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5"/>
  </p:sldMasterIdLst>
  <p:notesMasterIdLst>
    <p:notesMasterId r:id="rId76"/>
  </p:notesMasterIdLst>
  <p:handoutMasterIdLst>
    <p:handoutMasterId r:id="rId77"/>
  </p:handoutMasterIdLst>
  <p:sldIdLst>
    <p:sldId id="283" r:id="rId6"/>
    <p:sldId id="418" r:id="rId7"/>
    <p:sldId id="326" r:id="rId8"/>
    <p:sldId id="327" r:id="rId9"/>
    <p:sldId id="381" r:id="rId10"/>
    <p:sldId id="328" r:id="rId11"/>
    <p:sldId id="394" r:id="rId12"/>
    <p:sldId id="321" r:id="rId13"/>
    <p:sldId id="320" r:id="rId14"/>
    <p:sldId id="319" r:id="rId15"/>
    <p:sldId id="390" r:id="rId16"/>
    <p:sldId id="409" r:id="rId17"/>
    <p:sldId id="306" r:id="rId18"/>
    <p:sldId id="286" r:id="rId19"/>
    <p:sldId id="302" r:id="rId20"/>
    <p:sldId id="389" r:id="rId21"/>
    <p:sldId id="415" r:id="rId22"/>
    <p:sldId id="291" r:id="rId23"/>
    <p:sldId id="395" r:id="rId24"/>
    <p:sldId id="377" r:id="rId25"/>
    <p:sldId id="382" r:id="rId26"/>
    <p:sldId id="378" r:id="rId27"/>
    <p:sldId id="372" r:id="rId28"/>
    <p:sldId id="385" r:id="rId29"/>
    <p:sldId id="376" r:id="rId30"/>
    <p:sldId id="396" r:id="rId31"/>
    <p:sldId id="329" r:id="rId32"/>
    <p:sldId id="330" r:id="rId33"/>
    <p:sldId id="403" r:id="rId34"/>
    <p:sldId id="404" r:id="rId35"/>
    <p:sldId id="405" r:id="rId36"/>
    <p:sldId id="402" r:id="rId37"/>
    <p:sldId id="333" r:id="rId38"/>
    <p:sldId id="399" r:id="rId39"/>
    <p:sldId id="338" r:id="rId40"/>
    <p:sldId id="371" r:id="rId41"/>
    <p:sldId id="370" r:id="rId42"/>
    <p:sldId id="388" r:id="rId43"/>
    <p:sldId id="383" r:id="rId44"/>
    <p:sldId id="336" r:id="rId45"/>
    <p:sldId id="397" r:id="rId46"/>
    <p:sldId id="348" r:id="rId47"/>
    <p:sldId id="347" r:id="rId48"/>
    <p:sldId id="346" r:id="rId49"/>
    <p:sldId id="360" r:id="rId50"/>
    <p:sldId id="400" r:id="rId51"/>
    <p:sldId id="353" r:id="rId52"/>
    <p:sldId id="352" r:id="rId53"/>
    <p:sldId id="411" r:id="rId54"/>
    <p:sldId id="350" r:id="rId55"/>
    <p:sldId id="384" r:id="rId56"/>
    <p:sldId id="393" r:id="rId57"/>
    <p:sldId id="417" r:id="rId58"/>
    <p:sldId id="391" r:id="rId59"/>
    <p:sldId id="398" r:id="rId60"/>
    <p:sldId id="368" r:id="rId61"/>
    <p:sldId id="387" r:id="rId62"/>
    <p:sldId id="369" r:id="rId63"/>
    <p:sldId id="359" r:id="rId64"/>
    <p:sldId id="401" r:id="rId65"/>
    <p:sldId id="364" r:id="rId66"/>
    <p:sldId id="416" r:id="rId67"/>
    <p:sldId id="419" r:id="rId68"/>
    <p:sldId id="367" r:id="rId69"/>
    <p:sldId id="305" r:id="rId70"/>
    <p:sldId id="317" r:id="rId71"/>
    <p:sldId id="392" r:id="rId72"/>
    <p:sldId id="408" r:id="rId73"/>
    <p:sldId id="406" r:id="rId74"/>
    <p:sldId id="41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AD03CA-7F0E-7E48-803B-EAE82D6093C0}">
          <p14:sldIdLst>
            <p14:sldId id="283"/>
            <p14:sldId id="418"/>
            <p14:sldId id="326"/>
            <p14:sldId id="327"/>
            <p14:sldId id="381"/>
            <p14:sldId id="328"/>
            <p14:sldId id="394"/>
            <p14:sldId id="321"/>
            <p14:sldId id="320"/>
            <p14:sldId id="319"/>
            <p14:sldId id="390"/>
            <p14:sldId id="409"/>
            <p14:sldId id="306"/>
            <p14:sldId id="286"/>
            <p14:sldId id="302"/>
            <p14:sldId id="389"/>
            <p14:sldId id="415"/>
            <p14:sldId id="291"/>
            <p14:sldId id="395"/>
            <p14:sldId id="377"/>
            <p14:sldId id="382"/>
            <p14:sldId id="378"/>
            <p14:sldId id="372"/>
            <p14:sldId id="385"/>
            <p14:sldId id="376"/>
            <p14:sldId id="396"/>
            <p14:sldId id="329"/>
            <p14:sldId id="330"/>
            <p14:sldId id="403"/>
            <p14:sldId id="404"/>
            <p14:sldId id="405"/>
            <p14:sldId id="402"/>
            <p14:sldId id="333"/>
            <p14:sldId id="399"/>
            <p14:sldId id="338"/>
            <p14:sldId id="371"/>
            <p14:sldId id="370"/>
            <p14:sldId id="388"/>
            <p14:sldId id="383"/>
            <p14:sldId id="336"/>
            <p14:sldId id="397"/>
            <p14:sldId id="348"/>
            <p14:sldId id="347"/>
            <p14:sldId id="346"/>
            <p14:sldId id="360"/>
            <p14:sldId id="400"/>
            <p14:sldId id="353"/>
            <p14:sldId id="352"/>
            <p14:sldId id="411"/>
            <p14:sldId id="350"/>
            <p14:sldId id="384"/>
            <p14:sldId id="393"/>
            <p14:sldId id="417"/>
            <p14:sldId id="391"/>
            <p14:sldId id="398"/>
            <p14:sldId id="368"/>
            <p14:sldId id="387"/>
            <p14:sldId id="369"/>
            <p14:sldId id="359"/>
            <p14:sldId id="401"/>
            <p14:sldId id="364"/>
            <p14:sldId id="416"/>
            <p14:sldId id="419"/>
            <p14:sldId id="367"/>
            <p14:sldId id="305"/>
            <p14:sldId id="317"/>
            <p14:sldId id="392"/>
            <p14:sldId id="408"/>
            <p14:sldId id="406"/>
            <p14:sldId id="412"/>
          </p14:sldIdLst>
        </p14:section>
      </p14:sectionLst>
    </p:ext>
    <p:ext uri="{EFAFB233-063F-42B5-8137-9DF3F51BA10A}">
      <p15:sldGuideLst xmlns:p15="http://schemas.microsoft.com/office/powerpoint/2012/main">
        <p15:guide id="1" orient="horz" pos="2096"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FF8"/>
    <a:srgbClr val="43FFFF"/>
    <a:srgbClr val="0098DB"/>
    <a:srgbClr val="000000"/>
    <a:srgbClr val="E3BB2B"/>
    <a:srgbClr val="3D26A8"/>
    <a:srgbClr val="DAE9F8"/>
    <a:srgbClr val="0EEF0C"/>
    <a:srgbClr val="FF0000"/>
    <a:srgbClr val="CBDD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096"/>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oleObject" Target="https://polimi365-my.sharepoint.com/personal/10718379_polimi_it/Documents/Presentation_Tor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pieChart>
        <c:varyColors val="1"/>
        <c:ser>
          <c:idx val="0"/>
          <c:order val="0"/>
          <c:tx>
            <c:strRef>
              <c:f>Sheet1!$B$1</c:f>
              <c:strCache>
                <c:ptCount val="1"/>
                <c:pt idx="0">
                  <c:v>Cost Breakdown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461-48DE-8EAF-2F46F0DE823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461-48DE-8EAF-2F46F0DE823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461-48DE-8EAF-2F46F0DE823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461-48DE-8EAF-2F46F0DE823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461-48DE-8EAF-2F46F0DE823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461-48DE-8EAF-2F46F0DE823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461-48DE-8EAF-2F46F0DE823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461-48DE-8EAF-2F46F0DE8236}"/>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461-48DE-8EAF-2F46F0DE8236}"/>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461-48DE-8EAF-2F46F0DE8236}"/>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7461-48DE-8EAF-2F46F0DE8236}"/>
              </c:ext>
            </c:extLst>
          </c:dPt>
          <c:cat>
            <c:strRef>
              <c:f>Sheet1!$A$2:$A$12</c:f>
              <c:strCache>
                <c:ptCount val="11"/>
                <c:pt idx="0">
                  <c:v>AOCS</c:v>
                </c:pt>
                <c:pt idx="1">
                  <c:v>PROP</c:v>
                </c:pt>
                <c:pt idx="2">
                  <c:v>EPS</c:v>
                </c:pt>
                <c:pt idx="3">
                  <c:v>COMM</c:v>
                </c:pt>
                <c:pt idx="4">
                  <c:v>OBDH</c:v>
                </c:pt>
                <c:pt idx="5">
                  <c:v>STR</c:v>
                </c:pt>
                <c:pt idx="6">
                  <c:v>TCS</c:v>
                </c:pt>
                <c:pt idx="7">
                  <c:v>PL</c:v>
                </c:pt>
                <c:pt idx="8">
                  <c:v>OPERATIONS</c:v>
                </c:pt>
                <c:pt idx="9">
                  <c:v>LAUNCH</c:v>
                </c:pt>
                <c:pt idx="10">
                  <c:v>SYSTEM ACTIVITIES</c:v>
                </c:pt>
              </c:strCache>
            </c:strRef>
          </c:cat>
          <c:val>
            <c:numRef>
              <c:f>Sheet1!$B$2:$B$12</c:f>
              <c:numCache>
                <c:formatCode>General</c:formatCode>
                <c:ptCount val="11"/>
                <c:pt idx="0">
                  <c:v>8.6999999999999993</c:v>
                </c:pt>
                <c:pt idx="1">
                  <c:v>4.2</c:v>
                </c:pt>
                <c:pt idx="2">
                  <c:v>40</c:v>
                </c:pt>
                <c:pt idx="3">
                  <c:v>13</c:v>
                </c:pt>
                <c:pt idx="4">
                  <c:v>19</c:v>
                </c:pt>
                <c:pt idx="5">
                  <c:v>12.1</c:v>
                </c:pt>
                <c:pt idx="6">
                  <c:v>2.25</c:v>
                </c:pt>
                <c:pt idx="7">
                  <c:v>123</c:v>
                </c:pt>
                <c:pt idx="8">
                  <c:v>96</c:v>
                </c:pt>
                <c:pt idx="9">
                  <c:v>120</c:v>
                </c:pt>
                <c:pt idx="10">
                  <c:v>170</c:v>
                </c:pt>
              </c:numCache>
            </c:numRef>
          </c:val>
          <c:extLst>
            <c:ext xmlns:c16="http://schemas.microsoft.com/office/drawing/2014/chart" uri="{C3380CC4-5D6E-409C-BE32-E72D297353CC}">
              <c16:uniqueId val="{00000016-AD5D-4552-A87C-23D9D59F2C7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20D402-CB39-8F4C-8818-9AB3A7E9A52C}" type="datetimeFigureOut">
              <a:rPr lang="en-US" smtClean="0"/>
              <a:t>4/13/2025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6FE818-4273-DF45-9CF3-F42681652504}" type="slidenum">
              <a:rPr lang="en-US" smtClean="0"/>
              <a:t>‹N›</a:t>
            </a:fld>
            <a:endParaRPr lang="en-US"/>
          </a:p>
        </p:txBody>
      </p:sp>
    </p:spTree>
    <p:extLst>
      <p:ext uri="{BB962C8B-B14F-4D97-AF65-F5344CB8AC3E}">
        <p14:creationId xmlns:p14="http://schemas.microsoft.com/office/powerpoint/2010/main" val="2058640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C52D6-6327-4E51-B087-E1194FD9F74B}" type="datetimeFigureOut">
              <a:rPr lang="en-GB" smtClean="0"/>
              <a:t>13/04/2025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D6923-BA0F-4801-A7E2-C5CB406443BB}" type="slidenum">
              <a:rPr lang="en-GB" smtClean="0"/>
              <a:t>‹N›</a:t>
            </a:fld>
            <a:endParaRPr lang="en-GB"/>
          </a:p>
        </p:txBody>
      </p:sp>
    </p:spTree>
    <p:extLst>
      <p:ext uri="{BB962C8B-B14F-4D97-AF65-F5344CB8AC3E}">
        <p14:creationId xmlns:p14="http://schemas.microsoft.com/office/powerpoint/2010/main" val="405836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Verdana"/>
              </a:rPr>
              <a:t>Most critical requirement -&gt; MR-04</a:t>
            </a:r>
          </a:p>
          <a:p>
            <a:r>
              <a:rPr lang="en-US">
                <a:ea typeface="Verdana"/>
              </a:rPr>
              <a:t>Analyze internal structure of the comet through radar sounder instead of direct sample collection.</a:t>
            </a:r>
            <a:endParaRPr lang="en-US">
              <a:ea typeface="Verdana"/>
              <a:cs typeface="Calibri"/>
            </a:endParaRPr>
          </a:p>
          <a:p>
            <a:r>
              <a:rPr lang="en-US">
                <a:ea typeface="Verdana"/>
              </a:rPr>
              <a:t>Dielectric properties + mass distribution = geological structure.</a:t>
            </a:r>
            <a:endParaRPr lang="en-US">
              <a:ea typeface="Verdana"/>
              <a:cs typeface="Calibri"/>
            </a:endParaRPr>
          </a:p>
          <a:p>
            <a:endParaRPr lang="it-IT"/>
          </a:p>
          <a:p>
            <a:pPr>
              <a:spcBef>
                <a:spcPct val="20000"/>
              </a:spcBef>
            </a:pPr>
            <a:r>
              <a:rPr lang="en-US">
                <a:ea typeface="Calibri" panose="020F0502020204030204"/>
                <a:cs typeface="Calibri" panose="020F0502020204030204"/>
              </a:rPr>
              <a:t>--&gt; Talk about Time/# acquisition/data volume for radar</a:t>
            </a:r>
          </a:p>
          <a:p>
            <a:pPr>
              <a:spcBef>
                <a:spcPct val="20000"/>
              </a:spcBef>
            </a:pPr>
            <a:endParaRPr lang="en-US">
              <a:ea typeface="Calibri" panose="020F0502020204030204"/>
              <a:cs typeface="Calibri" panose="020F0502020204030204"/>
            </a:endParaRPr>
          </a:p>
          <a:p>
            <a:pPr marL="171450" indent="-171450">
              <a:spcBef>
                <a:spcPct val="20000"/>
              </a:spcBef>
              <a:buFont typeface="Arial"/>
              <a:buChar char="•"/>
            </a:pPr>
            <a:endParaRPr lang="en-US">
              <a:ea typeface="Calibri" panose="020F0502020204030204"/>
              <a:cs typeface="Calibri" panose="020F0502020204030204"/>
            </a:endParaRPr>
          </a:p>
        </p:txBody>
      </p:sp>
      <p:sp>
        <p:nvSpPr>
          <p:cNvPr id="4" name="Segnaposto numero diapositiva 3"/>
          <p:cNvSpPr>
            <a:spLocks noGrp="1"/>
          </p:cNvSpPr>
          <p:nvPr>
            <p:ph type="sldNum" sz="quarter" idx="5"/>
          </p:nvPr>
        </p:nvSpPr>
        <p:spPr/>
        <p:txBody>
          <a:bodyPr/>
          <a:lstStyle/>
          <a:p>
            <a:fld id="{166D6923-BA0F-4801-A7E2-C5CB406443BB}" type="slidenum">
              <a:rPr lang="en-GB" smtClean="0"/>
              <a:t>9</a:t>
            </a:fld>
            <a:endParaRPr lang="en-GB"/>
          </a:p>
        </p:txBody>
      </p:sp>
    </p:spTree>
    <p:extLst>
      <p:ext uri="{BB962C8B-B14F-4D97-AF65-F5344CB8AC3E}">
        <p14:creationId xmlns:p14="http://schemas.microsoft.com/office/powerpoint/2010/main" val="6180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a:p>
            <a:r>
              <a:rPr lang="en-US">
                <a:ea typeface="Calibri"/>
                <a:cs typeface="Calibri"/>
              </a:rPr>
              <a:t>Possible to use the same approach of the CAESAR concept Sample Return Capsule, passive cooling system. </a:t>
            </a:r>
            <a:endParaRPr lang="en-US"/>
          </a:p>
          <a:p>
            <a:r>
              <a:rPr lang="en-US">
                <a:ea typeface="Calibri"/>
                <a:cs typeface="Calibri"/>
              </a:rPr>
              <a:t>Volatile &amp; Solid separation.</a:t>
            </a:r>
          </a:p>
          <a:p>
            <a:r>
              <a:rPr lang="en-US">
                <a:ea typeface="Calibri"/>
                <a:cs typeface="Calibri"/>
              </a:rPr>
              <a:t>Sublimation transfer of volatile components to GCS is made by a complex mechanism of slowly warming up. </a:t>
            </a:r>
          </a:p>
          <a:p>
            <a:endParaRPr lang="en-US">
              <a:ea typeface="Calibri"/>
              <a:cs typeface="Calibri"/>
            </a:endParaRPr>
          </a:p>
        </p:txBody>
      </p:sp>
      <p:sp>
        <p:nvSpPr>
          <p:cNvPr id="4" name="Segnaposto numero diapositiva 3"/>
          <p:cNvSpPr>
            <a:spLocks noGrp="1"/>
          </p:cNvSpPr>
          <p:nvPr>
            <p:ph type="sldNum" sz="quarter" idx="5"/>
          </p:nvPr>
        </p:nvSpPr>
        <p:spPr/>
        <p:txBody>
          <a:bodyPr/>
          <a:lstStyle/>
          <a:p>
            <a:fld id="{166D6923-BA0F-4801-A7E2-C5CB406443BB}" type="slidenum">
              <a:rPr lang="en-GB" smtClean="0"/>
              <a:t>11</a:t>
            </a:fld>
            <a:endParaRPr lang="en-GB"/>
          </a:p>
        </p:txBody>
      </p:sp>
    </p:spTree>
    <p:extLst>
      <p:ext uri="{BB962C8B-B14F-4D97-AF65-F5344CB8AC3E}">
        <p14:creationId xmlns:p14="http://schemas.microsoft.com/office/powerpoint/2010/main" val="2493170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 the following slide </a:t>
            </a:r>
            <a:r>
              <a:rPr lang="it-IT" err="1"/>
              <a:t>is</a:t>
            </a:r>
            <a:r>
              <a:rPr lang="it-IT"/>
              <a:t> </a:t>
            </a:r>
            <a:r>
              <a:rPr lang="it-IT" err="1"/>
              <a:t>presented</a:t>
            </a:r>
            <a:r>
              <a:rPr lang="it-IT"/>
              <a:t> the state machine for ACDS. </a:t>
            </a:r>
            <a:r>
              <a:rPr lang="it-IT" err="1"/>
              <a:t>There</a:t>
            </a:r>
            <a:r>
              <a:rPr lang="it-IT"/>
              <a:t> are 9 </a:t>
            </a:r>
            <a:r>
              <a:rPr lang="it-IT" err="1"/>
              <a:t>nominal</a:t>
            </a:r>
            <a:r>
              <a:rPr lang="it-IT"/>
              <a:t> </a:t>
            </a:r>
            <a:r>
              <a:rPr lang="it-IT" err="1"/>
              <a:t>modes</a:t>
            </a:r>
            <a:r>
              <a:rPr lang="it-IT"/>
              <a:t> plus the safe one. The </a:t>
            </a:r>
            <a:r>
              <a:rPr lang="it-IT" err="1"/>
              <a:t>transition</a:t>
            </a:r>
            <a:r>
              <a:rPr lang="it-IT"/>
              <a:t> can be </a:t>
            </a:r>
            <a:r>
              <a:rPr lang="it-IT" err="1"/>
              <a:t>either</a:t>
            </a:r>
            <a:r>
              <a:rPr lang="it-IT"/>
              <a:t> ground station </a:t>
            </a:r>
            <a:r>
              <a:rPr lang="it-IT" err="1"/>
              <a:t>commanded</a:t>
            </a:r>
            <a:r>
              <a:rPr lang="it-IT"/>
              <a:t> or </a:t>
            </a:r>
            <a:r>
              <a:rPr lang="it-IT" err="1"/>
              <a:t>automatic</a:t>
            </a:r>
            <a:r>
              <a:rPr lang="it-IT"/>
              <a:t>, </a:t>
            </a:r>
            <a:r>
              <a:rPr lang="it-IT" err="1"/>
              <a:t>whereas</a:t>
            </a:r>
            <a:r>
              <a:rPr lang="it-IT"/>
              <a:t> whenever a </a:t>
            </a:r>
            <a:r>
              <a:rPr lang="it-IT" err="1"/>
              <a:t>failure</a:t>
            </a:r>
            <a:r>
              <a:rPr lang="it-IT"/>
              <a:t> </a:t>
            </a:r>
            <a:r>
              <a:rPr lang="it-IT" err="1"/>
              <a:t>is</a:t>
            </a:r>
            <a:r>
              <a:rPr lang="it-IT"/>
              <a:t> </a:t>
            </a:r>
            <a:r>
              <a:rPr lang="it-IT" err="1"/>
              <a:t>detected</a:t>
            </a:r>
            <a:r>
              <a:rPr lang="it-IT"/>
              <a:t> </a:t>
            </a:r>
            <a:r>
              <a:rPr lang="it-IT" err="1"/>
              <a:t>there</a:t>
            </a:r>
            <a:r>
              <a:rPr lang="it-IT"/>
              <a:t> </a:t>
            </a:r>
            <a:r>
              <a:rPr lang="it-IT" err="1"/>
              <a:t>is</a:t>
            </a:r>
            <a:r>
              <a:rPr lang="it-IT"/>
              <a:t> the </a:t>
            </a:r>
            <a:r>
              <a:rPr lang="it-IT" err="1"/>
              <a:t>transition</a:t>
            </a:r>
            <a:r>
              <a:rPr lang="it-IT"/>
              <a:t> to safe mode</a:t>
            </a:r>
          </a:p>
        </p:txBody>
      </p:sp>
      <p:sp>
        <p:nvSpPr>
          <p:cNvPr id="4" name="Segnaposto numero diapositiva 3"/>
          <p:cNvSpPr>
            <a:spLocks noGrp="1"/>
          </p:cNvSpPr>
          <p:nvPr>
            <p:ph type="sldNum" sz="quarter" idx="5"/>
          </p:nvPr>
        </p:nvSpPr>
        <p:spPr/>
        <p:txBody>
          <a:bodyPr/>
          <a:lstStyle/>
          <a:p>
            <a:fld id="{166D6923-BA0F-4801-A7E2-C5CB406443BB}" type="slidenum">
              <a:rPr lang="en-GB" smtClean="0"/>
              <a:t>24</a:t>
            </a:fld>
            <a:endParaRPr lang="en-GB"/>
          </a:p>
        </p:txBody>
      </p:sp>
    </p:spTree>
    <p:extLst>
      <p:ext uri="{BB962C8B-B14F-4D97-AF65-F5344CB8AC3E}">
        <p14:creationId xmlns:p14="http://schemas.microsoft.com/office/powerpoint/2010/main" val="237635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 this slide are </a:t>
            </a:r>
            <a:r>
              <a:rPr lang="it-IT" err="1"/>
              <a:t>presented</a:t>
            </a:r>
            <a:r>
              <a:rPr lang="it-IT"/>
              <a:t> the </a:t>
            </a:r>
            <a:r>
              <a:rPr lang="it-IT" err="1"/>
              <a:t>criticalities</a:t>
            </a:r>
            <a:r>
              <a:rPr lang="it-IT"/>
              <a:t> </a:t>
            </a:r>
            <a:r>
              <a:rPr lang="it-IT" err="1"/>
              <a:t>met</a:t>
            </a:r>
            <a:r>
              <a:rPr lang="it-IT"/>
              <a:t> </a:t>
            </a:r>
            <a:r>
              <a:rPr lang="it-IT" err="1"/>
              <a:t>during</a:t>
            </a:r>
            <a:r>
              <a:rPr lang="it-IT"/>
              <a:t> the </a:t>
            </a:r>
            <a:r>
              <a:rPr lang="it-IT" err="1"/>
              <a:t>desig</a:t>
            </a:r>
            <a:r>
              <a:rPr lang="it-IT"/>
              <a:t>. </a:t>
            </a:r>
            <a:r>
              <a:rPr lang="it-IT" err="1"/>
              <a:t>During</a:t>
            </a:r>
            <a:r>
              <a:rPr lang="it-IT"/>
              <a:t> the mission, no high </a:t>
            </a:r>
            <a:r>
              <a:rPr lang="it-IT" err="1"/>
              <a:t>slew</a:t>
            </a:r>
            <a:r>
              <a:rPr lang="it-IT"/>
              <a:t> rate </a:t>
            </a:r>
            <a:r>
              <a:rPr lang="it-IT" err="1"/>
              <a:t>is</a:t>
            </a:r>
            <a:r>
              <a:rPr lang="it-IT"/>
              <a:t> </a:t>
            </a:r>
            <a:r>
              <a:rPr lang="it-IT" err="1"/>
              <a:t>required</a:t>
            </a:r>
            <a:r>
              <a:rPr lang="it-IT"/>
              <a:t>  and </a:t>
            </a:r>
            <a:r>
              <a:rPr lang="it-IT" err="1"/>
              <a:t>also</a:t>
            </a:r>
            <a:r>
              <a:rPr lang="it-IT"/>
              <a:t> </a:t>
            </a:r>
            <a:r>
              <a:rPr lang="it-IT" err="1"/>
              <a:t>considering</a:t>
            </a:r>
            <a:r>
              <a:rPr lang="it-IT"/>
              <a:t> </a:t>
            </a:r>
            <a:r>
              <a:rPr lang="it-IT" err="1"/>
              <a:t>our</a:t>
            </a:r>
            <a:r>
              <a:rPr lang="it-IT"/>
              <a:t> mass Reaction </a:t>
            </a:r>
            <a:r>
              <a:rPr lang="it-IT" err="1"/>
              <a:t>wheels</a:t>
            </a:r>
            <a:r>
              <a:rPr lang="it-IT"/>
              <a:t> are more </a:t>
            </a:r>
            <a:r>
              <a:rPr lang="it-IT" err="1"/>
              <a:t>efficient</a:t>
            </a:r>
            <a:r>
              <a:rPr lang="it-IT"/>
              <a:t> </a:t>
            </a:r>
            <a:r>
              <a:rPr lang="it-IT" err="1"/>
              <a:t>than</a:t>
            </a:r>
            <a:r>
              <a:rPr lang="it-IT"/>
              <a:t> </a:t>
            </a:r>
            <a:r>
              <a:rPr lang="it-IT" err="1"/>
              <a:t>CMGs</a:t>
            </a:r>
            <a:r>
              <a:rPr lang="it-IT"/>
              <a:t>. </a:t>
            </a:r>
            <a:r>
              <a:rPr lang="it-IT" err="1"/>
              <a:t>Another</a:t>
            </a:r>
            <a:r>
              <a:rPr lang="it-IT"/>
              <a:t> </a:t>
            </a:r>
            <a:r>
              <a:rPr lang="it-IT" err="1"/>
              <a:t>critical</a:t>
            </a:r>
            <a:r>
              <a:rPr lang="it-IT"/>
              <a:t> point </a:t>
            </a:r>
            <a:r>
              <a:rPr lang="it-IT" err="1"/>
              <a:t>is</a:t>
            </a:r>
            <a:r>
              <a:rPr lang="it-IT"/>
              <a:t> the </a:t>
            </a:r>
            <a:r>
              <a:rPr lang="it-IT" err="1"/>
              <a:t>configuration</a:t>
            </a:r>
            <a:r>
              <a:rPr lang="it-IT"/>
              <a:t> of </a:t>
            </a:r>
            <a:r>
              <a:rPr lang="it-IT" err="1"/>
              <a:t>thrusters</a:t>
            </a:r>
            <a:r>
              <a:rPr lang="it-IT"/>
              <a:t>: the </a:t>
            </a:r>
            <a:r>
              <a:rPr lang="it-IT" err="1"/>
              <a:t>chosen</a:t>
            </a:r>
            <a:r>
              <a:rPr lang="it-IT"/>
              <a:t> one </a:t>
            </a:r>
            <a:r>
              <a:rPr lang="it-IT" err="1"/>
              <a:t>allows</a:t>
            </a:r>
            <a:r>
              <a:rPr lang="it-IT"/>
              <a:t> to use common </a:t>
            </a:r>
            <a:r>
              <a:rPr lang="it-IT" err="1"/>
              <a:t>thrusters</a:t>
            </a:r>
            <a:r>
              <a:rPr lang="it-IT"/>
              <a:t> with </a:t>
            </a:r>
            <a:r>
              <a:rPr lang="it-IT" err="1"/>
              <a:t>propulsion</a:t>
            </a:r>
            <a:r>
              <a:rPr lang="it-IT"/>
              <a:t> system in </a:t>
            </a:r>
            <a:r>
              <a:rPr lang="it-IT" err="1"/>
              <a:t>order</a:t>
            </a:r>
            <a:r>
              <a:rPr lang="it-IT"/>
              <a:t> to reduce the </a:t>
            </a:r>
            <a:r>
              <a:rPr lang="it-IT" err="1"/>
              <a:t>number</a:t>
            </a:r>
            <a:r>
              <a:rPr lang="it-IT"/>
              <a:t> </a:t>
            </a:r>
            <a:r>
              <a:rPr lang="it-IT" err="1"/>
              <a:t>needed</a:t>
            </a:r>
            <a:r>
              <a:rPr lang="it-IT"/>
              <a:t>. Next </a:t>
            </a:r>
            <a:r>
              <a:rPr lang="it-IT" err="1"/>
              <a:t>inmportant</a:t>
            </a:r>
            <a:r>
              <a:rPr lang="it-IT"/>
              <a:t> point from </a:t>
            </a:r>
            <a:r>
              <a:rPr lang="it-IT" err="1"/>
              <a:t>requirements</a:t>
            </a:r>
            <a:r>
              <a:rPr lang="it-IT"/>
              <a:t> </a:t>
            </a:r>
            <a:r>
              <a:rPr lang="it-IT" err="1"/>
              <a:t>is</a:t>
            </a:r>
            <a:r>
              <a:rPr lang="it-IT"/>
              <a:t> the </a:t>
            </a:r>
            <a:r>
              <a:rPr lang="it-IT" err="1"/>
              <a:t>redundancy</a:t>
            </a:r>
            <a:r>
              <a:rPr lang="it-IT"/>
              <a:t>. </a:t>
            </a:r>
            <a:r>
              <a:rPr lang="it-IT" err="1"/>
              <a:t>We</a:t>
            </a:r>
            <a:r>
              <a:rPr lang="it-IT"/>
              <a:t> </a:t>
            </a:r>
            <a:r>
              <a:rPr lang="it-IT" err="1"/>
              <a:t>opted</a:t>
            </a:r>
            <a:r>
              <a:rPr lang="it-IT"/>
              <a:t> for 2 Star trackers </a:t>
            </a:r>
            <a:r>
              <a:rPr lang="it-IT" err="1"/>
              <a:t>used</a:t>
            </a:r>
            <a:r>
              <a:rPr lang="it-IT"/>
              <a:t> in </a:t>
            </a:r>
            <a:r>
              <a:rPr lang="it-IT" err="1"/>
              <a:t>cold</a:t>
            </a:r>
            <a:r>
              <a:rPr lang="it-IT"/>
              <a:t> </a:t>
            </a:r>
            <a:r>
              <a:rPr lang="it-IT" err="1"/>
              <a:t>redundancy</a:t>
            </a:r>
            <a:r>
              <a:rPr lang="it-IT"/>
              <a:t> in </a:t>
            </a:r>
            <a:r>
              <a:rPr lang="it-IT" err="1"/>
              <a:t>order</a:t>
            </a:r>
            <a:r>
              <a:rPr lang="it-IT"/>
              <a:t> to </a:t>
            </a:r>
            <a:r>
              <a:rPr lang="it-IT" err="1"/>
              <a:t>have</a:t>
            </a:r>
            <a:r>
              <a:rPr lang="it-IT"/>
              <a:t> one </a:t>
            </a:r>
            <a:r>
              <a:rPr lang="it-IT" err="1"/>
              <a:t>always</a:t>
            </a:r>
            <a:r>
              <a:rPr lang="it-IT"/>
              <a:t> </a:t>
            </a:r>
            <a:r>
              <a:rPr lang="it-IT" err="1"/>
              <a:t>available</a:t>
            </a:r>
            <a:r>
              <a:rPr lang="it-IT"/>
              <a:t> </a:t>
            </a:r>
            <a:r>
              <a:rPr lang="it-IT" err="1"/>
              <a:t>when</a:t>
            </a:r>
            <a:r>
              <a:rPr lang="it-IT"/>
              <a:t> the </a:t>
            </a:r>
            <a:r>
              <a:rPr lang="it-IT" err="1"/>
              <a:t>other</a:t>
            </a:r>
            <a:r>
              <a:rPr lang="it-IT"/>
              <a:t> </a:t>
            </a:r>
            <a:r>
              <a:rPr lang="it-IT" err="1"/>
              <a:t>has</a:t>
            </a:r>
            <a:r>
              <a:rPr lang="it-IT"/>
              <a:t> sun in field of </a:t>
            </a:r>
            <a:r>
              <a:rPr lang="it-IT" err="1"/>
              <a:t>view</a:t>
            </a:r>
            <a:r>
              <a:rPr lang="it-IT"/>
              <a:t>. Than </a:t>
            </a:r>
            <a:r>
              <a:rPr lang="it-IT" err="1"/>
              <a:t>there</a:t>
            </a:r>
            <a:r>
              <a:rPr lang="it-IT"/>
              <a:t> are 2 </a:t>
            </a:r>
            <a:r>
              <a:rPr lang="it-IT" err="1"/>
              <a:t>IMUs</a:t>
            </a:r>
            <a:r>
              <a:rPr lang="it-IT"/>
              <a:t> </a:t>
            </a:r>
            <a:r>
              <a:rPr lang="it-IT" err="1"/>
              <a:t>that</a:t>
            </a:r>
            <a:r>
              <a:rPr lang="it-IT"/>
              <a:t> in </a:t>
            </a:r>
            <a:r>
              <a:rPr lang="it-IT" err="1"/>
              <a:t>terms</a:t>
            </a:r>
            <a:r>
              <a:rPr lang="it-IT"/>
              <a:t> of </a:t>
            </a:r>
            <a:r>
              <a:rPr lang="it-IT" err="1"/>
              <a:t>redundancy</a:t>
            </a:r>
            <a:r>
              <a:rPr lang="it-IT"/>
              <a:t> are </a:t>
            </a:r>
            <a:r>
              <a:rPr lang="it-IT" err="1"/>
              <a:t>needed</a:t>
            </a:r>
            <a:r>
              <a:rPr lang="it-IT"/>
              <a:t> to </a:t>
            </a:r>
            <a:r>
              <a:rPr lang="it-IT" err="1"/>
              <a:t>allow</a:t>
            </a:r>
            <a:r>
              <a:rPr lang="it-IT"/>
              <a:t> the </a:t>
            </a:r>
            <a:r>
              <a:rPr lang="it-IT" err="1"/>
              <a:t>retrieving</a:t>
            </a:r>
            <a:r>
              <a:rPr lang="it-IT"/>
              <a:t> of </a:t>
            </a:r>
            <a:r>
              <a:rPr lang="it-IT" err="1"/>
              <a:t>attitude</a:t>
            </a:r>
            <a:r>
              <a:rPr lang="it-IT"/>
              <a:t> </a:t>
            </a:r>
            <a:r>
              <a:rPr lang="it-IT" err="1"/>
              <a:t>whenever</a:t>
            </a:r>
            <a:r>
              <a:rPr lang="it-IT"/>
              <a:t> star </a:t>
            </a:r>
            <a:r>
              <a:rPr lang="it-IT" err="1"/>
              <a:t>sensors</a:t>
            </a:r>
            <a:r>
              <a:rPr lang="it-IT"/>
              <a:t> are </a:t>
            </a:r>
            <a:r>
              <a:rPr lang="it-IT" err="1"/>
              <a:t>not</a:t>
            </a:r>
            <a:r>
              <a:rPr lang="it-IT"/>
              <a:t> </a:t>
            </a:r>
            <a:r>
              <a:rPr lang="it-IT" err="1"/>
              <a:t>available</a:t>
            </a:r>
            <a:r>
              <a:rPr lang="it-IT"/>
              <a:t>. </a:t>
            </a:r>
            <a:r>
              <a:rPr lang="it-IT" err="1"/>
              <a:t>Moving</a:t>
            </a:r>
            <a:r>
              <a:rPr lang="it-IT"/>
              <a:t> to Reaction </a:t>
            </a:r>
            <a:r>
              <a:rPr lang="it-IT" err="1"/>
              <a:t>wheels</a:t>
            </a:r>
            <a:r>
              <a:rPr lang="it-IT"/>
              <a:t>, a </a:t>
            </a:r>
            <a:r>
              <a:rPr lang="it-IT" err="1"/>
              <a:t>pyramidal</a:t>
            </a:r>
            <a:r>
              <a:rPr lang="it-IT"/>
              <a:t> </a:t>
            </a:r>
            <a:r>
              <a:rPr lang="it-IT" err="1"/>
              <a:t>configuration</a:t>
            </a:r>
            <a:r>
              <a:rPr lang="it-IT"/>
              <a:t> </a:t>
            </a:r>
            <a:r>
              <a:rPr lang="it-IT" err="1"/>
              <a:t>was</a:t>
            </a:r>
            <a:r>
              <a:rPr lang="it-IT"/>
              <a:t> </a:t>
            </a:r>
            <a:r>
              <a:rPr lang="it-IT" err="1"/>
              <a:t>chosen</a:t>
            </a:r>
            <a:r>
              <a:rPr lang="it-IT"/>
              <a:t> in </a:t>
            </a:r>
            <a:r>
              <a:rPr lang="it-IT" err="1"/>
              <a:t>order</a:t>
            </a:r>
            <a:r>
              <a:rPr lang="it-IT"/>
              <a:t> to </a:t>
            </a:r>
            <a:r>
              <a:rPr lang="it-IT" err="1"/>
              <a:t>have</a:t>
            </a:r>
            <a:r>
              <a:rPr lang="it-IT"/>
              <a:t> </a:t>
            </a:r>
            <a:r>
              <a:rPr lang="it-IT" err="1"/>
              <a:t>always</a:t>
            </a:r>
            <a:r>
              <a:rPr lang="it-IT"/>
              <a:t> full </a:t>
            </a:r>
            <a:r>
              <a:rPr lang="it-IT" err="1"/>
              <a:t>controllability</a:t>
            </a:r>
            <a:r>
              <a:rPr lang="it-IT"/>
              <a:t>. </a:t>
            </a:r>
            <a:r>
              <a:rPr lang="it-IT" err="1"/>
              <a:t>Finally</a:t>
            </a:r>
            <a:r>
              <a:rPr lang="it-IT"/>
              <a:t> </a:t>
            </a:r>
            <a:r>
              <a:rPr lang="it-IT" err="1"/>
              <a:t>we</a:t>
            </a:r>
            <a:r>
              <a:rPr lang="it-IT"/>
              <a:t> conclude with 6 </a:t>
            </a:r>
            <a:r>
              <a:rPr lang="it-IT" err="1"/>
              <a:t>thrusters</a:t>
            </a:r>
            <a:r>
              <a:rPr lang="it-IT"/>
              <a:t> to </a:t>
            </a:r>
            <a:r>
              <a:rPr lang="it-IT" err="1"/>
              <a:t>which</a:t>
            </a:r>
            <a:r>
              <a:rPr lang="it-IT"/>
              <a:t> </a:t>
            </a:r>
            <a:r>
              <a:rPr lang="it-IT" err="1"/>
              <a:t>we</a:t>
            </a:r>
            <a:r>
              <a:rPr lang="it-IT"/>
              <a:t> </a:t>
            </a:r>
            <a:r>
              <a:rPr lang="it-IT" err="1"/>
              <a:t>add</a:t>
            </a:r>
            <a:r>
              <a:rPr lang="it-IT"/>
              <a:t> </a:t>
            </a:r>
            <a:r>
              <a:rPr lang="it-IT" err="1"/>
              <a:t>two</a:t>
            </a:r>
            <a:r>
              <a:rPr lang="it-IT"/>
              <a:t> from PS: the </a:t>
            </a:r>
            <a:r>
              <a:rPr lang="it-IT" err="1"/>
              <a:t>total</a:t>
            </a:r>
            <a:r>
              <a:rPr lang="it-IT"/>
              <a:t> </a:t>
            </a:r>
            <a:r>
              <a:rPr lang="it-IT" err="1"/>
              <a:t>amount</a:t>
            </a:r>
            <a:r>
              <a:rPr lang="it-IT"/>
              <a:t> </a:t>
            </a:r>
            <a:r>
              <a:rPr lang="it-IT" err="1"/>
              <a:t>allows</a:t>
            </a:r>
            <a:r>
              <a:rPr lang="it-IT"/>
              <a:t> to </a:t>
            </a:r>
            <a:r>
              <a:rPr lang="it-IT" err="1"/>
              <a:t>avoid</a:t>
            </a:r>
            <a:r>
              <a:rPr lang="it-IT"/>
              <a:t> </a:t>
            </a:r>
            <a:r>
              <a:rPr lang="it-IT" err="1"/>
              <a:t>residual</a:t>
            </a:r>
            <a:r>
              <a:rPr lang="it-IT"/>
              <a:t> </a:t>
            </a:r>
            <a:r>
              <a:rPr lang="it-IT" err="1"/>
              <a:t>torques</a:t>
            </a:r>
            <a:r>
              <a:rPr lang="it-IT"/>
              <a:t> </a:t>
            </a:r>
            <a:r>
              <a:rPr lang="it-IT" err="1"/>
              <a:t>along</a:t>
            </a:r>
            <a:r>
              <a:rPr lang="it-IT"/>
              <a:t> </a:t>
            </a:r>
            <a:r>
              <a:rPr lang="it-IT" err="1"/>
              <a:t>each</a:t>
            </a:r>
            <a:r>
              <a:rPr lang="it-IT"/>
              <a:t> of the </a:t>
            </a:r>
            <a:r>
              <a:rPr lang="it-IT" err="1"/>
              <a:t>three</a:t>
            </a:r>
            <a:r>
              <a:rPr lang="it-IT"/>
              <a:t> </a:t>
            </a:r>
            <a:r>
              <a:rPr lang="it-IT" err="1"/>
              <a:t>axis</a:t>
            </a:r>
            <a:endParaRPr lang="it-IT"/>
          </a:p>
        </p:txBody>
      </p:sp>
      <p:sp>
        <p:nvSpPr>
          <p:cNvPr id="4" name="Segnaposto numero diapositiva 3"/>
          <p:cNvSpPr>
            <a:spLocks noGrp="1"/>
          </p:cNvSpPr>
          <p:nvPr>
            <p:ph type="sldNum" sz="quarter" idx="5"/>
          </p:nvPr>
        </p:nvSpPr>
        <p:spPr/>
        <p:txBody>
          <a:bodyPr/>
          <a:lstStyle/>
          <a:p>
            <a:fld id="{166D6923-BA0F-4801-A7E2-C5CB406443BB}" type="slidenum">
              <a:rPr lang="en-GB" smtClean="0"/>
              <a:t>25</a:t>
            </a:fld>
            <a:endParaRPr lang="en-GB"/>
          </a:p>
        </p:txBody>
      </p:sp>
    </p:spTree>
    <p:extLst>
      <p:ext uri="{BB962C8B-B14F-4D97-AF65-F5344CB8AC3E}">
        <p14:creationId xmlns:p14="http://schemas.microsoft.com/office/powerpoint/2010/main" val="3406983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6D6923-BA0F-4801-A7E2-C5CB406443BB}" type="slidenum">
              <a:rPr lang="en-GB" smtClean="0"/>
              <a:t>36</a:t>
            </a:fld>
            <a:endParaRPr lang="en-GB"/>
          </a:p>
        </p:txBody>
      </p:sp>
    </p:spTree>
    <p:extLst>
      <p:ext uri="{BB962C8B-B14F-4D97-AF65-F5344CB8AC3E}">
        <p14:creationId xmlns:p14="http://schemas.microsoft.com/office/powerpoint/2010/main" val="351593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en-GB"/>
              <a:t>In this phase of the study, we defined the </a:t>
            </a:r>
            <a:r>
              <a:rPr lang="en-GB" b="1"/>
              <a:t>design constraints</a:t>
            </a:r>
            <a:r>
              <a:rPr lang="en-GB"/>
              <a:t> for the robotic arm during a </a:t>
            </a:r>
            <a:r>
              <a:rPr lang="en-GB" b="1"/>
              <a:t>touch-and-go</a:t>
            </a:r>
            <a:r>
              <a:rPr lang="en-GB"/>
              <a:t> </a:t>
            </a:r>
            <a:r>
              <a:rPr lang="en-GB" err="1"/>
              <a:t>maneuver</a:t>
            </a:r>
            <a:r>
              <a:rPr lang="en-GB"/>
              <a:t>. These constraints directly influence the selection of key parameters, summarized as follows:</a:t>
            </a:r>
          </a:p>
          <a:p>
            <a:pPr>
              <a:buFont typeface="Arial" panose="020B0604020202020204" pitchFamily="34" charset="0"/>
              <a:buChar char="•"/>
            </a:pPr>
            <a:r>
              <a:rPr lang="en-GB" b="1"/>
              <a:t>Sampling time</a:t>
            </a:r>
            <a:r>
              <a:rPr lang="en-GB"/>
              <a:t>: To ensure the minimum mass of sample required in the mission objective a </a:t>
            </a:r>
            <a:r>
              <a:rPr lang="en-GB" b="1"/>
              <a:t>minimum sampling time</a:t>
            </a:r>
            <a:r>
              <a:rPr lang="en-GB"/>
              <a:t> of </a:t>
            </a:r>
            <a:r>
              <a:rPr lang="en-GB" b="1"/>
              <a:t>5 seconds was stated </a:t>
            </a:r>
            <a:r>
              <a:rPr lang="en-GB" b="0" i="1"/>
              <a:t>based on the experiment performed during the </a:t>
            </a:r>
            <a:r>
              <a:rPr lang="en-GB" b="0" i="1" err="1"/>
              <a:t>osirix</a:t>
            </a:r>
            <a:r>
              <a:rPr lang="en-GB" b="0" i="1"/>
              <a:t> rex mission preparation.</a:t>
            </a:r>
          </a:p>
          <a:p>
            <a:pPr>
              <a:buFont typeface="Arial" panose="020B0604020202020204" pitchFamily="34" charset="0"/>
              <a:buChar char="•"/>
            </a:pPr>
            <a:r>
              <a:rPr lang="en-GB" b="1"/>
              <a:t>Maximum acceleration</a:t>
            </a:r>
            <a:r>
              <a:rPr lang="en-GB"/>
              <a:t>: The spacecraft’s structural limits, particularly the flexibility of the </a:t>
            </a:r>
            <a:r>
              <a:rPr lang="en-GB" b="1"/>
              <a:t>solar panels</a:t>
            </a:r>
            <a:r>
              <a:rPr lang="en-GB"/>
              <a:t>, led us to set a maximum allowable acceleration of </a:t>
            </a:r>
            <a:r>
              <a:rPr lang="en-GB" b="1"/>
              <a:t>0.04 m/s²</a:t>
            </a:r>
            <a:r>
              <a:rPr lang="en-GB"/>
              <a:t>.</a:t>
            </a:r>
          </a:p>
          <a:p>
            <a:pPr>
              <a:buFont typeface="Arial" panose="020B0604020202020204" pitchFamily="34" charset="0"/>
              <a:buChar char="•"/>
            </a:pPr>
            <a:r>
              <a:rPr lang="en-GB" b="1"/>
              <a:t>Momentum balance</a:t>
            </a:r>
            <a:r>
              <a:rPr lang="en-GB"/>
              <a:t>: To account for potential </a:t>
            </a:r>
            <a:r>
              <a:rPr lang="en-GB" b="1"/>
              <a:t>offsets in the </a:t>
            </a:r>
            <a:r>
              <a:rPr lang="en-GB" b="1" err="1"/>
              <a:t>center</a:t>
            </a:r>
            <a:r>
              <a:rPr lang="en-GB" b="1"/>
              <a:t> of mass</a:t>
            </a:r>
            <a:r>
              <a:rPr lang="en-GB"/>
              <a:t> and resulting torques, we used a </a:t>
            </a:r>
            <a:r>
              <a:rPr lang="en-GB" b="1"/>
              <a:t>moment equilibrium equation</a:t>
            </a:r>
            <a:r>
              <a:rPr lang="en-GB"/>
              <a:t> involving the spring and thrusters. From this balance, we derived the required </a:t>
            </a:r>
            <a:r>
              <a:rPr lang="en-GB" b="1"/>
              <a:t>spring stiffness</a:t>
            </a:r>
            <a:r>
              <a:rPr lang="en-GB"/>
              <a:t> that keeps the attitude disturbance within the correction capacity of the </a:t>
            </a:r>
            <a:r>
              <a:rPr lang="en-GB" b="1"/>
              <a:t>10 N thrusters</a:t>
            </a:r>
            <a:r>
              <a:rPr lang="en-GB"/>
              <a:t>.</a:t>
            </a:r>
          </a:p>
          <a:p>
            <a:pPr>
              <a:buFont typeface="Arial" panose="020B0604020202020204" pitchFamily="34" charset="0"/>
              <a:buChar char="•"/>
            </a:pPr>
            <a:r>
              <a:rPr lang="en-GB" b="1"/>
              <a:t>Maximum displacement</a:t>
            </a:r>
            <a:r>
              <a:rPr lang="en-GB"/>
              <a:t>: The arm’s </a:t>
            </a:r>
            <a:r>
              <a:rPr lang="en-GB" b="1"/>
              <a:t>spring displacement</a:t>
            </a:r>
            <a:r>
              <a:rPr lang="en-GB"/>
              <a:t> was limited to </a:t>
            </a:r>
            <a:r>
              <a:rPr lang="en-GB" b="1"/>
              <a:t>0.5 meters</a:t>
            </a:r>
            <a:r>
              <a:rPr lang="en-GB"/>
              <a:t>. This constraint, related to the overall size of the mechanism, ensures that the energy stored and released remains within controlled bounds.</a:t>
            </a:r>
          </a:p>
          <a:p>
            <a:r>
              <a:rPr lang="en-GB"/>
              <a:t>Each constraint leads to a corresponding </a:t>
            </a:r>
            <a:r>
              <a:rPr lang="en-GB" b="1"/>
              <a:t>design output</a:t>
            </a:r>
            <a:r>
              <a:rPr lang="en-GB"/>
              <a:t>: sampling time, maximum arm-induced acceleration, spring stiffness, and maximum displacement. Together, they define a robotic system that is </a:t>
            </a:r>
            <a:r>
              <a:rPr lang="en-GB" b="1"/>
              <a:t>stable, structurally compatible</a:t>
            </a:r>
            <a:r>
              <a:rPr lang="en-GB"/>
              <a:t>, and capable of performing precise touch-and-go operations in space</a:t>
            </a:r>
          </a:p>
          <a:p>
            <a:endParaRPr lang="en-GB"/>
          </a:p>
        </p:txBody>
      </p:sp>
      <p:sp>
        <p:nvSpPr>
          <p:cNvPr id="4" name="Segnaposto numero diapositiva 3"/>
          <p:cNvSpPr>
            <a:spLocks noGrp="1"/>
          </p:cNvSpPr>
          <p:nvPr>
            <p:ph type="sldNum" sz="quarter" idx="5"/>
          </p:nvPr>
        </p:nvSpPr>
        <p:spPr/>
        <p:txBody>
          <a:bodyPr/>
          <a:lstStyle/>
          <a:p>
            <a:fld id="{166D6923-BA0F-4801-A7E2-C5CB406443BB}" type="slidenum">
              <a:rPr lang="en-GB" smtClean="0"/>
              <a:t>56</a:t>
            </a:fld>
            <a:endParaRPr lang="en-GB"/>
          </a:p>
        </p:txBody>
      </p:sp>
    </p:spTree>
    <p:extLst>
      <p:ext uri="{BB962C8B-B14F-4D97-AF65-F5344CB8AC3E}">
        <p14:creationId xmlns:p14="http://schemas.microsoft.com/office/powerpoint/2010/main" val="1544088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ESA academy.eps"/>
          <p:cNvPicPr>
            <a:picLocks/>
          </p:cNvPicPr>
          <p:nvPr/>
        </p:nvPicPr>
        <p:blipFill>
          <a:blip r:embed="rId2" cstate="print">
            <a:extLst>
              <a:ext uri="{28A0092B-C50C-407E-A947-70E740481C1C}">
                <a14:useLocalDpi xmlns:a14="http://schemas.microsoft.com/office/drawing/2010/main"/>
              </a:ext>
            </a:extLst>
          </a:blip>
          <a:stretch>
            <a:fillRect/>
          </a:stretch>
        </p:blipFill>
        <p:spPr>
          <a:xfrm>
            <a:off x="3955673" y="508776"/>
            <a:ext cx="3458194" cy="869155"/>
          </a:xfrm>
          <a:prstGeom prst="rect">
            <a:avLst/>
          </a:prstGeom>
        </p:spPr>
      </p:pic>
      <p:sp>
        <p:nvSpPr>
          <p:cNvPr id="8" name="Rectangle 7"/>
          <p:cNvSpPr/>
          <p:nvPr/>
        </p:nvSpPr>
        <p:spPr>
          <a:xfrm>
            <a:off x="0" y="2564435"/>
            <a:ext cx="9144000" cy="2579066"/>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673443" y="2564436"/>
            <a:ext cx="7772400" cy="1102519"/>
          </a:xfrm>
          <a:prstGeom prst="rect">
            <a:avLst/>
          </a:prstGeom>
        </p:spPr>
        <p:txBody>
          <a:bodyPr anchor="ctr"/>
          <a:lstStyle>
            <a:lvl1pPr marL="0" indent="0">
              <a:buNone/>
              <a:defRPr sz="3600" b="1" baseline="0">
                <a:solidFill>
                  <a:schemeClr val="bg1"/>
                </a:solidFill>
              </a:defRPr>
            </a:lvl1pPr>
          </a:lstStyle>
          <a:p>
            <a:pPr lvl="0"/>
            <a:r>
              <a:rPr lang="en-GB"/>
              <a:t>Lecture title</a:t>
            </a:r>
          </a:p>
        </p:txBody>
      </p:sp>
      <p:sp>
        <p:nvSpPr>
          <p:cNvPr id="17" name="Text Placeholder 16"/>
          <p:cNvSpPr>
            <a:spLocks noGrp="1"/>
          </p:cNvSpPr>
          <p:nvPr>
            <p:ph type="body" sz="quarter" idx="12" hasCustomPrompt="1"/>
          </p:nvPr>
        </p:nvSpPr>
        <p:spPr>
          <a:xfrm>
            <a:off x="649394" y="4068786"/>
            <a:ext cx="6400695" cy="296240"/>
          </a:xfrm>
          <a:prstGeom prst="rect">
            <a:avLst/>
          </a:prstGeom>
        </p:spPr>
        <p:txBody>
          <a:bodyPr/>
          <a:lstStyle>
            <a:lvl1pPr marL="0" indent="0">
              <a:buNone/>
              <a:defRPr sz="2000" b="1" cap="all" baseline="0">
                <a:solidFill>
                  <a:schemeClr val="bg1"/>
                </a:solidFill>
              </a:defRPr>
            </a:lvl1pPr>
          </a:lstStyle>
          <a:p>
            <a:pPr lvl="0"/>
            <a:r>
              <a:rPr lang="en-US"/>
              <a:t>Name Surname</a:t>
            </a:r>
          </a:p>
        </p:txBody>
      </p:sp>
      <p:sp>
        <p:nvSpPr>
          <p:cNvPr id="19" name="Text Placeholder 18"/>
          <p:cNvSpPr>
            <a:spLocks noGrp="1"/>
          </p:cNvSpPr>
          <p:nvPr>
            <p:ph type="body" sz="quarter" idx="13" hasCustomPrompt="1"/>
          </p:nvPr>
        </p:nvSpPr>
        <p:spPr>
          <a:xfrm>
            <a:off x="649394" y="4365026"/>
            <a:ext cx="6400695" cy="778475"/>
          </a:xfrm>
          <a:prstGeom prst="rect">
            <a:avLst/>
          </a:prstGeom>
        </p:spPr>
        <p:txBody>
          <a:bodyPr/>
          <a:lstStyle>
            <a:lvl1pPr marL="0" indent="0">
              <a:buNone/>
              <a:defRPr sz="2000" baseline="0">
                <a:solidFill>
                  <a:schemeClr val="bg1"/>
                </a:solidFill>
              </a:defRPr>
            </a:lvl1pPr>
          </a:lstStyle>
          <a:p>
            <a:pPr lvl="0"/>
            <a:r>
              <a:rPr lang="en-GB"/>
              <a:t>Affiliated Institution</a:t>
            </a:r>
          </a:p>
        </p:txBody>
      </p:sp>
      <p:sp>
        <p:nvSpPr>
          <p:cNvPr id="21" name="Rectangle 20"/>
          <p:cNvSpPr/>
          <p:nvPr/>
        </p:nvSpPr>
        <p:spPr>
          <a:xfrm>
            <a:off x="649393" y="3814869"/>
            <a:ext cx="6376750" cy="338554"/>
          </a:xfrm>
          <a:prstGeom prst="rect">
            <a:avLst/>
          </a:prstGeom>
        </p:spPr>
        <p:txBody>
          <a:bodyPr wrap="square">
            <a:spAutoFit/>
          </a:bodyPr>
          <a:lstStyle/>
          <a:p>
            <a:r>
              <a:rPr lang="en-GB" sz="1600" kern="1200">
                <a:solidFill>
                  <a:schemeClr val="bg1"/>
                </a:solidFill>
                <a:latin typeface="+mn-lt"/>
                <a:ea typeface="+mn-ea"/>
                <a:cs typeface="+mn-cs"/>
              </a:rPr>
              <a:t>Presented by</a:t>
            </a:r>
            <a:endParaRPr lang="en-US" sz="1600" kern="1200" baseline="0">
              <a:solidFill>
                <a:schemeClr val="bg1"/>
              </a:solidFill>
              <a:latin typeface="+mn-lt"/>
              <a:ea typeface="+mn-ea"/>
              <a:cs typeface="+mn-cs"/>
            </a:endParaRPr>
          </a:p>
        </p:txBody>
      </p:sp>
      <p:pic>
        <p:nvPicPr>
          <p:cNvPr id="9" name="Picture 8" descr="ESA academy.eps"/>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3955673" y="508776"/>
            <a:ext cx="3458194" cy="869155"/>
          </a:xfrm>
          <a:prstGeom prst="rect">
            <a:avLst/>
          </a:prstGeom>
        </p:spPr>
      </p:pic>
      <p:sp>
        <p:nvSpPr>
          <p:cNvPr id="10" name="Rectangle 9"/>
          <p:cNvSpPr/>
          <p:nvPr userDrawn="1"/>
        </p:nvSpPr>
        <p:spPr>
          <a:xfrm>
            <a:off x="0" y="2564435"/>
            <a:ext cx="9144000" cy="2579066"/>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49393" y="3814869"/>
            <a:ext cx="6376750" cy="338554"/>
          </a:xfrm>
          <a:prstGeom prst="rect">
            <a:avLst/>
          </a:prstGeom>
        </p:spPr>
        <p:txBody>
          <a:bodyPr wrap="square">
            <a:spAutoFit/>
          </a:bodyPr>
          <a:lstStyle/>
          <a:p>
            <a:r>
              <a:rPr lang="en-GB" sz="1600" kern="1200">
                <a:solidFill>
                  <a:schemeClr val="bg1"/>
                </a:solidFill>
                <a:latin typeface="+mn-lt"/>
                <a:ea typeface="+mn-ea"/>
                <a:cs typeface="+mn-cs"/>
              </a:rPr>
              <a:t>Presented by</a:t>
            </a:r>
            <a:endParaRPr lang="en-US" sz="1600" kern="1200" baseline="0">
              <a:solidFill>
                <a:schemeClr val="bg1"/>
              </a:solidFill>
              <a:latin typeface="+mn-lt"/>
              <a:ea typeface="+mn-ea"/>
              <a:cs typeface="+mn-cs"/>
            </a:endParaRPr>
          </a:p>
        </p:txBody>
      </p:sp>
      <p:pic>
        <p:nvPicPr>
          <p:cNvPr id="2" name="Picture 1">
            <a:extLst>
              <a:ext uri="{FF2B5EF4-FFF2-40B4-BE49-F238E27FC236}">
                <a16:creationId xmlns:a16="http://schemas.microsoft.com/office/drawing/2014/main" id="{33B17766-29E1-1FED-C7AC-C1A952A57082}"/>
              </a:ext>
            </a:extLst>
          </p:cNvPr>
          <p:cNvPicPr>
            <a:picLocks noChangeAspect="1"/>
          </p:cNvPicPr>
          <p:nvPr userDrawn="1"/>
        </p:nvPicPr>
        <p:blipFill>
          <a:blip r:embed="rId3"/>
          <a:stretch>
            <a:fillRect/>
          </a:stretch>
        </p:blipFill>
        <p:spPr>
          <a:xfrm>
            <a:off x="3955673" y="1568688"/>
            <a:ext cx="3377184" cy="422148"/>
          </a:xfrm>
          <a:prstGeom prst="rect">
            <a:avLst/>
          </a:prstGeom>
        </p:spPr>
      </p:pic>
    </p:spTree>
    <p:extLst>
      <p:ext uri="{BB962C8B-B14F-4D97-AF65-F5344CB8AC3E}">
        <p14:creationId xmlns:p14="http://schemas.microsoft.com/office/powerpoint/2010/main" val="212391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ESA academy.eps"/>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3849796" y="739780"/>
            <a:ext cx="3458194" cy="869155"/>
          </a:xfrm>
          <a:prstGeom prst="rect">
            <a:avLst/>
          </a:prstGeom>
        </p:spPr>
      </p:pic>
      <p:sp>
        <p:nvSpPr>
          <p:cNvPr id="8" name="Rectangle 7"/>
          <p:cNvSpPr/>
          <p:nvPr userDrawn="1"/>
        </p:nvSpPr>
        <p:spPr>
          <a:xfrm>
            <a:off x="0" y="2564435"/>
            <a:ext cx="9144000" cy="2579066"/>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673443" y="2564436"/>
            <a:ext cx="7772400" cy="1102519"/>
          </a:xfrm>
          <a:prstGeom prst="rect">
            <a:avLst/>
          </a:prstGeom>
        </p:spPr>
        <p:txBody>
          <a:bodyPr anchor="ctr"/>
          <a:lstStyle>
            <a:lvl1pPr marL="0" indent="0">
              <a:buNone/>
              <a:defRPr sz="3600" b="1" baseline="0">
                <a:solidFill>
                  <a:schemeClr val="bg1"/>
                </a:solidFill>
              </a:defRPr>
            </a:lvl1pPr>
          </a:lstStyle>
          <a:p>
            <a:pPr lvl="0"/>
            <a:r>
              <a:rPr lang="en-GB"/>
              <a:t>Lecture title</a:t>
            </a:r>
          </a:p>
        </p:txBody>
      </p:sp>
      <p:sp>
        <p:nvSpPr>
          <p:cNvPr id="17" name="Text Placeholder 16"/>
          <p:cNvSpPr>
            <a:spLocks noGrp="1"/>
          </p:cNvSpPr>
          <p:nvPr>
            <p:ph type="body" sz="quarter" idx="12" hasCustomPrompt="1"/>
          </p:nvPr>
        </p:nvSpPr>
        <p:spPr>
          <a:xfrm>
            <a:off x="649394" y="4068786"/>
            <a:ext cx="6400695" cy="296240"/>
          </a:xfrm>
          <a:prstGeom prst="rect">
            <a:avLst/>
          </a:prstGeom>
        </p:spPr>
        <p:txBody>
          <a:bodyPr/>
          <a:lstStyle>
            <a:lvl1pPr marL="0" indent="0">
              <a:buNone/>
              <a:defRPr sz="2000" b="1" cap="all" baseline="0">
                <a:solidFill>
                  <a:schemeClr val="bg1"/>
                </a:solidFill>
              </a:defRPr>
            </a:lvl1pPr>
          </a:lstStyle>
          <a:p>
            <a:pPr lvl="0"/>
            <a:r>
              <a:rPr lang="en-US"/>
              <a:t>Name Surname</a:t>
            </a:r>
          </a:p>
        </p:txBody>
      </p:sp>
      <p:sp>
        <p:nvSpPr>
          <p:cNvPr id="19" name="Text Placeholder 18"/>
          <p:cNvSpPr>
            <a:spLocks noGrp="1"/>
          </p:cNvSpPr>
          <p:nvPr>
            <p:ph type="body" sz="quarter" idx="13" hasCustomPrompt="1"/>
          </p:nvPr>
        </p:nvSpPr>
        <p:spPr>
          <a:xfrm>
            <a:off x="649394" y="4365026"/>
            <a:ext cx="6400695" cy="778475"/>
          </a:xfrm>
          <a:prstGeom prst="rect">
            <a:avLst/>
          </a:prstGeom>
        </p:spPr>
        <p:txBody>
          <a:bodyPr/>
          <a:lstStyle>
            <a:lvl1pPr marL="0" indent="0">
              <a:buNone/>
              <a:defRPr sz="2000" baseline="0">
                <a:solidFill>
                  <a:schemeClr val="bg1"/>
                </a:solidFill>
              </a:defRPr>
            </a:lvl1pPr>
          </a:lstStyle>
          <a:p>
            <a:pPr lvl="0"/>
            <a:r>
              <a:rPr lang="en-GB"/>
              <a:t>Affiliated Institution</a:t>
            </a:r>
          </a:p>
        </p:txBody>
      </p:sp>
      <p:sp>
        <p:nvSpPr>
          <p:cNvPr id="21" name="Rectangle 20"/>
          <p:cNvSpPr/>
          <p:nvPr userDrawn="1"/>
        </p:nvSpPr>
        <p:spPr>
          <a:xfrm>
            <a:off x="649393" y="3814869"/>
            <a:ext cx="6376750" cy="338554"/>
          </a:xfrm>
          <a:prstGeom prst="rect">
            <a:avLst/>
          </a:prstGeom>
        </p:spPr>
        <p:txBody>
          <a:bodyPr wrap="square">
            <a:spAutoFit/>
          </a:bodyPr>
          <a:lstStyle/>
          <a:p>
            <a:r>
              <a:rPr lang="en-GB" sz="1600" kern="1200">
                <a:solidFill>
                  <a:schemeClr val="bg1"/>
                </a:solidFill>
                <a:latin typeface="+mn-lt"/>
                <a:ea typeface="+mn-ea"/>
                <a:cs typeface="+mn-cs"/>
              </a:rPr>
              <a:t>Presented by</a:t>
            </a:r>
            <a:endParaRPr lang="en-US" sz="1600" kern="1200" baseline="0">
              <a:solidFill>
                <a:schemeClr val="bg1"/>
              </a:solidFill>
              <a:latin typeface="+mn-lt"/>
              <a:ea typeface="+mn-ea"/>
              <a:cs typeface="+mn-cs"/>
            </a:endParaRPr>
          </a:p>
        </p:txBody>
      </p:sp>
    </p:spTree>
    <p:extLst>
      <p:ext uri="{BB962C8B-B14F-4D97-AF65-F5344CB8AC3E}">
        <p14:creationId xmlns:p14="http://schemas.microsoft.com/office/powerpoint/2010/main" val="315698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llaboration">
    <p:spTree>
      <p:nvGrpSpPr>
        <p:cNvPr id="1" name=""/>
        <p:cNvGrpSpPr/>
        <p:nvPr/>
      </p:nvGrpSpPr>
      <p:grpSpPr>
        <a:xfrm>
          <a:off x="0" y="0"/>
          <a:ext cx="0" cy="0"/>
          <a:chOff x="0" y="0"/>
          <a:chExt cx="0" cy="0"/>
        </a:xfrm>
      </p:grpSpPr>
      <p:sp>
        <p:nvSpPr>
          <p:cNvPr id="3" name="Rectangle 2"/>
          <p:cNvSpPr/>
          <p:nvPr userDrawn="1"/>
        </p:nvSpPr>
        <p:spPr>
          <a:xfrm>
            <a:off x="0" y="-14631"/>
            <a:ext cx="9144000" cy="2579066"/>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457200" y="2160128"/>
            <a:ext cx="8118389" cy="400110"/>
          </a:xfrm>
          <a:prstGeom prst="rect">
            <a:avLst/>
          </a:prstGeom>
        </p:spPr>
        <p:txBody>
          <a:bodyPr wrap="square">
            <a:spAutoFit/>
          </a:bodyPr>
          <a:lstStyle/>
          <a:p>
            <a:r>
              <a:rPr lang="en-GB" sz="2000" kern="1200">
                <a:solidFill>
                  <a:schemeClr val="bg1"/>
                </a:solidFill>
                <a:latin typeface="+mn-lt"/>
                <a:ea typeface="+mn-ea"/>
                <a:cs typeface="+mn-cs"/>
              </a:rPr>
              <a:t>A collaboration between</a:t>
            </a:r>
            <a:endParaRPr lang="en-US" sz="2000" kern="1200" baseline="0">
              <a:solidFill>
                <a:schemeClr val="bg1"/>
              </a:solidFill>
              <a:latin typeface="+mn-lt"/>
              <a:ea typeface="+mn-ea"/>
              <a:cs typeface="+mn-cs"/>
            </a:endParaRPr>
          </a:p>
        </p:txBody>
      </p:sp>
      <p:pic>
        <p:nvPicPr>
          <p:cNvPr id="5" name="Picture 4" descr="42_digital_logo_dark_blue_HI.png"/>
          <p:cNvPicPr>
            <a:picLocks/>
          </p:cNvPicPr>
          <p:nvPr userDrawn="1"/>
        </p:nvPicPr>
        <p:blipFill rotWithShape="1">
          <a:blip r:embed="rId2" cstate="print">
            <a:extLst>
              <a:ext uri="{28A0092B-C50C-407E-A947-70E740481C1C}">
                <a14:useLocalDpi xmlns:a14="http://schemas.microsoft.com/office/drawing/2010/main"/>
              </a:ext>
            </a:extLst>
          </a:blip>
          <a:srcRect l="8990"/>
          <a:stretch/>
        </p:blipFill>
        <p:spPr>
          <a:xfrm>
            <a:off x="673961" y="2862359"/>
            <a:ext cx="1334844" cy="728853"/>
          </a:xfrm>
          <a:prstGeom prst="rect">
            <a:avLst/>
          </a:prstGeom>
        </p:spPr>
      </p:pic>
    </p:spTree>
    <p:extLst>
      <p:ext uri="{BB962C8B-B14F-4D97-AF65-F5344CB8AC3E}">
        <p14:creationId xmlns:p14="http://schemas.microsoft.com/office/powerpoint/2010/main" val="3048726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57200" y="1016000"/>
            <a:ext cx="8229600" cy="3673475"/>
          </a:xfrm>
        </p:spPr>
        <p:txBody>
          <a:bodyPr>
            <a:normAutofit/>
          </a:bodyPr>
          <a:lstStyle>
            <a:lvl1pPr>
              <a:defRPr sz="1400"/>
            </a:lvl1pPr>
            <a:lvl2pPr>
              <a:defRPr sz="1200"/>
            </a:lvl2pPr>
            <a:lvl3pPr>
              <a:defRPr sz="1100"/>
            </a:lvl3pPr>
            <a:lvl4pPr>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320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460150" y="1101725"/>
            <a:ext cx="4103688" cy="3582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p:cNvSpPr>
            <a:spLocks noGrp="1"/>
          </p:cNvSpPr>
          <p:nvPr>
            <p:ph sz="quarter" idx="11"/>
          </p:nvPr>
        </p:nvSpPr>
        <p:spPr>
          <a:xfrm>
            <a:off x="4661877" y="1101481"/>
            <a:ext cx="4028098" cy="3582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9699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Box 2"/>
          <p:cNvSpPr txBox="1"/>
          <p:nvPr userDrawn="1"/>
        </p:nvSpPr>
        <p:spPr>
          <a:xfrm>
            <a:off x="449108" y="827681"/>
            <a:ext cx="8245784" cy="3360279"/>
          </a:xfrm>
          <a:prstGeom prst="rect">
            <a:avLst/>
          </a:prstGeom>
          <a:noFill/>
        </p:spPr>
        <p:txBody>
          <a:bodyPr wrap="square" rtlCol="0">
            <a:spAutoFit/>
          </a:bodyPr>
          <a:lstStyle/>
          <a:p>
            <a:pPr algn="ctr">
              <a:lnSpc>
                <a:spcPct val="150000"/>
              </a:lnSpc>
            </a:pPr>
            <a:r>
              <a:rPr lang="en-US">
                <a:solidFill>
                  <a:srgbClr val="4D4F53"/>
                </a:solidFill>
                <a:latin typeface="Verdana" pitchFamily="34" charset="0"/>
                <a:ea typeface="ＭＳ Ｐゴシック" pitchFamily="34" charset="-128"/>
              </a:rPr>
              <a:t>The material produced for ESA Academy's Training and Learning </a:t>
            </a:r>
            <a:r>
              <a:rPr lang="en-US" err="1">
                <a:solidFill>
                  <a:srgbClr val="4D4F53"/>
                </a:solidFill>
                <a:latin typeface="Verdana" pitchFamily="34" charset="0"/>
                <a:ea typeface="ＭＳ Ｐゴシック" pitchFamily="34" charset="-128"/>
              </a:rPr>
              <a:t>Programme</a:t>
            </a:r>
            <a:r>
              <a:rPr lang="en-US">
                <a:solidFill>
                  <a:srgbClr val="4D4F53"/>
                </a:solidFill>
                <a:latin typeface="Verdana" pitchFamily="34" charset="0"/>
                <a:ea typeface="ＭＳ Ｐゴシック" pitchFamily="34" charset="-128"/>
              </a:rPr>
              <a:t> is property of the European Space Agency (ESA) or ESA's licensors. No part of this material may be reproduced, displayed, amended, distributed or otherwise used in any form or by any means, without written permission of ESA or ESA's licensors. Any </a:t>
            </a:r>
            <a:r>
              <a:rPr lang="en-US" err="1">
                <a:solidFill>
                  <a:srgbClr val="4D4F53"/>
                </a:solidFill>
                <a:latin typeface="Verdana" pitchFamily="34" charset="0"/>
                <a:ea typeface="ＭＳ Ｐゴシック" pitchFamily="34" charset="-128"/>
              </a:rPr>
              <a:t>unauthorised</a:t>
            </a:r>
            <a:r>
              <a:rPr lang="en-US">
                <a:solidFill>
                  <a:srgbClr val="4D4F53"/>
                </a:solidFill>
                <a:latin typeface="Verdana" pitchFamily="34" charset="0"/>
                <a:ea typeface="ＭＳ Ｐゴシック" pitchFamily="34" charset="-128"/>
              </a:rPr>
              <a:t> activity or use shall be an infringement of ESA's or ESA licensors' intellectual property rights and ESA reserves the right to defend its rights and interests, including to seek for remedies. </a:t>
            </a:r>
          </a:p>
        </p:txBody>
      </p:sp>
    </p:spTree>
    <p:extLst>
      <p:ext uri="{BB962C8B-B14F-4D97-AF65-F5344CB8AC3E}">
        <p14:creationId xmlns:p14="http://schemas.microsoft.com/office/powerpoint/2010/main" val="413546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inal Slide">
    <p:spTree>
      <p:nvGrpSpPr>
        <p:cNvPr id="1" name=""/>
        <p:cNvGrpSpPr/>
        <p:nvPr/>
      </p:nvGrpSpPr>
      <p:grpSpPr>
        <a:xfrm>
          <a:off x="0" y="0"/>
          <a:ext cx="0" cy="0"/>
          <a:chOff x="0" y="0"/>
          <a:chExt cx="0" cy="0"/>
        </a:xfrm>
      </p:grpSpPr>
      <p:sp>
        <p:nvSpPr>
          <p:cNvPr id="3" name="Rectangle 2"/>
          <p:cNvSpPr/>
          <p:nvPr userDrawn="1"/>
        </p:nvSpPr>
        <p:spPr>
          <a:xfrm>
            <a:off x="0" y="1"/>
            <a:ext cx="9144000" cy="5143501"/>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5123" y="4322199"/>
            <a:ext cx="3373755" cy="849630"/>
          </a:xfrm>
          <a:prstGeom prst="rect">
            <a:avLst/>
          </a:prstGeom>
        </p:spPr>
      </p:pic>
      <p:pic>
        <p:nvPicPr>
          <p:cNvPr id="5" name="Picture 4" descr="e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29945" y="3594710"/>
            <a:ext cx="884111" cy="322707"/>
          </a:xfrm>
          <a:prstGeom prst="rect">
            <a:avLst/>
          </a:prstGeom>
        </p:spPr>
      </p:pic>
      <p:pic>
        <p:nvPicPr>
          <p:cNvPr id="2" name="Immagine 3" descr="Immagine che contiene cerchio, testo, Elementi grafici, logo&#10;&#10;Il contenuto generato dall'IA potrebbe non essere corretto.">
            <a:extLst>
              <a:ext uri="{FF2B5EF4-FFF2-40B4-BE49-F238E27FC236}">
                <a16:creationId xmlns:a16="http://schemas.microsoft.com/office/drawing/2014/main" id="{46954280-94D1-4FF0-9D9E-1F6F84B8B15E}"/>
              </a:ext>
            </a:extLst>
          </p:cNvPr>
          <p:cNvPicPr>
            <a:picLocks noChangeAspect="1"/>
          </p:cNvPicPr>
          <p:nvPr userDrawn="1"/>
        </p:nvPicPr>
        <p:blipFill>
          <a:blip r:embed="rId4"/>
          <a:stretch>
            <a:fillRect/>
          </a:stretch>
        </p:blipFill>
        <p:spPr>
          <a:xfrm>
            <a:off x="7910880" y="4592024"/>
            <a:ext cx="445793" cy="431630"/>
          </a:xfrm>
          <a:prstGeom prst="rect">
            <a:avLst/>
          </a:prstGeom>
        </p:spPr>
      </p:pic>
      <p:pic>
        <p:nvPicPr>
          <p:cNvPr id="8" name="Graphic 7">
            <a:extLst>
              <a:ext uri="{FF2B5EF4-FFF2-40B4-BE49-F238E27FC236}">
                <a16:creationId xmlns:a16="http://schemas.microsoft.com/office/drawing/2014/main" id="{CBBF0FC2-C084-3BC9-0403-1335018931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479558" y="4628900"/>
            <a:ext cx="1247775" cy="409575"/>
          </a:xfrm>
          <a:prstGeom prst="rect">
            <a:avLst/>
          </a:prstGeom>
        </p:spPr>
      </p:pic>
    </p:spTree>
    <p:extLst>
      <p:ext uri="{BB962C8B-B14F-4D97-AF65-F5344CB8AC3E}">
        <p14:creationId xmlns:p14="http://schemas.microsoft.com/office/powerpoint/2010/main" val="289329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llaboration">
    <p:spTree>
      <p:nvGrpSpPr>
        <p:cNvPr id="1" name=""/>
        <p:cNvGrpSpPr/>
        <p:nvPr/>
      </p:nvGrpSpPr>
      <p:grpSpPr>
        <a:xfrm>
          <a:off x="0" y="0"/>
          <a:ext cx="0" cy="0"/>
          <a:chOff x="0" y="0"/>
          <a:chExt cx="0" cy="0"/>
        </a:xfrm>
      </p:grpSpPr>
      <p:sp>
        <p:nvSpPr>
          <p:cNvPr id="3" name="Rectangle 2"/>
          <p:cNvSpPr/>
          <p:nvPr/>
        </p:nvSpPr>
        <p:spPr>
          <a:xfrm>
            <a:off x="0" y="-14631"/>
            <a:ext cx="9144000" cy="2579066"/>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57200" y="2160128"/>
            <a:ext cx="8118389" cy="400110"/>
          </a:xfrm>
          <a:prstGeom prst="rect">
            <a:avLst/>
          </a:prstGeom>
        </p:spPr>
        <p:txBody>
          <a:bodyPr wrap="square">
            <a:spAutoFit/>
          </a:bodyPr>
          <a:lstStyle/>
          <a:p>
            <a:r>
              <a:rPr lang="en-GB" sz="2000" kern="1200">
                <a:solidFill>
                  <a:schemeClr val="bg1"/>
                </a:solidFill>
                <a:latin typeface="+mn-lt"/>
                <a:ea typeface="+mn-ea"/>
                <a:cs typeface="+mn-cs"/>
              </a:rPr>
              <a:t>A collaboration between</a:t>
            </a:r>
            <a:endParaRPr lang="en-US" sz="2000" kern="1200" baseline="0">
              <a:solidFill>
                <a:schemeClr val="bg1"/>
              </a:solidFill>
              <a:latin typeface="+mn-lt"/>
              <a:ea typeface="+mn-ea"/>
              <a:cs typeface="+mn-cs"/>
            </a:endParaRPr>
          </a:p>
        </p:txBody>
      </p:sp>
      <p:sp>
        <p:nvSpPr>
          <p:cNvPr id="6" name="Rectangle 5"/>
          <p:cNvSpPr/>
          <p:nvPr userDrawn="1"/>
        </p:nvSpPr>
        <p:spPr>
          <a:xfrm>
            <a:off x="0" y="-14631"/>
            <a:ext cx="9144000" cy="2579066"/>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2160128"/>
            <a:ext cx="8118389" cy="400110"/>
          </a:xfrm>
          <a:prstGeom prst="rect">
            <a:avLst/>
          </a:prstGeom>
        </p:spPr>
        <p:txBody>
          <a:bodyPr wrap="square">
            <a:spAutoFit/>
          </a:bodyPr>
          <a:lstStyle/>
          <a:p>
            <a:r>
              <a:rPr lang="en-GB" sz="2000" kern="1200">
                <a:solidFill>
                  <a:schemeClr val="bg1"/>
                </a:solidFill>
                <a:latin typeface="+mn-lt"/>
                <a:ea typeface="+mn-ea"/>
                <a:cs typeface="+mn-cs"/>
              </a:rPr>
              <a:t>A collaboration between</a:t>
            </a:r>
            <a:endParaRPr lang="en-US" sz="2000" kern="1200" baseline="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4859C7F1-C661-B643-B3EF-35FB8C3968E2}"/>
              </a:ext>
            </a:extLst>
          </p:cNvPr>
          <p:cNvPicPr>
            <a:picLocks noChangeAspect="1"/>
          </p:cNvPicPr>
          <p:nvPr userDrawn="1"/>
        </p:nvPicPr>
        <p:blipFill>
          <a:blip r:embed="rId2"/>
          <a:stretch>
            <a:fillRect/>
          </a:stretch>
        </p:blipFill>
        <p:spPr>
          <a:xfrm>
            <a:off x="211905" y="2717571"/>
            <a:ext cx="2145402" cy="1348463"/>
          </a:xfrm>
          <a:prstGeom prst="rect">
            <a:avLst/>
          </a:prstGeom>
        </p:spPr>
      </p:pic>
    </p:spTree>
    <p:extLst>
      <p:ext uri="{BB962C8B-B14F-4D97-AF65-F5344CB8AC3E}">
        <p14:creationId xmlns:p14="http://schemas.microsoft.com/office/powerpoint/2010/main" val="31215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57200" y="1016000"/>
            <a:ext cx="8229600" cy="3673475"/>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9751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mediate Title">
    <p:spTree>
      <p:nvGrpSpPr>
        <p:cNvPr id="1" name=""/>
        <p:cNvGrpSpPr/>
        <p:nvPr/>
      </p:nvGrpSpPr>
      <p:grpSpPr>
        <a:xfrm>
          <a:off x="0" y="0"/>
          <a:ext cx="0" cy="0"/>
          <a:chOff x="0" y="0"/>
          <a:chExt cx="0" cy="0"/>
        </a:xfrm>
      </p:grpSpPr>
      <p:sp>
        <p:nvSpPr>
          <p:cNvPr id="5" name="Text Placeholder 12"/>
          <p:cNvSpPr>
            <a:spLocks noGrp="1"/>
          </p:cNvSpPr>
          <p:nvPr>
            <p:ph type="body" sz="quarter" idx="10" hasCustomPrompt="1"/>
          </p:nvPr>
        </p:nvSpPr>
        <p:spPr>
          <a:xfrm>
            <a:off x="544489" y="1875718"/>
            <a:ext cx="8083696" cy="1102519"/>
          </a:xfrm>
          <a:prstGeom prst="rect">
            <a:avLst/>
          </a:prstGeom>
        </p:spPr>
        <p:txBody>
          <a:bodyPr anchor="ctr">
            <a:normAutofit/>
          </a:bodyPr>
          <a:lstStyle>
            <a:lvl1pPr marL="0" indent="0">
              <a:buNone/>
              <a:defRPr sz="2400" b="1" baseline="0">
                <a:solidFill>
                  <a:srgbClr val="0098DB"/>
                </a:solidFill>
              </a:defRPr>
            </a:lvl1pPr>
          </a:lstStyle>
          <a:p>
            <a:pPr lvl="0"/>
            <a:r>
              <a:rPr lang="en-GB"/>
              <a:t>INTERMEDIATE TITLE</a:t>
            </a:r>
          </a:p>
        </p:txBody>
      </p:sp>
    </p:spTree>
    <p:extLst>
      <p:ext uri="{BB962C8B-B14F-4D97-AF65-F5344CB8AC3E}">
        <p14:creationId xmlns:p14="http://schemas.microsoft.com/office/powerpoint/2010/main" val="3021701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460150" y="1101725"/>
            <a:ext cx="4103688" cy="3582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p:cNvSpPr>
            <a:spLocks noGrp="1"/>
          </p:cNvSpPr>
          <p:nvPr>
            <p:ph sz="quarter" idx="11"/>
          </p:nvPr>
        </p:nvSpPr>
        <p:spPr>
          <a:xfrm>
            <a:off x="4661877" y="1101481"/>
            <a:ext cx="4028098" cy="3582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3999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131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3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3" name="TextBox 2"/>
          <p:cNvSpPr txBox="1"/>
          <p:nvPr/>
        </p:nvSpPr>
        <p:spPr>
          <a:xfrm>
            <a:off x="449108" y="827681"/>
            <a:ext cx="8245784" cy="3360279"/>
          </a:xfrm>
          <a:prstGeom prst="rect">
            <a:avLst/>
          </a:prstGeom>
          <a:noFill/>
        </p:spPr>
        <p:txBody>
          <a:bodyPr wrap="square" rtlCol="0">
            <a:spAutoFit/>
          </a:bodyPr>
          <a:lstStyle/>
          <a:p>
            <a:pPr algn="ctr">
              <a:lnSpc>
                <a:spcPct val="150000"/>
              </a:lnSpc>
            </a:pPr>
            <a:r>
              <a:rPr lang="en-US">
                <a:solidFill>
                  <a:srgbClr val="4D4F53"/>
                </a:solidFill>
                <a:latin typeface="Verdana" pitchFamily="34" charset="0"/>
                <a:ea typeface="ＭＳ Ｐゴシック" pitchFamily="34" charset="-128"/>
              </a:rPr>
              <a:t>The material produced for ESA Academy's Training and Learning </a:t>
            </a:r>
            <a:r>
              <a:rPr lang="en-US" err="1">
                <a:solidFill>
                  <a:srgbClr val="4D4F53"/>
                </a:solidFill>
                <a:latin typeface="Verdana" pitchFamily="34" charset="0"/>
                <a:ea typeface="ＭＳ Ｐゴシック" pitchFamily="34" charset="-128"/>
              </a:rPr>
              <a:t>Programme</a:t>
            </a:r>
            <a:r>
              <a:rPr lang="en-US">
                <a:solidFill>
                  <a:srgbClr val="4D4F53"/>
                </a:solidFill>
                <a:latin typeface="Verdana" pitchFamily="34" charset="0"/>
                <a:ea typeface="ＭＳ Ｐゴシック" pitchFamily="34" charset="-128"/>
              </a:rPr>
              <a:t> is property of the European Space Agency (ESA) or ESA's licensors. No part of this material may be reproduced, displayed, amended, distributed or otherwise used in any form or by any means, without written permission of ESA or ESA's licensors. Any </a:t>
            </a:r>
            <a:r>
              <a:rPr lang="en-US" err="1">
                <a:solidFill>
                  <a:srgbClr val="4D4F53"/>
                </a:solidFill>
                <a:latin typeface="Verdana" pitchFamily="34" charset="0"/>
                <a:ea typeface="ＭＳ Ｐゴシック" pitchFamily="34" charset="-128"/>
              </a:rPr>
              <a:t>unauthorised</a:t>
            </a:r>
            <a:r>
              <a:rPr lang="en-US">
                <a:solidFill>
                  <a:srgbClr val="4D4F53"/>
                </a:solidFill>
                <a:latin typeface="Verdana" pitchFamily="34" charset="0"/>
                <a:ea typeface="ＭＳ Ｐゴシック" pitchFamily="34" charset="-128"/>
              </a:rPr>
              <a:t> activity or use shall be an infringement of ESA's or ESA licensors' intellectual property rights and ESA reserves the right to defend its rights and interests, including to seek for remedies. </a:t>
            </a:r>
          </a:p>
        </p:txBody>
      </p:sp>
      <p:sp>
        <p:nvSpPr>
          <p:cNvPr id="4" name="TextBox 3"/>
          <p:cNvSpPr txBox="1"/>
          <p:nvPr userDrawn="1"/>
        </p:nvSpPr>
        <p:spPr>
          <a:xfrm>
            <a:off x="449108" y="827681"/>
            <a:ext cx="8245784" cy="3360279"/>
          </a:xfrm>
          <a:prstGeom prst="rect">
            <a:avLst/>
          </a:prstGeom>
          <a:noFill/>
        </p:spPr>
        <p:txBody>
          <a:bodyPr wrap="square" rtlCol="0">
            <a:spAutoFit/>
          </a:bodyPr>
          <a:lstStyle/>
          <a:p>
            <a:pPr algn="ctr">
              <a:lnSpc>
                <a:spcPct val="150000"/>
              </a:lnSpc>
            </a:pPr>
            <a:r>
              <a:rPr lang="en-US">
                <a:solidFill>
                  <a:srgbClr val="4D4F53"/>
                </a:solidFill>
                <a:latin typeface="Verdana" pitchFamily="34" charset="0"/>
                <a:ea typeface="ＭＳ Ｐゴシック" pitchFamily="34" charset="-128"/>
              </a:rPr>
              <a:t>The material produced for ESA Academy's Training and Learning </a:t>
            </a:r>
            <a:r>
              <a:rPr lang="en-US" err="1">
                <a:solidFill>
                  <a:srgbClr val="4D4F53"/>
                </a:solidFill>
                <a:latin typeface="Verdana" pitchFamily="34" charset="0"/>
                <a:ea typeface="ＭＳ Ｐゴシック" pitchFamily="34" charset="-128"/>
              </a:rPr>
              <a:t>Programme</a:t>
            </a:r>
            <a:r>
              <a:rPr lang="en-US">
                <a:solidFill>
                  <a:srgbClr val="4D4F53"/>
                </a:solidFill>
                <a:latin typeface="Verdana" pitchFamily="34" charset="0"/>
                <a:ea typeface="ＭＳ Ｐゴシック" pitchFamily="34" charset="-128"/>
              </a:rPr>
              <a:t> is property of the European Space Agency (ESA) or ESA's licensors. No part of this material may be reproduced, displayed, amended, distributed or otherwise used in any form or by any means, without written permission of ESA or ESA's licensors. Any </a:t>
            </a:r>
            <a:r>
              <a:rPr lang="en-US" err="1">
                <a:solidFill>
                  <a:srgbClr val="4D4F53"/>
                </a:solidFill>
                <a:latin typeface="Verdana" pitchFamily="34" charset="0"/>
                <a:ea typeface="ＭＳ Ｐゴシック" pitchFamily="34" charset="-128"/>
              </a:rPr>
              <a:t>unauthorised</a:t>
            </a:r>
            <a:r>
              <a:rPr lang="en-US">
                <a:solidFill>
                  <a:srgbClr val="4D4F53"/>
                </a:solidFill>
                <a:latin typeface="Verdana" pitchFamily="34" charset="0"/>
                <a:ea typeface="ＭＳ Ｐゴシック" pitchFamily="34" charset="-128"/>
              </a:rPr>
              <a:t> activity or use shall be an infringement of ESA's or ESA licensors' intellectual property rights and ESA reserves the right to defend its rights and interests, including to seek for remedies. </a:t>
            </a:r>
          </a:p>
        </p:txBody>
      </p:sp>
    </p:spTree>
    <p:extLst>
      <p:ext uri="{BB962C8B-B14F-4D97-AF65-F5344CB8AC3E}">
        <p14:creationId xmlns:p14="http://schemas.microsoft.com/office/powerpoint/2010/main" val="124252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3" name="Rectangle 2"/>
          <p:cNvSpPr/>
          <p:nvPr userDrawn="1"/>
        </p:nvSpPr>
        <p:spPr>
          <a:xfrm>
            <a:off x="0" y="1"/>
            <a:ext cx="9144000" cy="5143501"/>
          </a:xfrm>
          <a:prstGeom prst="rect">
            <a:avLst/>
          </a:prstGeom>
          <a:solidFill>
            <a:srgbClr val="00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5123" y="4281521"/>
            <a:ext cx="3373755" cy="849630"/>
          </a:xfrm>
          <a:prstGeom prst="rect">
            <a:avLst/>
          </a:prstGeom>
        </p:spPr>
      </p:pic>
      <p:pic>
        <p:nvPicPr>
          <p:cNvPr id="5" name="Picture 4" descr="e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29945" y="3431916"/>
            <a:ext cx="884111" cy="322707"/>
          </a:xfrm>
          <a:prstGeom prst="rect">
            <a:avLst/>
          </a:prstGeom>
        </p:spPr>
      </p:pic>
      <p:pic>
        <p:nvPicPr>
          <p:cNvPr id="2" name="Immagine 3" descr="Immagine che contiene cerchio, testo, Elementi grafici, logo&#10;&#10;Il contenuto generato dall'IA potrebbe non essere corretto.">
            <a:extLst>
              <a:ext uri="{FF2B5EF4-FFF2-40B4-BE49-F238E27FC236}">
                <a16:creationId xmlns:a16="http://schemas.microsoft.com/office/drawing/2014/main" id="{61152582-7DAE-0A87-D7FC-86FA76F1B83B}"/>
              </a:ext>
            </a:extLst>
          </p:cNvPr>
          <p:cNvPicPr>
            <a:picLocks noChangeAspect="1"/>
          </p:cNvPicPr>
          <p:nvPr userDrawn="1"/>
        </p:nvPicPr>
        <p:blipFill>
          <a:blip r:embed="rId4"/>
          <a:stretch>
            <a:fillRect/>
          </a:stretch>
        </p:blipFill>
        <p:spPr>
          <a:xfrm>
            <a:off x="2212819" y="4585679"/>
            <a:ext cx="445793" cy="431630"/>
          </a:xfrm>
          <a:prstGeom prst="rect">
            <a:avLst/>
          </a:prstGeom>
        </p:spPr>
      </p:pic>
      <p:pic>
        <p:nvPicPr>
          <p:cNvPr id="6" name="Graphic 5">
            <a:extLst>
              <a:ext uri="{FF2B5EF4-FFF2-40B4-BE49-F238E27FC236}">
                <a16:creationId xmlns:a16="http://schemas.microsoft.com/office/drawing/2014/main" id="{1008F58A-B088-5F48-3E58-3EEC3C3355C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479558" y="4607734"/>
            <a:ext cx="1247775" cy="409575"/>
          </a:xfrm>
          <a:prstGeom prst="rect">
            <a:avLst/>
          </a:prstGeom>
        </p:spPr>
      </p:pic>
    </p:spTree>
    <p:extLst>
      <p:ext uri="{BB962C8B-B14F-4D97-AF65-F5344CB8AC3E}">
        <p14:creationId xmlns:p14="http://schemas.microsoft.com/office/powerpoint/2010/main" val="214291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Box 34"/>
          <p:cNvSpPr txBox="1">
            <a:spLocks noChangeAspect="1" noChangeArrowheads="1"/>
          </p:cNvSpPr>
          <p:nvPr userDrawn="1"/>
        </p:nvSpPr>
        <p:spPr bwMode="auto">
          <a:xfrm>
            <a:off x="7278307" y="4731546"/>
            <a:ext cx="1089520" cy="1926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lstStyle/>
          <a:p>
            <a:pPr algn="l">
              <a:spcBef>
                <a:spcPct val="50000"/>
              </a:spcBef>
            </a:pPr>
            <a:r>
              <a:rPr lang="en-GB" sz="800" noProof="1">
                <a:solidFill>
                  <a:schemeClr val="tx1">
                    <a:lumMod val="50000"/>
                    <a:lumOff val="50000"/>
                  </a:schemeClr>
                </a:solidFill>
              </a:rPr>
              <a:t>ESA Academy | Slide  </a:t>
            </a:r>
            <a:fld id="{2BB97241-5C3F-4E6F-9290-2908265C299C}" type="slidenum">
              <a:rPr lang="en-GB" sz="800" noProof="1" smtClean="0">
                <a:solidFill>
                  <a:schemeClr val="tx1">
                    <a:lumMod val="50000"/>
                    <a:lumOff val="50000"/>
                  </a:schemeClr>
                </a:solidFill>
              </a:rPr>
              <a:pPr algn="l">
                <a:spcBef>
                  <a:spcPct val="50000"/>
                </a:spcBef>
              </a:pPr>
              <a:t>‹N›</a:t>
            </a:fld>
            <a:endParaRPr lang="en-GB" sz="800" noProof="1">
              <a:solidFill>
                <a:schemeClr val="tx1">
                  <a:lumMod val="50000"/>
                  <a:lumOff val="50000"/>
                </a:schemeClr>
              </a:solidFill>
            </a:endParaRPr>
          </a:p>
        </p:txBody>
      </p:sp>
      <p:sp>
        <p:nvSpPr>
          <p:cNvPr id="2" name="Title Placeholder 1"/>
          <p:cNvSpPr>
            <a:spLocks noGrp="1"/>
          </p:cNvSpPr>
          <p:nvPr>
            <p:ph type="title"/>
          </p:nvPr>
        </p:nvSpPr>
        <p:spPr>
          <a:xfrm>
            <a:off x="460150" y="64393"/>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993674"/>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Box 34"/>
          <p:cNvSpPr txBox="1">
            <a:spLocks noChangeAspect="1" noChangeArrowheads="1"/>
          </p:cNvSpPr>
          <p:nvPr/>
        </p:nvSpPr>
        <p:spPr bwMode="auto">
          <a:xfrm>
            <a:off x="383680" y="4726969"/>
            <a:ext cx="1089520" cy="1926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lstStyle/>
          <a:p>
            <a:pPr algn="l">
              <a:spcBef>
                <a:spcPct val="50000"/>
              </a:spcBef>
            </a:pPr>
            <a:r>
              <a:rPr lang="en-GB" sz="800" noProof="1">
                <a:solidFill>
                  <a:schemeClr val="tx1">
                    <a:lumMod val="50000"/>
                    <a:lumOff val="50000"/>
                  </a:schemeClr>
                </a:solidFill>
              </a:rPr>
              <a:t>Concurrent Engineering Challenge 2025</a:t>
            </a:r>
          </a:p>
        </p:txBody>
      </p:sp>
      <p:pic>
        <p:nvPicPr>
          <p:cNvPr id="9" name="Immagine 3" descr="Immagine che contiene cerchio, testo, Elementi grafici, logo&#10;&#10;Il contenuto generato dall'IA potrebbe non essere corretto.">
            <a:extLst>
              <a:ext uri="{FF2B5EF4-FFF2-40B4-BE49-F238E27FC236}">
                <a16:creationId xmlns:a16="http://schemas.microsoft.com/office/drawing/2014/main" id="{7AC49881-3073-481A-B224-467490E71889}"/>
              </a:ext>
            </a:extLst>
          </p:cNvPr>
          <p:cNvPicPr>
            <a:picLocks noChangeAspect="1"/>
          </p:cNvPicPr>
          <p:nvPr userDrawn="1"/>
        </p:nvPicPr>
        <p:blipFill>
          <a:blip r:embed="rId17"/>
          <a:stretch>
            <a:fillRect/>
          </a:stretch>
        </p:blipFill>
        <p:spPr>
          <a:xfrm>
            <a:off x="6861058" y="4629113"/>
            <a:ext cx="445793" cy="431630"/>
          </a:xfrm>
          <a:prstGeom prst="rect">
            <a:avLst/>
          </a:prstGeom>
        </p:spPr>
      </p:pic>
      <p:pic>
        <p:nvPicPr>
          <p:cNvPr id="5" name="Picture 4">
            <a:extLst>
              <a:ext uri="{FF2B5EF4-FFF2-40B4-BE49-F238E27FC236}">
                <a16:creationId xmlns:a16="http://schemas.microsoft.com/office/drawing/2014/main" id="{DEF65893-84AE-489F-97F6-0870B3A6280D}"/>
              </a:ext>
            </a:extLst>
          </p:cNvPr>
          <p:cNvPicPr>
            <a:picLocks noChangeAspect="1"/>
          </p:cNvPicPr>
          <p:nvPr userDrawn="1"/>
        </p:nvPicPr>
        <p:blipFill>
          <a:blip r:embed="rId18"/>
          <a:stretch>
            <a:fillRect/>
          </a:stretch>
        </p:blipFill>
        <p:spPr>
          <a:xfrm>
            <a:off x="4563750" y="4690859"/>
            <a:ext cx="2237208" cy="279651"/>
          </a:xfrm>
          <a:prstGeom prst="rect">
            <a:avLst/>
          </a:prstGeom>
        </p:spPr>
      </p:pic>
    </p:spTree>
    <p:extLst>
      <p:ext uri="{BB962C8B-B14F-4D97-AF65-F5344CB8AC3E}">
        <p14:creationId xmlns:p14="http://schemas.microsoft.com/office/powerpoint/2010/main" val="373045248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709" r:id="rId9"/>
    <p:sldLayoutId id="2147483711" r:id="rId10"/>
    <p:sldLayoutId id="2147483712" r:id="rId11"/>
    <p:sldLayoutId id="2147483713" r:id="rId12"/>
    <p:sldLayoutId id="2147483714" r:id="rId13"/>
    <p:sldLayoutId id="2147483717" r:id="rId14"/>
    <p:sldLayoutId id="2147483718" r:id="rId15"/>
  </p:sldLayoutIdLst>
  <p:txStyles>
    <p:titleStyle>
      <a:lvl1pPr algn="l" defTabSz="457200" rtl="0" eaLnBrk="1" latinLnBrk="0" hangingPunct="1">
        <a:spcBef>
          <a:spcPct val="0"/>
        </a:spcBef>
        <a:buNone/>
        <a:defRPr sz="2400" b="1" kern="1200">
          <a:solidFill>
            <a:srgbClr val="0098DB"/>
          </a:solidFill>
          <a:latin typeface="+mj-lt"/>
          <a:ea typeface="+mj-ea"/>
          <a:cs typeface="+mj-cs"/>
        </a:defRPr>
      </a:lvl1pPr>
    </p:titleStyle>
    <p:bodyStyle>
      <a:lvl1pPr marL="342900" indent="-342900" algn="l" defTabSz="457200" rtl="0" eaLnBrk="1" latinLnBrk="0" hangingPunct="1">
        <a:spcBef>
          <a:spcPct val="20000"/>
        </a:spcBef>
        <a:buClr>
          <a:srgbClr val="0098DB"/>
        </a:buClr>
        <a:buFont typeface="Arial"/>
        <a:buChar char="•"/>
        <a:defRPr sz="1800" kern="1200">
          <a:solidFill>
            <a:srgbClr val="4D4F53"/>
          </a:solidFill>
          <a:latin typeface="+mn-lt"/>
          <a:ea typeface="+mn-ea"/>
          <a:cs typeface="+mn-cs"/>
        </a:defRPr>
      </a:lvl1pPr>
      <a:lvl2pPr marL="742950" indent="-285750" algn="l" defTabSz="457200" rtl="0" eaLnBrk="1" latinLnBrk="0" hangingPunct="1">
        <a:spcBef>
          <a:spcPct val="20000"/>
        </a:spcBef>
        <a:buClr>
          <a:srgbClr val="0098DB"/>
        </a:buClr>
        <a:buFont typeface="Wingdings" panose="05000000000000000000" pitchFamily="2" charset="2"/>
        <a:buChar char="Ø"/>
        <a:defRPr sz="1600" kern="1200">
          <a:solidFill>
            <a:srgbClr val="4D4F53"/>
          </a:solidFill>
          <a:latin typeface="+mn-lt"/>
          <a:ea typeface="+mn-ea"/>
          <a:cs typeface="+mn-cs"/>
        </a:defRPr>
      </a:lvl2pPr>
      <a:lvl3pPr marL="1143000" indent="-228600" algn="l" defTabSz="457200" rtl="0" eaLnBrk="1" latinLnBrk="0" hangingPunct="1">
        <a:spcBef>
          <a:spcPct val="20000"/>
        </a:spcBef>
        <a:buClr>
          <a:srgbClr val="0098DB"/>
        </a:buClr>
        <a:buFont typeface="Courier New" panose="02070309020205020404" pitchFamily="49" charset="0"/>
        <a:buChar char="o"/>
        <a:defRPr sz="1400" kern="1200">
          <a:solidFill>
            <a:srgbClr val="4D4F53"/>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rgbClr val="4D4F53"/>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rgbClr val="4D4F5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8.jpe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DORY - Mission Overview</a:t>
            </a:r>
            <a:endParaRPr lang="en-US">
              <a:ea typeface="Verdana"/>
            </a:endParaRPr>
          </a:p>
        </p:txBody>
      </p:sp>
      <p:sp>
        <p:nvSpPr>
          <p:cNvPr id="3" name="Text Placeholder 2"/>
          <p:cNvSpPr>
            <a:spLocks noGrp="1"/>
          </p:cNvSpPr>
          <p:nvPr>
            <p:ph type="body" sz="quarter" idx="12"/>
          </p:nvPr>
        </p:nvSpPr>
        <p:spPr>
          <a:xfrm>
            <a:off x="649394" y="4068786"/>
            <a:ext cx="7796449" cy="706762"/>
          </a:xfrm>
        </p:spPr>
        <p:txBody>
          <a:bodyPr vert="horz" lIns="91440" tIns="45720" rIns="91440" bIns="45720" rtlCol="0" anchor="t">
            <a:noAutofit/>
          </a:bodyPr>
          <a:lstStyle/>
          <a:p>
            <a:r>
              <a:rPr lang="en-GB" sz="1700"/>
              <a:t>TEAM Politecnico DI MILANO</a:t>
            </a:r>
          </a:p>
          <a:p>
            <a:r>
              <a:rPr lang="en-GB" sz="1700"/>
              <a:t>ESA/ESEC (Concurrent Engineering Challenge 2025)</a:t>
            </a:r>
            <a:endParaRPr lang="en-GB" sz="1700">
              <a:ea typeface="Verdana"/>
            </a:endParaRPr>
          </a:p>
        </p:txBody>
      </p:sp>
      <p:pic>
        <p:nvPicPr>
          <p:cNvPr id="4" name="Immagine 3" descr="Immagine che contiene cerchio, testo, Elementi grafici, logo&#10;&#10;Il contenuto generato dall'IA potrebbe non essere corretto.">
            <a:extLst>
              <a:ext uri="{FF2B5EF4-FFF2-40B4-BE49-F238E27FC236}">
                <a16:creationId xmlns:a16="http://schemas.microsoft.com/office/drawing/2014/main" id="{FC54AD2E-4E0C-ED5F-F4A5-1E1AD9C4FE3A}"/>
              </a:ext>
            </a:extLst>
          </p:cNvPr>
          <p:cNvPicPr>
            <a:picLocks noChangeAspect="1"/>
          </p:cNvPicPr>
          <p:nvPr/>
        </p:nvPicPr>
        <p:blipFill>
          <a:blip r:embed="rId2"/>
          <a:stretch>
            <a:fillRect/>
          </a:stretch>
        </p:blipFill>
        <p:spPr>
          <a:xfrm>
            <a:off x="818325" y="475953"/>
            <a:ext cx="1741996" cy="1686652"/>
          </a:xfrm>
          <a:prstGeom prst="rect">
            <a:avLst/>
          </a:prstGeom>
        </p:spPr>
      </p:pic>
    </p:spTree>
    <p:extLst>
      <p:ext uri="{BB962C8B-B14F-4D97-AF65-F5344CB8AC3E}">
        <p14:creationId xmlns:p14="http://schemas.microsoft.com/office/powerpoint/2010/main" val="426591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97DAB-87C1-63A5-6623-A3E785D09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5CEE5-C59D-F390-E812-F8CCBEAFAD16}"/>
              </a:ext>
            </a:extLst>
          </p:cNvPr>
          <p:cNvSpPr>
            <a:spLocks noGrp="1"/>
          </p:cNvSpPr>
          <p:nvPr>
            <p:ph type="title"/>
          </p:nvPr>
        </p:nvSpPr>
        <p:spPr/>
        <p:txBody>
          <a:bodyPr/>
          <a:lstStyle/>
          <a:p>
            <a:r>
              <a:rPr lang="en-US"/>
              <a:t>Final Baseline Design – Payload</a:t>
            </a:r>
            <a:endParaRPr lang="en-GB">
              <a:ea typeface="Verdana"/>
            </a:endParaRPr>
          </a:p>
        </p:txBody>
      </p:sp>
      <p:graphicFrame>
        <p:nvGraphicFramePr>
          <p:cNvPr id="6" name="Tabella 5">
            <a:extLst>
              <a:ext uri="{FF2B5EF4-FFF2-40B4-BE49-F238E27FC236}">
                <a16:creationId xmlns:a16="http://schemas.microsoft.com/office/drawing/2014/main" id="{35F88DF4-04E1-950A-A7F0-ABE69CED9F05}"/>
              </a:ext>
            </a:extLst>
          </p:cNvPr>
          <p:cNvGraphicFramePr>
            <a:graphicFrameLocks noGrp="1"/>
          </p:cNvGraphicFramePr>
          <p:nvPr>
            <p:extLst>
              <p:ext uri="{D42A27DB-BD31-4B8C-83A1-F6EECF244321}">
                <p14:modId xmlns:p14="http://schemas.microsoft.com/office/powerpoint/2010/main" val="3604786277"/>
              </p:ext>
            </p:extLst>
          </p:nvPr>
        </p:nvGraphicFramePr>
        <p:xfrm>
          <a:off x="393342" y="2298513"/>
          <a:ext cx="8296409" cy="2133600"/>
        </p:xfrm>
        <a:graphic>
          <a:graphicData uri="http://schemas.openxmlformats.org/drawingml/2006/table">
            <a:tbl>
              <a:tblPr firstRow="1" bandRow="1">
                <a:tableStyleId>{5C22544A-7EE6-4342-B048-85BDC9FD1C3A}</a:tableStyleId>
              </a:tblPr>
              <a:tblGrid>
                <a:gridCol w="2017349">
                  <a:extLst>
                    <a:ext uri="{9D8B030D-6E8A-4147-A177-3AD203B41FA5}">
                      <a16:colId xmlns:a16="http://schemas.microsoft.com/office/drawing/2014/main" val="3272295661"/>
                    </a:ext>
                  </a:extLst>
                </a:gridCol>
                <a:gridCol w="1215437">
                  <a:extLst>
                    <a:ext uri="{9D8B030D-6E8A-4147-A177-3AD203B41FA5}">
                      <a16:colId xmlns:a16="http://schemas.microsoft.com/office/drawing/2014/main" val="3013241409"/>
                    </a:ext>
                  </a:extLst>
                </a:gridCol>
                <a:gridCol w="1667767">
                  <a:extLst>
                    <a:ext uri="{9D8B030D-6E8A-4147-A177-3AD203B41FA5}">
                      <a16:colId xmlns:a16="http://schemas.microsoft.com/office/drawing/2014/main" val="484357176"/>
                    </a:ext>
                  </a:extLst>
                </a:gridCol>
                <a:gridCol w="961924">
                  <a:extLst>
                    <a:ext uri="{9D8B030D-6E8A-4147-A177-3AD203B41FA5}">
                      <a16:colId xmlns:a16="http://schemas.microsoft.com/office/drawing/2014/main" val="1537896188"/>
                    </a:ext>
                  </a:extLst>
                </a:gridCol>
                <a:gridCol w="1347873">
                  <a:extLst>
                    <a:ext uri="{9D8B030D-6E8A-4147-A177-3AD203B41FA5}">
                      <a16:colId xmlns:a16="http://schemas.microsoft.com/office/drawing/2014/main" val="1579062579"/>
                    </a:ext>
                  </a:extLst>
                </a:gridCol>
                <a:gridCol w="1086059">
                  <a:extLst>
                    <a:ext uri="{9D8B030D-6E8A-4147-A177-3AD203B41FA5}">
                      <a16:colId xmlns:a16="http://schemas.microsoft.com/office/drawing/2014/main" val="3050050305"/>
                    </a:ext>
                  </a:extLst>
                </a:gridCol>
              </a:tblGrid>
              <a:tr h="370840">
                <a:tc>
                  <a:txBody>
                    <a:bodyPr/>
                    <a:lstStyle/>
                    <a:p>
                      <a:pPr algn="ctr"/>
                      <a:r>
                        <a:rPr lang="it-IT" sz="1600">
                          <a:latin typeface="+mj-lt"/>
                        </a:rPr>
                        <a:t>Instrument</a:t>
                      </a:r>
                      <a:endParaRPr lang="it-IT" sz="1600" err="1">
                        <a:latin typeface="+mj-lt"/>
                      </a:endParaRPr>
                    </a:p>
                  </a:txBody>
                  <a:tcPr anchor="ctr"/>
                </a:tc>
                <a:tc>
                  <a:txBody>
                    <a:bodyPr/>
                    <a:lstStyle/>
                    <a:p>
                      <a:pPr lvl="0" algn="ctr">
                        <a:buNone/>
                      </a:pPr>
                      <a:r>
                        <a:rPr lang="it-IT" sz="1600" b="1" i="0" u="none" strike="noStrike" noProof="0">
                          <a:solidFill>
                            <a:srgbClr val="FFFFFF"/>
                          </a:solidFill>
                          <a:latin typeface="+mj-lt"/>
                        </a:rPr>
                        <a:t>Req ID</a:t>
                      </a:r>
                    </a:p>
                  </a:txBody>
                  <a:tcPr anchor="ctr"/>
                </a:tc>
                <a:tc>
                  <a:txBody>
                    <a:bodyPr/>
                    <a:lstStyle/>
                    <a:p>
                      <a:pPr algn="ctr"/>
                      <a:r>
                        <a:rPr lang="it-IT" sz="1600">
                          <a:latin typeface="+mj-lt"/>
                        </a:rPr>
                        <a:t>Mass + DMM [kg]</a:t>
                      </a:r>
                    </a:p>
                  </a:txBody>
                  <a:tcPr/>
                </a:tc>
                <a:tc>
                  <a:txBody>
                    <a:bodyPr/>
                    <a:lstStyle/>
                    <a:p>
                      <a:pPr lvl="0" algn="ctr">
                        <a:buNone/>
                      </a:pPr>
                      <a:r>
                        <a:rPr lang="it-IT" sz="1600" b="1" i="0" u="none" strike="noStrike" noProof="0">
                          <a:solidFill>
                            <a:srgbClr val="FFFFFF"/>
                          </a:solidFill>
                          <a:latin typeface="+mj-lt"/>
                        </a:rPr>
                        <a:t>Power</a:t>
                      </a:r>
                    </a:p>
                    <a:p>
                      <a:pPr lvl="0" algn="ctr">
                        <a:buNone/>
                      </a:pPr>
                      <a:r>
                        <a:rPr lang="it-IT" sz="1600" b="1" i="0" u="none" strike="noStrike" noProof="0">
                          <a:solidFill>
                            <a:srgbClr val="FFFFFF"/>
                          </a:solidFill>
                          <a:latin typeface="+mj-lt"/>
                        </a:rPr>
                        <a:t>[W]</a:t>
                      </a:r>
                      <a:endParaRPr lang="it-IT" sz="1600">
                        <a:latin typeface="+mj-lt"/>
                      </a:endParaRPr>
                    </a:p>
                  </a:txBody>
                  <a:tcPr anchor="ctr"/>
                </a:tc>
                <a:tc>
                  <a:txBody>
                    <a:bodyPr/>
                    <a:lstStyle/>
                    <a:p>
                      <a:pPr lvl="0" algn="ctr">
                        <a:buNone/>
                      </a:pPr>
                      <a:r>
                        <a:rPr lang="it-IT" sz="1600" b="1" i="0" u="none" strike="noStrike" noProof="0">
                          <a:solidFill>
                            <a:srgbClr val="FFFFFF"/>
                          </a:solidFill>
                          <a:latin typeface="+mj-lt"/>
                        </a:rPr>
                        <a:t>Data </a:t>
                      </a:r>
                    </a:p>
                    <a:p>
                      <a:pPr lvl="0" algn="ctr">
                        <a:buNone/>
                      </a:pPr>
                      <a:r>
                        <a:rPr lang="it-IT" sz="1600" b="1" i="0" u="none" strike="noStrike" noProof="0">
                          <a:solidFill>
                            <a:srgbClr val="FFFFFF"/>
                          </a:solidFill>
                          <a:latin typeface="+mj-lt"/>
                        </a:rPr>
                        <a:t>Rate  </a:t>
                      </a:r>
                    </a:p>
                  </a:txBody>
                  <a:tcPr anchor="ctr"/>
                </a:tc>
                <a:tc>
                  <a:txBody>
                    <a:bodyPr/>
                    <a:lstStyle/>
                    <a:p>
                      <a:pPr lvl="0" algn="ctr">
                        <a:buNone/>
                      </a:pPr>
                      <a:r>
                        <a:rPr lang="it-IT" sz="1600" b="1" i="0" u="none" strike="noStrike" noProof="0">
                          <a:solidFill>
                            <a:srgbClr val="FFFFFF"/>
                          </a:solidFill>
                          <a:latin typeface="+mj-lt"/>
                        </a:rPr>
                        <a:t>Data</a:t>
                      </a:r>
                    </a:p>
                    <a:p>
                      <a:pPr lvl="0" algn="ctr">
                        <a:buNone/>
                      </a:pPr>
                      <a:r>
                        <a:rPr lang="it-IT" sz="1600" b="1" i="0" u="none" strike="noStrike" noProof="0">
                          <a:solidFill>
                            <a:srgbClr val="FFFFFF"/>
                          </a:solidFill>
                          <a:latin typeface="+mj-lt"/>
                        </a:rPr>
                        <a:t>Volume</a:t>
                      </a:r>
                    </a:p>
                  </a:txBody>
                  <a:tcPr anchor="ctr"/>
                </a:tc>
                <a:extLst>
                  <a:ext uri="{0D108BD9-81ED-4DB2-BD59-A6C34878D82A}">
                    <a16:rowId xmlns:a16="http://schemas.microsoft.com/office/drawing/2014/main" val="2051389059"/>
                  </a:ext>
                </a:extLst>
              </a:tr>
              <a:tr h="370840">
                <a:tc>
                  <a:txBody>
                    <a:bodyPr/>
                    <a:lstStyle/>
                    <a:p>
                      <a:pPr marL="0" lvl="0" algn="ctr" defTabSz="457200" rtl="0" eaLnBrk="1" latinLnBrk="0" hangingPunct="1">
                        <a:buNone/>
                      </a:pPr>
                      <a:r>
                        <a:rPr lang="it-IT" sz="1400" b="1" i="0" u="none" strike="noStrike" noProof="0">
                          <a:solidFill>
                            <a:schemeClr val="tx1">
                              <a:lumMod val="50000"/>
                            </a:schemeClr>
                          </a:solidFill>
                          <a:latin typeface="+mj-lt"/>
                        </a:rPr>
                        <a:t>Framing Camera</a:t>
                      </a:r>
                      <a:endParaRPr lang="it-IT" sz="1200" b="1" kern="1200" noProof="0">
                        <a:solidFill>
                          <a:schemeClr val="tx1">
                            <a:lumMod val="50000"/>
                          </a:schemeClr>
                        </a:solidFill>
                        <a:latin typeface="+mj-lt"/>
                        <a:ea typeface="+mn-ea"/>
                        <a:cs typeface="+mn-cs"/>
                      </a:endParaRPr>
                    </a:p>
                    <a:p>
                      <a:pPr marL="0" lvl="0" algn="ctr" defTabSz="457200" rtl="0" eaLnBrk="1" latinLnBrk="0" hangingPunct="1">
                        <a:buNone/>
                      </a:pPr>
                      <a:r>
                        <a:rPr lang="it-IT" sz="1400" b="0" kern="1200" noProof="0">
                          <a:solidFill>
                            <a:schemeClr val="tx1">
                              <a:lumMod val="50000"/>
                            </a:schemeClr>
                          </a:solidFill>
                          <a:latin typeface="+mj-lt"/>
                          <a:ea typeface="+mn-ea"/>
                          <a:cs typeface="+mn-cs"/>
                        </a:rPr>
                        <a:t>(DAWN)</a:t>
                      </a:r>
                      <a:endParaRPr lang="it-IT" sz="1200" b="0" kern="1200">
                        <a:solidFill>
                          <a:schemeClr val="tx1">
                            <a:lumMod val="50000"/>
                          </a:schemeClr>
                        </a:solidFill>
                        <a:latin typeface="+mj-lt"/>
                        <a:ea typeface="+mn-ea"/>
                        <a:cs typeface="+mn-cs"/>
                      </a:endParaRPr>
                    </a:p>
                  </a:txBody>
                  <a:tcPr anchor="ctr"/>
                </a:tc>
                <a:tc>
                  <a:txBody>
                    <a:bodyPr/>
                    <a:lstStyle/>
                    <a:p>
                      <a:pPr lvl="0" algn="ctr">
                        <a:buNone/>
                      </a:pPr>
                      <a:r>
                        <a:rPr lang="it-IT" sz="1400" b="0">
                          <a:latin typeface="+mj-lt"/>
                        </a:rPr>
                        <a:t>MR-08</a:t>
                      </a:r>
                    </a:p>
                    <a:p>
                      <a:pPr lvl="0" algn="ctr">
                        <a:buNone/>
                      </a:pPr>
                      <a:r>
                        <a:rPr lang="it-IT" sz="1400" b="0">
                          <a:latin typeface="+mj-lt"/>
                        </a:rPr>
                        <a:t>SR-05</a:t>
                      </a:r>
                    </a:p>
                  </a:txBody>
                  <a:tcPr anchor="ctr"/>
                </a:tc>
                <a:tc>
                  <a:txBody>
                    <a:bodyPr/>
                    <a:lstStyle/>
                    <a:p>
                      <a:pPr lvl="0" algn="ctr">
                        <a:buNone/>
                      </a:pPr>
                      <a:r>
                        <a:rPr lang="it-IT" sz="1400">
                          <a:latin typeface="+mj-lt"/>
                        </a:rPr>
                        <a:t>5.775</a:t>
                      </a:r>
                    </a:p>
                  </a:txBody>
                  <a:tcPr anchor="ctr"/>
                </a:tc>
                <a:tc>
                  <a:txBody>
                    <a:bodyPr/>
                    <a:lstStyle/>
                    <a:p>
                      <a:pPr lvl="0" algn="ctr">
                        <a:buNone/>
                      </a:pPr>
                      <a:r>
                        <a:rPr lang="it-IT" sz="1400">
                          <a:latin typeface="+mj-lt"/>
                        </a:rPr>
                        <a:t>17</a:t>
                      </a:r>
                    </a:p>
                  </a:txBody>
                  <a:tcPr anchor="ctr"/>
                </a:tc>
                <a:tc>
                  <a:txBody>
                    <a:bodyPr/>
                    <a:lstStyle/>
                    <a:p>
                      <a:pPr lvl="0" algn="ctr">
                        <a:buNone/>
                      </a:pPr>
                      <a:r>
                        <a:rPr lang="it-IT" sz="1400">
                          <a:latin typeface="+mj-lt"/>
                        </a:rPr>
                        <a:t>20.5 Kbps</a:t>
                      </a:r>
                    </a:p>
                  </a:txBody>
                  <a:tcPr anchor="ctr"/>
                </a:tc>
                <a:tc>
                  <a:txBody>
                    <a:bodyPr/>
                    <a:lstStyle/>
                    <a:p>
                      <a:pPr lvl="0" algn="ctr">
                        <a:buNone/>
                      </a:pPr>
                      <a:r>
                        <a:rPr lang="it-IT" sz="1400">
                          <a:latin typeface="+mj-lt"/>
                        </a:rPr>
                        <a:t>10.3 GB</a:t>
                      </a:r>
                      <a:endParaRPr lang="it-IT" sz="1400" b="1">
                        <a:latin typeface="+mj-lt"/>
                      </a:endParaRPr>
                    </a:p>
                  </a:txBody>
                  <a:tcPr anchor="ctr"/>
                </a:tc>
                <a:extLst>
                  <a:ext uri="{0D108BD9-81ED-4DB2-BD59-A6C34878D82A}">
                    <a16:rowId xmlns:a16="http://schemas.microsoft.com/office/drawing/2014/main" val="1227006116"/>
                  </a:ext>
                </a:extLst>
              </a:tr>
              <a:tr h="370840">
                <a:tc>
                  <a:txBody>
                    <a:bodyPr/>
                    <a:lstStyle/>
                    <a:p>
                      <a:pPr marL="0" marR="0" lvl="0" indent="0" algn="ctr">
                        <a:lnSpc>
                          <a:spcPct val="100000"/>
                        </a:lnSpc>
                        <a:spcBef>
                          <a:spcPts val="0"/>
                        </a:spcBef>
                        <a:spcAft>
                          <a:spcPts val="0"/>
                        </a:spcAft>
                        <a:buNone/>
                      </a:pPr>
                      <a:r>
                        <a:rPr lang="it-IT" sz="1400" b="1" i="0" u="none" strike="noStrike" kern="1200" cap="none" spc="0" normalizeH="0" baseline="0" noProof="0">
                          <a:ln>
                            <a:noFill/>
                          </a:ln>
                          <a:solidFill>
                            <a:srgbClr val="000000"/>
                          </a:solidFill>
                          <a:effectLst/>
                          <a:uLnTx/>
                          <a:uFillTx/>
                          <a:latin typeface="+mj-lt"/>
                        </a:rPr>
                        <a:t>Radar</a:t>
                      </a:r>
                    </a:p>
                    <a:p>
                      <a:pPr marL="0" marR="0" lvl="0" indent="0" algn="ctr">
                        <a:lnSpc>
                          <a:spcPct val="100000"/>
                        </a:lnSpc>
                        <a:spcBef>
                          <a:spcPts val="0"/>
                        </a:spcBef>
                        <a:spcAft>
                          <a:spcPts val="0"/>
                        </a:spcAft>
                        <a:buNone/>
                      </a:pPr>
                      <a:r>
                        <a:rPr lang="it-IT" sz="1400" b="0" i="0" u="none" strike="noStrike" kern="1200" cap="none" spc="0" normalizeH="0" baseline="0" noProof="0">
                          <a:ln>
                            <a:noFill/>
                          </a:ln>
                          <a:solidFill>
                            <a:srgbClr val="000000"/>
                          </a:solidFill>
                          <a:effectLst/>
                          <a:uLnTx/>
                          <a:uFillTx/>
                          <a:latin typeface="+mj-lt"/>
                        </a:rPr>
                        <a:t>(SHARAD MRO)</a:t>
                      </a:r>
                      <a:endParaRPr kumimoji="0" lang="it-IT" sz="1400" b="0" i="0" u="none" strike="noStrike" kern="1200" cap="none" spc="0" normalizeH="0" baseline="0" noProof="0">
                        <a:ln>
                          <a:noFill/>
                        </a:ln>
                        <a:solidFill>
                          <a:srgbClr val="000000"/>
                        </a:solidFill>
                        <a:effectLst/>
                        <a:uLnTx/>
                        <a:uFillTx/>
                        <a:latin typeface="+mj-lt"/>
                        <a:ea typeface="+mn-ea"/>
                        <a:cs typeface="+mn-cs"/>
                      </a:endParaRPr>
                    </a:p>
                  </a:txBody>
                  <a:tcPr anchor="ctr"/>
                </a:tc>
                <a:tc>
                  <a:txBody>
                    <a:bodyPr/>
                    <a:lstStyle/>
                    <a:p>
                      <a:pPr lvl="0" algn="ctr">
                        <a:buNone/>
                      </a:pPr>
                      <a:r>
                        <a:rPr lang="it-IT" sz="1400" b="0">
                          <a:latin typeface="+mj-lt"/>
                        </a:rPr>
                        <a:t>MR-04</a:t>
                      </a:r>
                    </a:p>
                  </a:txBody>
                  <a:tcPr anchor="ctr"/>
                </a:tc>
                <a:tc>
                  <a:txBody>
                    <a:bodyPr/>
                    <a:lstStyle/>
                    <a:p>
                      <a:pPr algn="ctr"/>
                      <a:r>
                        <a:rPr lang="it-IT" sz="1400">
                          <a:latin typeface="+mj-lt"/>
                        </a:rPr>
                        <a:t>17.955</a:t>
                      </a:r>
                    </a:p>
                  </a:txBody>
                  <a:tcPr anchor="ctr"/>
                </a:tc>
                <a:tc>
                  <a:txBody>
                    <a:bodyPr/>
                    <a:lstStyle/>
                    <a:p>
                      <a:pPr lvl="0" algn="ctr">
                        <a:buNone/>
                      </a:pPr>
                      <a:r>
                        <a:rPr lang="it-IT" sz="1400">
                          <a:latin typeface="+mj-lt"/>
                        </a:rPr>
                        <a:t>28</a:t>
                      </a:r>
                    </a:p>
                  </a:txBody>
                  <a:tcPr anchor="ctr"/>
                </a:tc>
                <a:tc>
                  <a:txBody>
                    <a:bodyPr/>
                    <a:lstStyle/>
                    <a:p>
                      <a:pPr lvl="0" algn="ctr">
                        <a:buNone/>
                      </a:pPr>
                      <a:r>
                        <a:rPr lang="it-IT" sz="1400">
                          <a:latin typeface="+mj-lt"/>
                        </a:rPr>
                        <a:t>20 Mbps</a:t>
                      </a:r>
                    </a:p>
                  </a:txBody>
                  <a:tcPr anchor="ctr"/>
                </a:tc>
                <a:tc>
                  <a:txBody>
                    <a:bodyPr/>
                    <a:lstStyle/>
                    <a:p>
                      <a:pPr lvl="0" algn="ctr">
                        <a:buNone/>
                      </a:pPr>
                      <a:r>
                        <a:rPr lang="it-IT" sz="1400">
                          <a:latin typeface="+mj-lt"/>
                        </a:rPr>
                        <a:t>10 GB</a:t>
                      </a:r>
                      <a:endParaRPr lang="it-IT" sz="1400" b="1">
                        <a:latin typeface="+mj-lt"/>
                      </a:endParaRPr>
                    </a:p>
                  </a:txBody>
                  <a:tcPr anchor="ctr"/>
                </a:tc>
                <a:extLst>
                  <a:ext uri="{0D108BD9-81ED-4DB2-BD59-A6C34878D82A}">
                    <a16:rowId xmlns:a16="http://schemas.microsoft.com/office/drawing/2014/main" val="745588972"/>
                  </a:ext>
                </a:extLst>
              </a:tr>
              <a:tr h="370840">
                <a:tc>
                  <a:txBody>
                    <a:bodyPr/>
                    <a:lstStyle/>
                    <a:p>
                      <a:pPr marL="0" marR="0" lvl="0" indent="0" algn="ctr">
                        <a:lnSpc>
                          <a:spcPct val="100000"/>
                        </a:lnSpc>
                        <a:spcBef>
                          <a:spcPts val="0"/>
                        </a:spcBef>
                        <a:spcAft>
                          <a:spcPts val="0"/>
                        </a:spcAft>
                        <a:buNone/>
                      </a:pPr>
                      <a:r>
                        <a:rPr lang="it-IT" sz="1400" b="1" i="0" u="none" strike="noStrike" kern="1200" cap="none" spc="0" normalizeH="0" baseline="0" noProof="0">
                          <a:ln>
                            <a:noFill/>
                          </a:ln>
                          <a:solidFill>
                            <a:srgbClr val="000000"/>
                          </a:solidFill>
                          <a:effectLst/>
                          <a:uLnTx/>
                          <a:uFillTx/>
                          <a:latin typeface="+mj-lt"/>
                          <a:ea typeface="+mn-ea"/>
                          <a:cs typeface="+mn-cs"/>
                        </a:rPr>
                        <a:t>Magnetometer</a:t>
                      </a:r>
                    </a:p>
                    <a:p>
                      <a:pPr marL="0" marR="0" lvl="0" indent="0" algn="ctr">
                        <a:lnSpc>
                          <a:spcPct val="100000"/>
                        </a:lnSpc>
                        <a:spcBef>
                          <a:spcPts val="0"/>
                        </a:spcBef>
                        <a:spcAft>
                          <a:spcPts val="0"/>
                        </a:spcAft>
                        <a:buNone/>
                      </a:pPr>
                      <a:r>
                        <a:rPr lang="it-IT" sz="1400" b="0" i="0" u="none" strike="noStrike" kern="1200" cap="none" spc="0" normalizeH="0" baseline="0" noProof="0">
                          <a:ln>
                            <a:noFill/>
                          </a:ln>
                          <a:solidFill>
                            <a:srgbClr val="000000"/>
                          </a:solidFill>
                          <a:effectLst/>
                          <a:uLnTx/>
                          <a:uFillTx/>
                          <a:latin typeface="+mj-lt"/>
                        </a:rPr>
                        <a:t>(MESSENGER)</a:t>
                      </a:r>
                      <a:endParaRPr kumimoji="0" lang="it-IT" sz="1400" b="0" i="0" u="none" strike="noStrike" kern="1200" cap="none" spc="0" normalizeH="0" baseline="0" noProof="0">
                        <a:ln>
                          <a:noFill/>
                        </a:ln>
                        <a:solidFill>
                          <a:srgbClr val="000000"/>
                        </a:solidFill>
                        <a:effectLst/>
                        <a:uLnTx/>
                        <a:uFillTx/>
                        <a:latin typeface="+mj-lt"/>
                        <a:ea typeface="+mn-ea"/>
                        <a:cs typeface="+mn-cs"/>
                      </a:endParaRPr>
                    </a:p>
                  </a:txBody>
                  <a:tcPr anchor="ctr"/>
                </a:tc>
                <a:tc>
                  <a:txBody>
                    <a:bodyPr/>
                    <a:lstStyle/>
                    <a:p>
                      <a:pPr lvl="0" algn="ctr">
                        <a:buNone/>
                      </a:pPr>
                      <a:r>
                        <a:rPr lang="it-IT" sz="1400">
                          <a:latin typeface="+mj-lt"/>
                        </a:rPr>
                        <a:t>SR-10</a:t>
                      </a:r>
                    </a:p>
                  </a:txBody>
                  <a:tcPr anchor="ctr"/>
                </a:tc>
                <a:tc>
                  <a:txBody>
                    <a:bodyPr/>
                    <a:lstStyle/>
                    <a:p>
                      <a:pPr algn="ctr"/>
                      <a:r>
                        <a:rPr lang="it-IT" sz="1400">
                          <a:latin typeface="+mj-lt"/>
                        </a:rPr>
                        <a:t>1.50</a:t>
                      </a:r>
                    </a:p>
                    <a:p>
                      <a:pPr algn="ctr"/>
                      <a:r>
                        <a:rPr lang="it-IT" sz="1400">
                          <a:latin typeface="+mj-lt"/>
                        </a:rPr>
                        <a:t>(boom 2.8)</a:t>
                      </a:r>
                    </a:p>
                  </a:txBody>
                  <a:tcPr anchor="ctr"/>
                </a:tc>
                <a:tc>
                  <a:txBody>
                    <a:bodyPr/>
                    <a:lstStyle/>
                    <a:p>
                      <a:pPr algn="ctr"/>
                      <a:r>
                        <a:rPr lang="it-IT" sz="1400">
                          <a:latin typeface="+mj-lt"/>
                        </a:rPr>
                        <a:t>4.2</a:t>
                      </a:r>
                    </a:p>
                  </a:txBody>
                  <a:tcPr anchor="ctr"/>
                </a:tc>
                <a:tc>
                  <a:txBody>
                    <a:bodyPr/>
                    <a:lstStyle/>
                    <a:p>
                      <a:pPr lvl="0" algn="ctr">
                        <a:buNone/>
                      </a:pPr>
                      <a:r>
                        <a:rPr lang="it-IT" sz="1400">
                          <a:latin typeface="+mj-lt"/>
                        </a:rPr>
                        <a:t>0.414 Kbps</a:t>
                      </a:r>
                    </a:p>
                  </a:txBody>
                  <a:tcPr anchor="ctr"/>
                </a:tc>
                <a:tc>
                  <a:txBody>
                    <a:bodyPr/>
                    <a:lstStyle/>
                    <a:p>
                      <a:pPr lvl="0" algn="ctr">
                        <a:buNone/>
                      </a:pPr>
                      <a:r>
                        <a:rPr lang="it-IT" sz="1400">
                          <a:latin typeface="+mj-lt"/>
                        </a:rPr>
                        <a:t>267 MB</a:t>
                      </a:r>
                    </a:p>
                  </a:txBody>
                  <a:tcPr anchor="ctr"/>
                </a:tc>
                <a:extLst>
                  <a:ext uri="{0D108BD9-81ED-4DB2-BD59-A6C34878D82A}">
                    <a16:rowId xmlns:a16="http://schemas.microsoft.com/office/drawing/2014/main" val="277494343"/>
                  </a:ext>
                </a:extLst>
              </a:tr>
            </a:tbl>
          </a:graphicData>
        </a:graphic>
      </p:graphicFrame>
      <p:sp>
        <p:nvSpPr>
          <p:cNvPr id="8" name="CasellaDiTesto 7">
            <a:extLst>
              <a:ext uri="{FF2B5EF4-FFF2-40B4-BE49-F238E27FC236}">
                <a16:creationId xmlns:a16="http://schemas.microsoft.com/office/drawing/2014/main" id="{0594543A-9E3B-10E0-E089-692CE3C673BD}"/>
              </a:ext>
            </a:extLst>
          </p:cNvPr>
          <p:cNvSpPr txBox="1"/>
          <p:nvPr/>
        </p:nvSpPr>
        <p:spPr>
          <a:xfrm>
            <a:off x="315950" y="933755"/>
            <a:ext cx="4572000" cy="11505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it-IT" sz="1600" b="1"/>
              <a:t>Camera </a:t>
            </a:r>
            <a:r>
              <a:rPr lang="it-IT" sz="1600" b="1" err="1"/>
              <a:t>resolution</a:t>
            </a:r>
            <a:r>
              <a:rPr lang="it-IT" sz="1600"/>
              <a:t>: 93.7 </a:t>
            </a:r>
            <a:r>
              <a:rPr lang="it-IT" sz="1600">
                <a:ea typeface="Roboto"/>
                <a:cs typeface="Roboto"/>
              </a:rPr>
              <a:t>µrad</a:t>
            </a:r>
            <a:endParaRPr lang="it-IT" sz="1600"/>
          </a:p>
          <a:p>
            <a:pPr marL="285750" indent="-285750">
              <a:lnSpc>
                <a:spcPct val="150000"/>
              </a:lnSpc>
              <a:buFont typeface="Arial" panose="020B0604020202020204" pitchFamily="34" charset="0"/>
              <a:buChar char="•"/>
            </a:pPr>
            <a:r>
              <a:rPr lang="it-IT" sz="1600" b="1">
                <a:ea typeface="Roboto"/>
                <a:cs typeface="Roboto"/>
              </a:rPr>
              <a:t>Camera FOV</a:t>
            </a:r>
            <a:r>
              <a:rPr lang="it-IT" sz="1600">
                <a:ea typeface="Roboto"/>
                <a:cs typeface="Roboto"/>
              </a:rPr>
              <a:t>: 5.5 x 5.5 </a:t>
            </a:r>
            <a:r>
              <a:rPr lang="it-IT" sz="1600" err="1">
                <a:ea typeface="Roboto"/>
                <a:cs typeface="Roboto"/>
              </a:rPr>
              <a:t>deg</a:t>
            </a:r>
            <a:endParaRPr lang="it-IT" sz="1600">
              <a:ea typeface="Roboto"/>
              <a:cs typeface="Roboto"/>
            </a:endParaRPr>
          </a:p>
          <a:p>
            <a:pPr marL="285750" indent="-285750">
              <a:lnSpc>
                <a:spcPct val="150000"/>
              </a:lnSpc>
              <a:buFont typeface="Arial" panose="020B0604020202020204" pitchFamily="34" charset="0"/>
              <a:buChar char="•"/>
            </a:pPr>
            <a:r>
              <a:rPr lang="it-IT" sz="1600" b="1">
                <a:ea typeface="Roboto"/>
                <a:cs typeface="Roboto"/>
              </a:rPr>
              <a:t>Camera </a:t>
            </a:r>
            <a:r>
              <a:rPr lang="it-IT" sz="1600" b="1" err="1">
                <a:ea typeface="Roboto"/>
                <a:cs typeface="Roboto"/>
              </a:rPr>
              <a:t>wavelengths</a:t>
            </a:r>
            <a:r>
              <a:rPr lang="it-IT" sz="1600">
                <a:ea typeface="Roboto"/>
                <a:cs typeface="Roboto"/>
              </a:rPr>
              <a:t>: 400-1050 nm</a:t>
            </a:r>
          </a:p>
        </p:txBody>
      </p:sp>
      <p:sp>
        <p:nvSpPr>
          <p:cNvPr id="10" name="CasellaDiTesto 9">
            <a:extLst>
              <a:ext uri="{FF2B5EF4-FFF2-40B4-BE49-F238E27FC236}">
                <a16:creationId xmlns:a16="http://schemas.microsoft.com/office/drawing/2014/main" id="{E8D5CB06-3E74-1AFE-F14D-168B12367164}"/>
              </a:ext>
            </a:extLst>
          </p:cNvPr>
          <p:cNvSpPr txBox="1"/>
          <p:nvPr/>
        </p:nvSpPr>
        <p:spPr>
          <a:xfrm>
            <a:off x="5051501" y="933755"/>
            <a:ext cx="4572000" cy="1519903"/>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it-IT" sz="1600" b="1">
                <a:ea typeface="Roboto"/>
                <a:cs typeface="Roboto"/>
              </a:rPr>
              <a:t>RADAR frequency</a:t>
            </a:r>
            <a:r>
              <a:rPr lang="it-IT" sz="1600">
                <a:ea typeface="Roboto"/>
                <a:cs typeface="Roboto"/>
              </a:rPr>
              <a:t>: 20 Mhz</a:t>
            </a:r>
          </a:p>
          <a:p>
            <a:pPr marL="285750" indent="-285750">
              <a:lnSpc>
                <a:spcPct val="150000"/>
              </a:lnSpc>
              <a:buFont typeface="Arial" panose="020B0604020202020204" pitchFamily="34" charset="0"/>
              <a:buChar char="•"/>
            </a:pPr>
            <a:r>
              <a:rPr lang="it-IT" sz="1600" b="1">
                <a:ea typeface="Roboto"/>
                <a:cs typeface="Roboto"/>
              </a:rPr>
              <a:t>MAG </a:t>
            </a:r>
            <a:r>
              <a:rPr lang="it-IT" sz="1600" b="1" err="1">
                <a:ea typeface="Roboto"/>
                <a:cs typeface="Roboto"/>
              </a:rPr>
              <a:t>resolution</a:t>
            </a:r>
            <a:r>
              <a:rPr lang="it-IT" sz="1600">
                <a:ea typeface="Roboto"/>
                <a:cs typeface="Roboto"/>
              </a:rPr>
              <a:t>: 0.047 </a:t>
            </a:r>
            <a:r>
              <a:rPr lang="it-IT" sz="1600" err="1">
                <a:ea typeface="Roboto"/>
                <a:cs typeface="Roboto"/>
              </a:rPr>
              <a:t>nT</a:t>
            </a:r>
            <a:endParaRPr lang="it-IT" sz="1600">
              <a:ea typeface="Roboto"/>
              <a:cs typeface="Roboto"/>
            </a:endParaRPr>
          </a:p>
          <a:p>
            <a:pPr marL="285750" indent="-285750">
              <a:lnSpc>
                <a:spcPct val="150000"/>
              </a:lnSpc>
              <a:buFont typeface="Arial" panose="020B0604020202020204" pitchFamily="34" charset="0"/>
              <a:buChar char="•"/>
            </a:pPr>
            <a:endParaRPr lang="it-IT" sz="1600">
              <a:ea typeface="Roboto"/>
              <a:cs typeface="Roboto"/>
            </a:endParaRPr>
          </a:p>
          <a:p>
            <a:pPr marL="285750" indent="-285750">
              <a:lnSpc>
                <a:spcPct val="150000"/>
              </a:lnSpc>
              <a:buFont typeface="Arial" panose="020B0604020202020204" pitchFamily="34" charset="0"/>
              <a:buChar char="•"/>
            </a:pPr>
            <a:endParaRPr lang="it-IT" sz="1600">
              <a:ea typeface="Roboto"/>
              <a:cs typeface="Roboto"/>
            </a:endParaRPr>
          </a:p>
        </p:txBody>
      </p:sp>
    </p:spTree>
    <p:extLst>
      <p:ext uri="{BB962C8B-B14F-4D97-AF65-F5344CB8AC3E}">
        <p14:creationId xmlns:p14="http://schemas.microsoft.com/office/powerpoint/2010/main" val="402752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35483-498F-50B0-74BD-C50F5B37D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C7328-86BC-DEEC-0728-7D63F8822436}"/>
              </a:ext>
            </a:extLst>
          </p:cNvPr>
          <p:cNvSpPr>
            <a:spLocks noGrp="1"/>
          </p:cNvSpPr>
          <p:nvPr>
            <p:ph type="title"/>
          </p:nvPr>
        </p:nvSpPr>
        <p:spPr/>
        <p:txBody>
          <a:bodyPr/>
          <a:lstStyle/>
          <a:p>
            <a:r>
              <a:rPr lang="en-US"/>
              <a:t>Final Baseline Design – Payload</a:t>
            </a:r>
            <a:endParaRPr lang="en-GB">
              <a:ea typeface="Verdana"/>
            </a:endParaRPr>
          </a:p>
        </p:txBody>
      </p:sp>
      <p:graphicFrame>
        <p:nvGraphicFramePr>
          <p:cNvPr id="5" name="Tabella 4">
            <a:extLst>
              <a:ext uri="{FF2B5EF4-FFF2-40B4-BE49-F238E27FC236}">
                <a16:creationId xmlns:a16="http://schemas.microsoft.com/office/drawing/2014/main" id="{20AD8104-4DAC-08E1-F916-082452686259}"/>
              </a:ext>
            </a:extLst>
          </p:cNvPr>
          <p:cNvGraphicFramePr>
            <a:graphicFrameLocks noGrp="1"/>
          </p:cNvGraphicFramePr>
          <p:nvPr>
            <p:extLst>
              <p:ext uri="{D42A27DB-BD31-4B8C-83A1-F6EECF244321}">
                <p14:modId xmlns:p14="http://schemas.microsoft.com/office/powerpoint/2010/main" val="2305570224"/>
              </p:ext>
            </p:extLst>
          </p:nvPr>
        </p:nvGraphicFramePr>
        <p:xfrm>
          <a:off x="285750" y="3405831"/>
          <a:ext cx="3634427" cy="853440"/>
        </p:xfrm>
        <a:graphic>
          <a:graphicData uri="http://schemas.openxmlformats.org/drawingml/2006/table">
            <a:tbl>
              <a:tblPr firstRow="1" bandRow="1">
                <a:tableStyleId>{5C22544A-7EE6-4342-B048-85BDC9FD1C3A}</a:tableStyleId>
              </a:tblPr>
              <a:tblGrid>
                <a:gridCol w="890064">
                  <a:extLst>
                    <a:ext uri="{9D8B030D-6E8A-4147-A177-3AD203B41FA5}">
                      <a16:colId xmlns:a16="http://schemas.microsoft.com/office/drawing/2014/main" val="3321729642"/>
                    </a:ext>
                  </a:extLst>
                </a:gridCol>
                <a:gridCol w="1298009">
                  <a:extLst>
                    <a:ext uri="{9D8B030D-6E8A-4147-A177-3AD203B41FA5}">
                      <a16:colId xmlns:a16="http://schemas.microsoft.com/office/drawing/2014/main" val="165786162"/>
                    </a:ext>
                  </a:extLst>
                </a:gridCol>
                <a:gridCol w="1446354">
                  <a:extLst>
                    <a:ext uri="{9D8B030D-6E8A-4147-A177-3AD203B41FA5}">
                      <a16:colId xmlns:a16="http://schemas.microsoft.com/office/drawing/2014/main" val="3174300139"/>
                    </a:ext>
                  </a:extLst>
                </a:gridCol>
              </a:tblGrid>
              <a:tr h="249130">
                <a:tc>
                  <a:txBody>
                    <a:bodyPr/>
                    <a:lstStyle/>
                    <a:p>
                      <a:pPr lvl="0" algn="ctr">
                        <a:buNone/>
                      </a:pPr>
                      <a:endParaRPr lang="it-IT" sz="1400" b="1" i="0" u="none" strike="noStrike" noProof="0">
                        <a:solidFill>
                          <a:srgbClr val="FFFFFF"/>
                        </a:solidFill>
                        <a:latin typeface="Verdana"/>
                      </a:endParaRPr>
                    </a:p>
                  </a:txBody>
                  <a:tcPr anchor="ctr"/>
                </a:tc>
                <a:tc>
                  <a:txBody>
                    <a:bodyPr/>
                    <a:lstStyle/>
                    <a:p>
                      <a:pPr lvl="0" algn="ctr">
                        <a:lnSpc>
                          <a:spcPct val="100000"/>
                        </a:lnSpc>
                        <a:spcBef>
                          <a:spcPts val="0"/>
                        </a:spcBef>
                        <a:spcAft>
                          <a:spcPts val="0"/>
                        </a:spcAft>
                        <a:buNone/>
                      </a:pPr>
                      <a:r>
                        <a:rPr lang="it-IT" sz="1200" b="1" i="0" u="none" strike="noStrike" noProof="0">
                          <a:solidFill>
                            <a:srgbClr val="FFFFFF"/>
                          </a:solidFill>
                          <a:latin typeface="Verdana"/>
                        </a:rPr>
                        <a:t>Temp. [°C]</a:t>
                      </a:r>
                    </a:p>
                  </a:txBody>
                  <a:tcPr anchor="ctr"/>
                </a:tc>
                <a:tc>
                  <a:txBody>
                    <a:bodyPr/>
                    <a:lstStyle/>
                    <a:p>
                      <a:pPr lvl="0" algn="ctr">
                        <a:lnSpc>
                          <a:spcPct val="100000"/>
                        </a:lnSpc>
                        <a:spcBef>
                          <a:spcPts val="0"/>
                        </a:spcBef>
                        <a:spcAft>
                          <a:spcPts val="0"/>
                        </a:spcAft>
                        <a:buNone/>
                      </a:pPr>
                      <a:r>
                        <a:rPr lang="it-IT" sz="1200" b="1" i="0" u="none" strike="noStrike" noProof="0">
                          <a:solidFill>
                            <a:srgbClr val="FFFFFF"/>
                          </a:solidFill>
                          <a:latin typeface="Verdana"/>
                        </a:rPr>
                        <a:t>Pressure [Pa]</a:t>
                      </a:r>
                    </a:p>
                  </a:txBody>
                  <a:tcPr anchor="ctr"/>
                </a:tc>
                <a:extLst>
                  <a:ext uri="{0D108BD9-81ED-4DB2-BD59-A6C34878D82A}">
                    <a16:rowId xmlns:a16="http://schemas.microsoft.com/office/drawing/2014/main" val="4175374335"/>
                  </a:ext>
                </a:extLst>
              </a:tr>
              <a:tr h="229966">
                <a:tc>
                  <a:txBody>
                    <a:bodyPr/>
                    <a:lstStyle/>
                    <a:p>
                      <a:pPr lvl="0" algn="ctr">
                        <a:buNone/>
                      </a:pPr>
                      <a:r>
                        <a:rPr lang="it-IT" sz="1000" b="0" i="0" u="none" strike="noStrike" noProof="0">
                          <a:solidFill>
                            <a:srgbClr val="000000"/>
                          </a:solidFill>
                          <a:latin typeface="Verdana"/>
                        </a:rPr>
                        <a:t>*</a:t>
                      </a:r>
                      <a:r>
                        <a:rPr lang="it-IT" sz="1200" b="1" i="0" u="none" strike="noStrike" noProof="0">
                          <a:solidFill>
                            <a:srgbClr val="000000"/>
                          </a:solidFill>
                          <a:latin typeface="Verdana"/>
                        </a:rPr>
                        <a:t>GCS</a:t>
                      </a:r>
                    </a:p>
                  </a:txBody>
                  <a:tcPr anchor="ctr"/>
                </a:tc>
                <a:tc>
                  <a:txBody>
                    <a:bodyPr/>
                    <a:lstStyle/>
                    <a:p>
                      <a:pPr marL="0" lvl="0" indent="0" algn="ctr">
                        <a:buNone/>
                      </a:pPr>
                      <a:r>
                        <a:rPr lang="it-IT" sz="1200" b="0" i="0" u="none" strike="noStrike" noProof="0">
                          <a:solidFill>
                            <a:srgbClr val="000000"/>
                          </a:solidFill>
                          <a:latin typeface="Verdana"/>
                        </a:rPr>
                        <a:t>&lt;- 80</a:t>
                      </a:r>
                    </a:p>
                  </a:txBody>
                  <a:tcPr anchor="ctr"/>
                </a:tc>
                <a:tc>
                  <a:txBody>
                    <a:bodyPr/>
                    <a:lstStyle/>
                    <a:p>
                      <a:pPr lvl="0" algn="ctr">
                        <a:buNone/>
                      </a:pPr>
                      <a:r>
                        <a:rPr lang="it-IT" sz="1200" b="0" i="0" u="none" strike="noStrike" noProof="0">
                          <a:solidFill>
                            <a:srgbClr val="000000"/>
                          </a:solidFill>
                          <a:latin typeface="Verdana"/>
                        </a:rPr>
                        <a:t>&lt;500</a:t>
                      </a:r>
                      <a:endParaRPr lang="it-IT" sz="1200" b="0" i="0" u="none" strike="noStrike" baseline="30000" noProof="0">
                        <a:solidFill>
                          <a:srgbClr val="000000"/>
                        </a:solidFill>
                        <a:latin typeface="Verdana"/>
                      </a:endParaRPr>
                    </a:p>
                  </a:txBody>
                  <a:tcPr anchor="ctr"/>
                </a:tc>
                <a:extLst>
                  <a:ext uri="{0D108BD9-81ED-4DB2-BD59-A6C34878D82A}">
                    <a16:rowId xmlns:a16="http://schemas.microsoft.com/office/drawing/2014/main" val="2255149037"/>
                  </a:ext>
                </a:extLst>
              </a:tr>
              <a:tr h="229966">
                <a:tc>
                  <a:txBody>
                    <a:bodyPr/>
                    <a:lstStyle/>
                    <a:p>
                      <a:pPr lvl="0" algn="ctr">
                        <a:buNone/>
                      </a:pPr>
                      <a:r>
                        <a:rPr lang="it-IT" sz="1000" b="0" i="0" u="none" strike="noStrike" noProof="0">
                          <a:solidFill>
                            <a:srgbClr val="000000"/>
                          </a:solidFill>
                          <a:latin typeface="Verdana"/>
                        </a:rPr>
                        <a:t>**</a:t>
                      </a:r>
                      <a:r>
                        <a:rPr lang="it-IT" sz="1200" b="1" i="0" u="none" strike="noStrike" noProof="0">
                          <a:solidFill>
                            <a:srgbClr val="000000"/>
                          </a:solidFill>
                          <a:latin typeface="Verdana"/>
                        </a:rPr>
                        <a:t>SCS</a:t>
                      </a:r>
                    </a:p>
                  </a:txBody>
                  <a:tcPr anchor="ctr"/>
                </a:tc>
                <a:tc>
                  <a:txBody>
                    <a:bodyPr/>
                    <a:lstStyle/>
                    <a:p>
                      <a:pPr lvl="0" algn="ctr">
                        <a:lnSpc>
                          <a:spcPct val="100000"/>
                        </a:lnSpc>
                        <a:spcBef>
                          <a:spcPts val="0"/>
                        </a:spcBef>
                        <a:spcAft>
                          <a:spcPts val="0"/>
                        </a:spcAft>
                        <a:buNone/>
                      </a:pPr>
                      <a:r>
                        <a:rPr lang="it-IT" sz="1200" b="0" i="0" u="none" strike="noStrike" noProof="0">
                          <a:solidFill>
                            <a:srgbClr val="000000"/>
                          </a:solidFill>
                          <a:latin typeface="Verdana"/>
                        </a:rPr>
                        <a:t>&lt;- 60</a:t>
                      </a:r>
                      <a:endParaRPr lang="it-IT" sz="1200" b="0" i="0" u="none" strike="noStrike" noProof="0">
                        <a:solidFill>
                          <a:srgbClr val="4D4F53"/>
                        </a:solidFill>
                        <a:latin typeface="Verdana"/>
                      </a:endParaRPr>
                    </a:p>
                  </a:txBody>
                  <a:tcPr anchor="ctr"/>
                </a:tc>
                <a:tc>
                  <a:txBody>
                    <a:bodyPr/>
                    <a:lstStyle/>
                    <a:p>
                      <a:pPr lvl="0" algn="ctr">
                        <a:buNone/>
                      </a:pPr>
                      <a:r>
                        <a:rPr lang="it-IT" sz="1200" b="0" i="0" u="none" strike="noStrike" noProof="0">
                          <a:solidFill>
                            <a:srgbClr val="000000"/>
                          </a:solidFill>
                          <a:latin typeface="Verdana"/>
                        </a:rPr>
                        <a:t>Vented</a:t>
                      </a:r>
                      <a:endParaRPr lang="it-IT" sz="1200" b="0" i="0" u="none" strike="noStrike" noProof="0" err="1">
                        <a:solidFill>
                          <a:srgbClr val="000000"/>
                        </a:solidFill>
                        <a:latin typeface="Verdana"/>
                      </a:endParaRPr>
                    </a:p>
                  </a:txBody>
                  <a:tcPr anchor="ctr"/>
                </a:tc>
                <a:extLst>
                  <a:ext uri="{0D108BD9-81ED-4DB2-BD59-A6C34878D82A}">
                    <a16:rowId xmlns:a16="http://schemas.microsoft.com/office/drawing/2014/main" val="1316571311"/>
                  </a:ext>
                </a:extLst>
              </a:tr>
            </a:tbl>
          </a:graphicData>
        </a:graphic>
      </p:graphicFrame>
      <p:pic>
        <p:nvPicPr>
          <p:cNvPr id="9" name="Immagine 8" descr="Immagine che contiene orologio, Ricambio auto, cerchio, rotore&#10;&#10;Il contenuto generato dall&amp;#39;intelligenza artificiale potrebbe non essere corretto.">
            <a:extLst>
              <a:ext uri="{FF2B5EF4-FFF2-40B4-BE49-F238E27FC236}">
                <a16:creationId xmlns:a16="http://schemas.microsoft.com/office/drawing/2014/main" id="{95E89AF9-7394-1A50-5DF4-94039707C0C4}"/>
              </a:ext>
            </a:extLst>
          </p:cNvPr>
          <p:cNvPicPr>
            <a:picLocks noChangeAspect="1"/>
          </p:cNvPicPr>
          <p:nvPr/>
        </p:nvPicPr>
        <p:blipFill>
          <a:blip r:embed="rId3"/>
          <a:srcRect t="983" r="-235" b="14476"/>
          <a:stretch/>
        </p:blipFill>
        <p:spPr>
          <a:xfrm>
            <a:off x="324880" y="1061136"/>
            <a:ext cx="3960871" cy="2125953"/>
          </a:xfrm>
          <a:prstGeom prst="rect">
            <a:avLst/>
          </a:prstGeom>
        </p:spPr>
      </p:pic>
      <p:sp>
        <p:nvSpPr>
          <p:cNvPr id="13" name="CasellaDiTesto 12">
            <a:extLst>
              <a:ext uri="{FF2B5EF4-FFF2-40B4-BE49-F238E27FC236}">
                <a16:creationId xmlns:a16="http://schemas.microsoft.com/office/drawing/2014/main" id="{6BFF8A60-F981-5209-2A51-53B2FAAD8EB7}"/>
              </a:ext>
            </a:extLst>
          </p:cNvPr>
          <p:cNvSpPr txBox="1"/>
          <p:nvPr/>
        </p:nvSpPr>
        <p:spPr>
          <a:xfrm>
            <a:off x="136951" y="4256552"/>
            <a:ext cx="3591531" cy="661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ea typeface="Verdana"/>
              </a:rPr>
              <a:t> *GCS = gas </a:t>
            </a:r>
            <a:r>
              <a:rPr lang="it-IT" sz="1200" err="1">
                <a:ea typeface="+mn-lt"/>
                <a:cs typeface="+mn-lt"/>
              </a:rPr>
              <a:t>containment</a:t>
            </a:r>
            <a:r>
              <a:rPr lang="it-IT" sz="1200">
                <a:ea typeface="+mn-lt"/>
                <a:cs typeface="+mn-lt"/>
              </a:rPr>
              <a:t> </a:t>
            </a:r>
            <a:r>
              <a:rPr lang="it-IT" sz="1200">
                <a:ea typeface="Verdana"/>
              </a:rPr>
              <a:t>system</a:t>
            </a:r>
            <a:endParaRPr lang="it-IT">
              <a:ea typeface="Verdana"/>
            </a:endParaRPr>
          </a:p>
          <a:p>
            <a:r>
              <a:rPr lang="it-IT" sz="1200">
                <a:ea typeface="Verdana"/>
              </a:rPr>
              <a:t>**SCS = </a:t>
            </a:r>
            <a:r>
              <a:rPr lang="it-IT" sz="1200" err="1">
                <a:ea typeface="Verdana"/>
              </a:rPr>
              <a:t>solid</a:t>
            </a:r>
            <a:r>
              <a:rPr lang="it-IT" sz="1200">
                <a:ea typeface="Verdana"/>
              </a:rPr>
              <a:t> </a:t>
            </a:r>
            <a:r>
              <a:rPr lang="it-IT" sz="1200" err="1">
                <a:ea typeface="+mn-lt"/>
                <a:cs typeface="+mn-lt"/>
              </a:rPr>
              <a:t>containment</a:t>
            </a:r>
            <a:r>
              <a:rPr lang="it-IT" sz="1200">
                <a:ea typeface="+mn-lt"/>
                <a:cs typeface="+mn-lt"/>
              </a:rPr>
              <a:t> </a:t>
            </a:r>
            <a:r>
              <a:rPr lang="it-IT" sz="1200">
                <a:ea typeface="Verdana"/>
              </a:rPr>
              <a:t>system</a:t>
            </a:r>
            <a:endParaRPr lang="it-IT" sz="1200">
              <a:solidFill>
                <a:srgbClr val="000000"/>
              </a:solidFill>
              <a:ea typeface="Verdana"/>
            </a:endParaRPr>
          </a:p>
          <a:p>
            <a:endParaRPr lang="it-IT" sz="1200">
              <a:ea typeface="Verdana"/>
            </a:endParaRPr>
          </a:p>
        </p:txBody>
      </p:sp>
      <p:sp>
        <p:nvSpPr>
          <p:cNvPr id="14" name="CasellaDiTesto 13">
            <a:extLst>
              <a:ext uri="{FF2B5EF4-FFF2-40B4-BE49-F238E27FC236}">
                <a16:creationId xmlns:a16="http://schemas.microsoft.com/office/drawing/2014/main" id="{DE00AA70-40CE-F48E-DF74-19BCBB6E3CDF}"/>
              </a:ext>
            </a:extLst>
          </p:cNvPr>
          <p:cNvSpPr txBox="1"/>
          <p:nvPr/>
        </p:nvSpPr>
        <p:spPr>
          <a:xfrm>
            <a:off x="325699" y="842181"/>
            <a:ext cx="396069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ea typeface="Verdana"/>
              </a:rPr>
              <a:t>GCS &amp; SCS concept from CAESAR mission</a:t>
            </a:r>
          </a:p>
        </p:txBody>
      </p:sp>
      <p:sp>
        <p:nvSpPr>
          <p:cNvPr id="4" name="CasellaDiTesto 3">
            <a:extLst>
              <a:ext uri="{FF2B5EF4-FFF2-40B4-BE49-F238E27FC236}">
                <a16:creationId xmlns:a16="http://schemas.microsoft.com/office/drawing/2014/main" id="{78E5EBF5-0B4E-CC08-BD51-2E66D97FDE60}"/>
              </a:ext>
            </a:extLst>
          </p:cNvPr>
          <p:cNvSpPr txBox="1"/>
          <p:nvPr/>
        </p:nvSpPr>
        <p:spPr>
          <a:xfrm>
            <a:off x="4032724" y="3406009"/>
            <a:ext cx="2531950"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171450" indent="-171450" algn="ctr">
              <a:buFont typeface="Arial"/>
              <a:buChar char="•"/>
            </a:pPr>
            <a:r>
              <a:rPr lang="it-IT" sz="1200" b="1">
                <a:ea typeface="Verdana"/>
              </a:rPr>
              <a:t>Decoupling volatile/</a:t>
            </a:r>
            <a:r>
              <a:rPr lang="it-IT" sz="1200" b="1" err="1">
                <a:ea typeface="Verdana"/>
              </a:rPr>
              <a:t>solid</a:t>
            </a:r>
            <a:endParaRPr lang="it-IT" sz="1200">
              <a:ea typeface="Verdana"/>
            </a:endParaRPr>
          </a:p>
          <a:p>
            <a:pPr marL="171450" indent="-171450" algn="ctr">
              <a:buFont typeface="Arial"/>
              <a:buChar char="•"/>
            </a:pPr>
            <a:endParaRPr lang="it-IT" sz="1200" b="1">
              <a:ea typeface="Verdana"/>
            </a:endParaRPr>
          </a:p>
          <a:p>
            <a:pPr marL="171450" indent="-171450" algn="ctr">
              <a:buFont typeface="Arial"/>
              <a:buChar char="•"/>
            </a:pPr>
            <a:r>
              <a:rPr lang="it-IT" sz="1200" b="1">
                <a:ea typeface="Verdana"/>
              </a:rPr>
              <a:t>Temperature/pressure </a:t>
            </a:r>
            <a:r>
              <a:rPr lang="it-IT" sz="1200" b="1" err="1">
                <a:ea typeface="Verdana"/>
              </a:rPr>
              <a:t>conditioning</a:t>
            </a:r>
            <a:endParaRPr lang="it-IT" sz="1200" b="1">
              <a:ea typeface="Verdana"/>
            </a:endParaRPr>
          </a:p>
          <a:p>
            <a:endParaRPr lang="it-IT" sz="1200" b="1">
              <a:ea typeface="Verdana"/>
            </a:endParaRPr>
          </a:p>
        </p:txBody>
      </p:sp>
      <p:pic>
        <p:nvPicPr>
          <p:cNvPr id="6" name="Immagine 5" descr="Immagine che contiene macchina, ingegneria, giallo&#10;&#10;Il contenuto generato dall&amp;#39;intelligenza artificiale potrebbe non essere corretto.">
            <a:extLst>
              <a:ext uri="{FF2B5EF4-FFF2-40B4-BE49-F238E27FC236}">
                <a16:creationId xmlns:a16="http://schemas.microsoft.com/office/drawing/2014/main" id="{8117DDC7-891B-8FEB-DFC2-BC3581D606BE}"/>
              </a:ext>
            </a:extLst>
          </p:cNvPr>
          <p:cNvPicPr>
            <a:picLocks noChangeAspect="1"/>
          </p:cNvPicPr>
          <p:nvPr/>
        </p:nvPicPr>
        <p:blipFill>
          <a:blip r:embed="rId4"/>
          <a:srcRect t="5231" b="2014"/>
          <a:stretch/>
        </p:blipFill>
        <p:spPr>
          <a:xfrm>
            <a:off x="6679959" y="3082539"/>
            <a:ext cx="2277178" cy="1500944"/>
          </a:xfrm>
          <a:prstGeom prst="rect">
            <a:avLst/>
          </a:prstGeom>
        </p:spPr>
      </p:pic>
      <p:sp>
        <p:nvSpPr>
          <p:cNvPr id="8" name="CasellaDiTesto 7">
            <a:extLst>
              <a:ext uri="{FF2B5EF4-FFF2-40B4-BE49-F238E27FC236}">
                <a16:creationId xmlns:a16="http://schemas.microsoft.com/office/drawing/2014/main" id="{81BB065A-AE5D-B124-2BB8-B14496A3D0F1}"/>
              </a:ext>
            </a:extLst>
          </p:cNvPr>
          <p:cNvSpPr txBox="1"/>
          <p:nvPr/>
        </p:nvSpPr>
        <p:spPr>
          <a:xfrm>
            <a:off x="6425607" y="2909136"/>
            <a:ext cx="253468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ea typeface="+mn-lt"/>
                <a:cs typeface="+mn-lt"/>
              </a:rPr>
              <a:t>Sample container </a:t>
            </a:r>
            <a:r>
              <a:rPr lang="it-IT" sz="1100" b="1" err="1">
                <a:ea typeface="+mn-lt"/>
                <a:cs typeface="+mn-lt"/>
              </a:rPr>
              <a:t>stow</a:t>
            </a:r>
            <a:r>
              <a:rPr lang="it-IT" sz="1100" b="1">
                <a:ea typeface="+mn-lt"/>
                <a:cs typeface="+mn-lt"/>
              </a:rPr>
              <a:t> in SRC</a:t>
            </a:r>
          </a:p>
        </p:txBody>
      </p:sp>
      <p:pic>
        <p:nvPicPr>
          <p:cNvPr id="17" name="Immagine 16">
            <a:extLst>
              <a:ext uri="{FF2B5EF4-FFF2-40B4-BE49-F238E27FC236}">
                <a16:creationId xmlns:a16="http://schemas.microsoft.com/office/drawing/2014/main" id="{AB659C9B-E3A6-8854-D910-01A4817EC4BD}"/>
              </a:ext>
            </a:extLst>
          </p:cNvPr>
          <p:cNvPicPr>
            <a:picLocks noChangeAspect="1"/>
          </p:cNvPicPr>
          <p:nvPr/>
        </p:nvPicPr>
        <p:blipFill>
          <a:blip r:embed="rId5"/>
          <a:srcRect l="42" t="-2182" r="1255" b="-4874"/>
          <a:stretch/>
        </p:blipFill>
        <p:spPr>
          <a:xfrm>
            <a:off x="4741111" y="1062625"/>
            <a:ext cx="4111887" cy="1848349"/>
          </a:xfrm>
          <a:prstGeom prst="rect">
            <a:avLst/>
          </a:prstGeom>
        </p:spPr>
      </p:pic>
      <p:sp>
        <p:nvSpPr>
          <p:cNvPr id="3" name="Rettangolo con angoli arrotondati 2">
            <a:extLst>
              <a:ext uri="{FF2B5EF4-FFF2-40B4-BE49-F238E27FC236}">
                <a16:creationId xmlns:a16="http://schemas.microsoft.com/office/drawing/2014/main" id="{2C08F21B-E270-FBBB-4BF6-83328C32F9E5}"/>
              </a:ext>
            </a:extLst>
          </p:cNvPr>
          <p:cNvSpPr/>
          <p:nvPr/>
        </p:nvSpPr>
        <p:spPr>
          <a:xfrm>
            <a:off x="4053016" y="3396560"/>
            <a:ext cx="2513054" cy="868064"/>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890D163D-41E8-F62B-B5CB-1BB6298E3EF1}"/>
              </a:ext>
            </a:extLst>
          </p:cNvPr>
          <p:cNvSpPr txBox="1"/>
          <p:nvPr/>
        </p:nvSpPr>
        <p:spPr>
          <a:xfrm>
            <a:off x="5305776" y="839378"/>
            <a:ext cx="312934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ea typeface="+mn-lt"/>
                <a:cs typeface="+mn-lt"/>
              </a:rPr>
              <a:t>Sample Return Capsule </a:t>
            </a:r>
            <a:r>
              <a:rPr lang="it-IT" sz="1100" b="1" err="1">
                <a:ea typeface="+mn-lt"/>
                <a:cs typeface="+mn-lt"/>
              </a:rPr>
              <a:t>Closure</a:t>
            </a:r>
            <a:endParaRPr lang="it-IT" sz="1100" b="1">
              <a:ea typeface="Verdana"/>
            </a:endParaRPr>
          </a:p>
        </p:txBody>
      </p:sp>
    </p:spTree>
    <p:extLst>
      <p:ext uri="{BB962C8B-B14F-4D97-AF65-F5344CB8AC3E}">
        <p14:creationId xmlns:p14="http://schemas.microsoft.com/office/powerpoint/2010/main" val="266136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D25BB-C5D1-9B4E-2161-B76598AD1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15BF5-6F8E-C3E2-0289-9F2CE03E1678}"/>
              </a:ext>
            </a:extLst>
          </p:cNvPr>
          <p:cNvSpPr>
            <a:spLocks noGrp="1"/>
          </p:cNvSpPr>
          <p:nvPr>
            <p:ph type="title"/>
          </p:nvPr>
        </p:nvSpPr>
        <p:spPr>
          <a:xfrm>
            <a:off x="2906598" y="1857375"/>
            <a:ext cx="3330803" cy="1428750"/>
          </a:xfrm>
        </p:spPr>
        <p:txBody>
          <a:bodyPr>
            <a:normAutofit fontScale="90000"/>
          </a:bodyPr>
          <a:lstStyle/>
          <a:p>
            <a:pPr algn="ctr"/>
            <a:r>
              <a:rPr lang="en-US">
                <a:ea typeface="Verdana"/>
              </a:rPr>
              <a:t>Mission Analysis</a:t>
            </a:r>
            <a:br>
              <a:rPr lang="en-US">
                <a:ea typeface="Verdana"/>
              </a:rPr>
            </a:br>
            <a:br>
              <a:rPr lang="en-US">
                <a:ea typeface="Verdana"/>
              </a:rPr>
            </a:br>
            <a:r>
              <a:rPr lang="en-US" sz="1400" b="0">
                <a:solidFill>
                  <a:srgbClr val="000000"/>
                </a:solidFill>
                <a:ea typeface="Verdana"/>
              </a:rPr>
              <a:t>Davide Bellini</a:t>
            </a:r>
            <a:br>
              <a:rPr lang="en-US" sz="1400" b="0">
                <a:solidFill>
                  <a:srgbClr val="000000"/>
                </a:solidFill>
                <a:ea typeface="Verdana"/>
              </a:rPr>
            </a:br>
            <a:r>
              <a:rPr lang="en-US" sz="1400" b="0">
                <a:solidFill>
                  <a:srgbClr val="000000"/>
                </a:solidFill>
                <a:ea typeface="Verdana"/>
              </a:rPr>
              <a:t>Alessandra Centrella</a:t>
            </a:r>
            <a:br>
              <a:rPr lang="en-US" sz="1400" b="0">
                <a:solidFill>
                  <a:srgbClr val="000000"/>
                </a:solidFill>
                <a:ea typeface="Verdana"/>
              </a:rPr>
            </a:br>
            <a:r>
              <a:rPr lang="en-US" sz="1400" b="0">
                <a:solidFill>
                  <a:srgbClr val="000000"/>
                </a:solidFill>
                <a:ea typeface="Verdana"/>
              </a:rPr>
              <a:t>Francesco </a:t>
            </a:r>
            <a:r>
              <a:rPr lang="en-US" sz="1400" b="0" err="1">
                <a:solidFill>
                  <a:srgbClr val="000000"/>
                </a:solidFill>
                <a:ea typeface="Verdana"/>
              </a:rPr>
              <a:t>Persenico</a:t>
            </a:r>
            <a:br>
              <a:rPr lang="en-US" sz="1400" b="0">
                <a:solidFill>
                  <a:srgbClr val="000000"/>
                </a:solidFill>
                <a:ea typeface="Verdana"/>
              </a:rPr>
            </a:br>
            <a:r>
              <a:rPr lang="en-US" sz="1400" b="0">
                <a:solidFill>
                  <a:srgbClr val="000000"/>
                </a:solidFill>
                <a:ea typeface="Verdana"/>
              </a:rPr>
              <a:t>Davide </a:t>
            </a:r>
            <a:r>
              <a:rPr lang="en-US" sz="1400" b="0" err="1">
                <a:solidFill>
                  <a:srgbClr val="000000"/>
                </a:solidFill>
                <a:ea typeface="Verdana"/>
              </a:rPr>
              <a:t>Provenzi</a:t>
            </a:r>
            <a:endParaRPr lang="it-IT" sz="1400" b="0"/>
          </a:p>
        </p:txBody>
      </p:sp>
    </p:spTree>
    <p:extLst>
      <p:ext uri="{BB962C8B-B14F-4D97-AF65-F5344CB8AC3E}">
        <p14:creationId xmlns:p14="http://schemas.microsoft.com/office/powerpoint/2010/main" val="118500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 and Assumptions – MA</a:t>
            </a:r>
            <a:endParaRPr lang="en-US">
              <a:ea typeface="Verdana"/>
            </a:endParaRPr>
          </a:p>
        </p:txBody>
      </p:sp>
      <p:cxnSp>
        <p:nvCxnSpPr>
          <p:cNvPr id="4" name="Connettore 2 3">
            <a:extLst>
              <a:ext uri="{FF2B5EF4-FFF2-40B4-BE49-F238E27FC236}">
                <a16:creationId xmlns:a16="http://schemas.microsoft.com/office/drawing/2014/main" id="{C09D512F-3F1E-F514-55C5-4B38A29E308B}"/>
              </a:ext>
            </a:extLst>
          </p:cNvPr>
          <p:cNvCxnSpPr>
            <a:cxnSpLocks/>
          </p:cNvCxnSpPr>
          <p:nvPr/>
        </p:nvCxnSpPr>
        <p:spPr>
          <a:xfrm flipV="1">
            <a:off x="223510" y="999245"/>
            <a:ext cx="310118" cy="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5" name="Connettore 2 4">
            <a:extLst>
              <a:ext uri="{FF2B5EF4-FFF2-40B4-BE49-F238E27FC236}">
                <a16:creationId xmlns:a16="http://schemas.microsoft.com/office/drawing/2014/main" id="{7889E9DF-4BE4-A3F0-5E51-33E36D42D2C9}"/>
              </a:ext>
            </a:extLst>
          </p:cNvPr>
          <p:cNvCxnSpPr>
            <a:cxnSpLocks/>
          </p:cNvCxnSpPr>
          <p:nvPr/>
        </p:nvCxnSpPr>
        <p:spPr>
          <a:xfrm flipV="1">
            <a:off x="223510" y="2524297"/>
            <a:ext cx="310118" cy="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6" name="CasellaDiTesto 5">
            <a:extLst>
              <a:ext uri="{FF2B5EF4-FFF2-40B4-BE49-F238E27FC236}">
                <a16:creationId xmlns:a16="http://schemas.microsoft.com/office/drawing/2014/main" id="{06830EAE-D122-76C9-701F-22D9366E0088}"/>
              </a:ext>
            </a:extLst>
          </p:cNvPr>
          <p:cNvSpPr txBox="1"/>
          <p:nvPr/>
        </p:nvSpPr>
        <p:spPr>
          <a:xfrm>
            <a:off x="533626" y="2366771"/>
            <a:ext cx="2838893" cy="307777"/>
          </a:xfrm>
          <a:prstGeom prst="rect">
            <a:avLst/>
          </a:prstGeom>
          <a:noFill/>
        </p:spPr>
        <p:txBody>
          <a:bodyPr wrap="square" rtlCol="0">
            <a:spAutoFit/>
          </a:bodyPr>
          <a:lstStyle/>
          <a:p>
            <a:r>
              <a:rPr lang="it-IT" sz="1400" b="1">
                <a:solidFill>
                  <a:schemeClr val="accent1"/>
                </a:solidFill>
              </a:rPr>
              <a:t>ASSUMPTIONS</a:t>
            </a:r>
          </a:p>
        </p:txBody>
      </p:sp>
      <p:graphicFrame>
        <p:nvGraphicFramePr>
          <p:cNvPr id="7" name="Tabella 6">
            <a:extLst>
              <a:ext uri="{FF2B5EF4-FFF2-40B4-BE49-F238E27FC236}">
                <a16:creationId xmlns:a16="http://schemas.microsoft.com/office/drawing/2014/main" id="{46D6BF30-9607-6CDD-8DA9-D455B3019870}"/>
              </a:ext>
            </a:extLst>
          </p:cNvPr>
          <p:cNvGraphicFramePr>
            <a:graphicFrameLocks noGrp="1"/>
          </p:cNvGraphicFramePr>
          <p:nvPr>
            <p:extLst>
              <p:ext uri="{D42A27DB-BD31-4B8C-83A1-F6EECF244321}">
                <p14:modId xmlns:p14="http://schemas.microsoft.com/office/powerpoint/2010/main" val="4125262926"/>
              </p:ext>
            </p:extLst>
          </p:nvPr>
        </p:nvGraphicFramePr>
        <p:xfrm>
          <a:off x="378569" y="2718256"/>
          <a:ext cx="8364419" cy="1443775"/>
        </p:xfrm>
        <a:graphic>
          <a:graphicData uri="http://schemas.openxmlformats.org/drawingml/2006/table">
            <a:tbl>
              <a:tblPr firstRow="1" bandRow="1">
                <a:tableStyleId>{5C22544A-7EE6-4342-B048-85BDC9FD1C3A}</a:tableStyleId>
              </a:tblPr>
              <a:tblGrid>
                <a:gridCol w="3949131">
                  <a:extLst>
                    <a:ext uri="{9D8B030D-6E8A-4147-A177-3AD203B41FA5}">
                      <a16:colId xmlns:a16="http://schemas.microsoft.com/office/drawing/2014/main" val="3162522199"/>
                    </a:ext>
                  </a:extLst>
                </a:gridCol>
                <a:gridCol w="4415288">
                  <a:extLst>
                    <a:ext uri="{9D8B030D-6E8A-4147-A177-3AD203B41FA5}">
                      <a16:colId xmlns:a16="http://schemas.microsoft.com/office/drawing/2014/main" val="2269178594"/>
                    </a:ext>
                  </a:extLst>
                </a:gridCol>
              </a:tblGrid>
              <a:tr h="291724">
                <a:tc>
                  <a:txBody>
                    <a:bodyPr/>
                    <a:lstStyle/>
                    <a:p>
                      <a:r>
                        <a:rPr lang="it-IT" sz="1200"/>
                        <a:t>STATEMENT</a:t>
                      </a:r>
                    </a:p>
                  </a:txBody>
                  <a:tcPr/>
                </a:tc>
                <a:tc>
                  <a:txBody>
                    <a:bodyPr/>
                    <a:lstStyle/>
                    <a:p>
                      <a:r>
                        <a:rPr lang="it-IT" sz="1200"/>
                        <a:t>COMMENTS</a:t>
                      </a:r>
                    </a:p>
                  </a:txBody>
                  <a:tcPr/>
                </a:tc>
                <a:extLst>
                  <a:ext uri="{0D108BD9-81ED-4DB2-BD59-A6C34878D82A}">
                    <a16:rowId xmlns:a16="http://schemas.microsoft.com/office/drawing/2014/main" val="3211935456"/>
                  </a:ext>
                </a:extLst>
              </a:tr>
              <a:tr h="350069">
                <a:tc>
                  <a:txBody>
                    <a:bodyPr/>
                    <a:lstStyle/>
                    <a:p>
                      <a:r>
                        <a:rPr lang="en-US" sz="1100"/>
                        <a:t>No drag is considered during the</a:t>
                      </a:r>
                      <a:r>
                        <a:rPr lang="en-US" sz="1100" baseline="0"/>
                        <a:t> close proximity Phase</a:t>
                      </a:r>
                      <a:endParaRPr lang="en-US" sz="1100"/>
                    </a:p>
                  </a:txBody>
                  <a:tcPr/>
                </a:tc>
                <a:tc>
                  <a:txBody>
                    <a:bodyPr/>
                    <a:lstStyle/>
                    <a:p>
                      <a:r>
                        <a:rPr lang="it-IT" sz="1100"/>
                        <a:t>Low activity of</a:t>
                      </a:r>
                      <a:r>
                        <a:rPr lang="it-IT" sz="1100" baseline="0"/>
                        <a:t> the comet when this phase occurs</a:t>
                      </a:r>
                      <a:endParaRPr lang="it-IT" sz="1100"/>
                    </a:p>
                  </a:txBody>
                  <a:tcPr/>
                </a:tc>
                <a:extLst>
                  <a:ext uri="{0D108BD9-81ED-4DB2-BD59-A6C34878D82A}">
                    <a16:rowId xmlns:a16="http://schemas.microsoft.com/office/drawing/2014/main" val="3003312497"/>
                  </a:ext>
                </a:extLst>
              </a:tr>
              <a:tr h="350069">
                <a:tc>
                  <a:txBody>
                    <a:bodyPr/>
                    <a:lstStyle/>
                    <a:p>
                      <a:r>
                        <a:rPr lang="en-US" sz="1100"/>
                        <a:t>Impulsive manoeuvres</a:t>
                      </a:r>
                    </a:p>
                  </a:txBody>
                  <a:tcPr/>
                </a:tc>
                <a:tc>
                  <a:txBody>
                    <a:bodyPr/>
                    <a:lstStyle/>
                    <a:p>
                      <a:endParaRPr lang="it-IT" sz="1100"/>
                    </a:p>
                  </a:txBody>
                  <a:tcPr/>
                </a:tc>
                <a:extLst>
                  <a:ext uri="{0D108BD9-81ED-4DB2-BD59-A6C34878D82A}">
                    <a16:rowId xmlns:a16="http://schemas.microsoft.com/office/drawing/2014/main" val="807685879"/>
                  </a:ext>
                </a:extLst>
              </a:tr>
              <a:tr h="375262">
                <a:tc>
                  <a:txBody>
                    <a:bodyPr/>
                    <a:lstStyle/>
                    <a:p>
                      <a:r>
                        <a:rPr lang="it-IT" sz="1100"/>
                        <a:t>5.5 km/s v</a:t>
                      </a:r>
                      <a:r>
                        <a:rPr lang="it-IT" sz="1100" baseline="-25000"/>
                        <a:t>∞</a:t>
                      </a:r>
                      <a:r>
                        <a:rPr lang="it-IT" sz="1100" baseline="0"/>
                        <a:t> given by launcher</a:t>
                      </a:r>
                      <a:endParaRPr lang="it-IT" sz="1100"/>
                    </a:p>
                  </a:txBody>
                  <a:tcPr/>
                </a:tc>
                <a:tc>
                  <a:txBody>
                    <a:bodyPr/>
                    <a:lstStyle/>
                    <a:p>
                      <a:r>
                        <a:rPr lang="it-IT" sz="1100"/>
                        <a:t>May exceed Ariane 64 capabilites</a:t>
                      </a:r>
                    </a:p>
                  </a:txBody>
                  <a:tcPr/>
                </a:tc>
                <a:extLst>
                  <a:ext uri="{0D108BD9-81ED-4DB2-BD59-A6C34878D82A}">
                    <a16:rowId xmlns:a16="http://schemas.microsoft.com/office/drawing/2014/main" val="1375402964"/>
                  </a:ext>
                </a:extLst>
              </a:tr>
            </a:tbl>
          </a:graphicData>
        </a:graphic>
      </p:graphicFrame>
      <p:graphicFrame>
        <p:nvGraphicFramePr>
          <p:cNvPr id="8" name="Tabella 7">
            <a:extLst>
              <a:ext uri="{FF2B5EF4-FFF2-40B4-BE49-F238E27FC236}">
                <a16:creationId xmlns:a16="http://schemas.microsoft.com/office/drawing/2014/main" id="{117EE7A7-0F26-72FD-2B53-757F7B9CA38C}"/>
              </a:ext>
            </a:extLst>
          </p:cNvPr>
          <p:cNvGraphicFramePr>
            <a:graphicFrameLocks noGrp="1"/>
          </p:cNvGraphicFramePr>
          <p:nvPr>
            <p:extLst>
              <p:ext uri="{D42A27DB-BD31-4B8C-83A1-F6EECF244321}">
                <p14:modId xmlns:p14="http://schemas.microsoft.com/office/powerpoint/2010/main" val="3804370271"/>
              </p:ext>
            </p:extLst>
          </p:nvPr>
        </p:nvGraphicFramePr>
        <p:xfrm>
          <a:off x="400126" y="1162792"/>
          <a:ext cx="8289624" cy="1000890"/>
        </p:xfrm>
        <a:graphic>
          <a:graphicData uri="http://schemas.openxmlformats.org/drawingml/2006/table">
            <a:tbl>
              <a:tblPr firstRow="1" bandRow="1">
                <a:tableStyleId>{5C22544A-7EE6-4342-B048-85BDC9FD1C3A}</a:tableStyleId>
              </a:tblPr>
              <a:tblGrid>
                <a:gridCol w="8289624">
                  <a:extLst>
                    <a:ext uri="{9D8B030D-6E8A-4147-A177-3AD203B41FA5}">
                      <a16:colId xmlns:a16="http://schemas.microsoft.com/office/drawing/2014/main" val="3162522199"/>
                    </a:ext>
                  </a:extLst>
                </a:gridCol>
              </a:tblGrid>
              <a:tr h="262376">
                <a:tc>
                  <a:txBody>
                    <a:bodyPr/>
                    <a:lstStyle/>
                    <a:p>
                      <a:r>
                        <a:rPr lang="it-IT" sz="1200"/>
                        <a:t>STATEMENT</a:t>
                      </a:r>
                    </a:p>
                  </a:txBody>
                  <a:tcPr/>
                </a:tc>
                <a:extLst>
                  <a:ext uri="{0D108BD9-81ED-4DB2-BD59-A6C34878D82A}">
                    <a16:rowId xmlns:a16="http://schemas.microsoft.com/office/drawing/2014/main" val="3211935456"/>
                  </a:ext>
                </a:extLst>
              </a:tr>
              <a:tr h="3148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100" kern="100">
                          <a:solidFill>
                            <a:schemeClr val="dk1"/>
                          </a:solidFill>
                          <a:effectLst/>
                          <a:latin typeface="+mn-lt"/>
                          <a:ea typeface="Calibri" panose="020F0502020204030204" pitchFamily="34" charset="0"/>
                          <a:cs typeface="Times New Roman" panose="02020603050405020304" pitchFamily="18" charset="0"/>
                        </a:rPr>
                        <a:t>Multi Gravity Assist trajectory needed to rendezvous with the comet.</a:t>
                      </a:r>
                    </a:p>
                  </a:txBody>
                  <a:tcPr/>
                </a:tc>
                <a:extLst>
                  <a:ext uri="{0D108BD9-81ED-4DB2-BD59-A6C34878D82A}">
                    <a16:rowId xmlns:a16="http://schemas.microsoft.com/office/drawing/2014/main" val="3003312497"/>
                  </a:ext>
                </a:extLst>
              </a:tr>
              <a:tr h="411719">
                <a:tc>
                  <a:txBody>
                    <a:bodyPr/>
                    <a:lstStyle/>
                    <a:p>
                      <a:pPr marL="0" lvl="0" indent="0">
                        <a:lnSpc>
                          <a:spcPct val="115000"/>
                        </a:lnSpc>
                        <a:buFont typeface="Calibri" panose="020F0502020204030204" pitchFamily="34" charset="0"/>
                        <a:buNone/>
                      </a:pPr>
                      <a:r>
                        <a:rPr lang="it-IT" sz="1100" kern="100">
                          <a:solidFill>
                            <a:schemeClr val="dk1"/>
                          </a:solidFill>
                          <a:effectLst/>
                          <a:latin typeface="+mn-lt"/>
                          <a:ea typeface="Calibri" panose="020F0502020204030204" pitchFamily="34" charset="0"/>
                          <a:cs typeface="Times New Roman" panose="02020603050405020304" pitchFamily="18" charset="0"/>
                        </a:rPr>
                        <a:t>Constraints to perform science at distances from the Sun lower than 3AU.</a:t>
                      </a:r>
                    </a:p>
                  </a:txBody>
                  <a:tcPr/>
                </a:tc>
                <a:extLst>
                  <a:ext uri="{0D108BD9-81ED-4DB2-BD59-A6C34878D82A}">
                    <a16:rowId xmlns:a16="http://schemas.microsoft.com/office/drawing/2014/main" val="1375402964"/>
                  </a:ext>
                </a:extLst>
              </a:tr>
            </a:tbl>
          </a:graphicData>
        </a:graphic>
      </p:graphicFrame>
      <p:sp>
        <p:nvSpPr>
          <p:cNvPr id="9" name="CasellaDiTesto 8">
            <a:extLst>
              <a:ext uri="{FF2B5EF4-FFF2-40B4-BE49-F238E27FC236}">
                <a16:creationId xmlns:a16="http://schemas.microsoft.com/office/drawing/2014/main" id="{575AD7D4-70B3-714E-0BAD-5DE4DBB5A2D4}"/>
              </a:ext>
            </a:extLst>
          </p:cNvPr>
          <p:cNvSpPr txBox="1"/>
          <p:nvPr/>
        </p:nvSpPr>
        <p:spPr>
          <a:xfrm>
            <a:off x="526697" y="838584"/>
            <a:ext cx="2838893" cy="307777"/>
          </a:xfrm>
          <a:prstGeom prst="rect">
            <a:avLst/>
          </a:prstGeom>
          <a:noFill/>
        </p:spPr>
        <p:txBody>
          <a:bodyPr wrap="square" rtlCol="0">
            <a:spAutoFit/>
          </a:bodyPr>
          <a:lstStyle/>
          <a:p>
            <a:r>
              <a:rPr lang="it-IT" sz="1400" b="1">
                <a:solidFill>
                  <a:schemeClr val="accent1"/>
                </a:solidFill>
              </a:rPr>
              <a:t>CRITICALITIES</a:t>
            </a:r>
          </a:p>
        </p:txBody>
      </p:sp>
    </p:spTree>
    <p:extLst>
      <p:ext uri="{BB962C8B-B14F-4D97-AF65-F5344CB8AC3E}">
        <p14:creationId xmlns:p14="http://schemas.microsoft.com/office/powerpoint/2010/main" val="185538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iagram of a graph&#10;&#10;AI-generated content may be incorrect.">
            <a:extLst>
              <a:ext uri="{FF2B5EF4-FFF2-40B4-BE49-F238E27FC236}">
                <a16:creationId xmlns:a16="http://schemas.microsoft.com/office/drawing/2014/main" id="{2E9E38D0-FE3A-CEFC-C144-A88A13B7442E}"/>
              </a:ext>
            </a:extLst>
          </p:cNvPr>
          <p:cNvPicPr>
            <a:picLocks noChangeAspect="1"/>
          </p:cNvPicPr>
          <p:nvPr/>
        </p:nvPicPr>
        <p:blipFill>
          <a:blip r:embed="rId2"/>
          <a:stretch>
            <a:fillRect/>
          </a:stretch>
        </p:blipFill>
        <p:spPr>
          <a:xfrm>
            <a:off x="4699943" y="1458511"/>
            <a:ext cx="4219117" cy="3115812"/>
          </a:xfrm>
          <a:prstGeom prst="rect">
            <a:avLst/>
          </a:prstGeom>
        </p:spPr>
      </p:pic>
      <p:grpSp>
        <p:nvGrpSpPr>
          <p:cNvPr id="6" name="Gruppo 20">
            <a:extLst>
              <a:ext uri="{FF2B5EF4-FFF2-40B4-BE49-F238E27FC236}">
                <a16:creationId xmlns:a16="http://schemas.microsoft.com/office/drawing/2014/main" id="{DC19F469-6F88-B10E-3E42-0F82F02267FC}"/>
              </a:ext>
            </a:extLst>
          </p:cNvPr>
          <p:cNvGrpSpPr/>
          <p:nvPr/>
        </p:nvGrpSpPr>
        <p:grpSpPr>
          <a:xfrm>
            <a:off x="4706755" y="903031"/>
            <a:ext cx="3888524" cy="3456779"/>
            <a:chOff x="39517" y="1423595"/>
            <a:chExt cx="7304613" cy="5045871"/>
          </a:xfrm>
        </p:grpSpPr>
        <p:cxnSp>
          <p:nvCxnSpPr>
            <p:cNvPr id="8" name="Connettore 2 4">
              <a:extLst>
                <a:ext uri="{FF2B5EF4-FFF2-40B4-BE49-F238E27FC236}">
                  <a16:creationId xmlns:a16="http://schemas.microsoft.com/office/drawing/2014/main" id="{813C39AD-3B5A-F90C-4DC9-492AC05C1C20}"/>
                </a:ext>
              </a:extLst>
            </p:cNvPr>
            <p:cNvCxnSpPr>
              <a:cxnSpLocks/>
            </p:cNvCxnSpPr>
            <p:nvPr/>
          </p:nvCxnSpPr>
          <p:spPr>
            <a:xfrm flipV="1">
              <a:off x="2266308" y="3749788"/>
              <a:ext cx="1566145" cy="326540"/>
            </a:xfrm>
            <a:prstGeom prst="straightConnector1">
              <a:avLst/>
            </a:prstGeom>
            <a:ln>
              <a:solidFill>
                <a:srgbClr val="E3BB2B"/>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CasellaDiTesto 6">
              <a:extLst>
                <a:ext uri="{FF2B5EF4-FFF2-40B4-BE49-F238E27FC236}">
                  <a16:creationId xmlns:a16="http://schemas.microsoft.com/office/drawing/2014/main" id="{50CC7CD2-E579-BEE5-5ADC-0BE51839D468}"/>
                </a:ext>
              </a:extLst>
            </p:cNvPr>
            <p:cNvSpPr txBox="1">
              <a:spLocks/>
            </p:cNvSpPr>
            <p:nvPr/>
          </p:nvSpPr>
          <p:spPr>
            <a:xfrm>
              <a:off x="3252175" y="1423595"/>
              <a:ext cx="2471531" cy="449263"/>
            </a:xfrm>
            <a:prstGeom prst="rect">
              <a:avLst/>
            </a:prstGeom>
            <a:noFill/>
          </p:spPr>
          <p:txBody>
            <a:bodyPr wrap="square" rtlCol="0">
              <a:spAutoFit/>
            </a:bodyPr>
            <a:lstStyle/>
            <a:p>
              <a:r>
                <a:rPr lang="en-GB" sz="1400"/>
                <a:t> </a:t>
              </a:r>
              <a:r>
                <a:rPr lang="en-GB" sz="1200"/>
                <a:t>184P/Lovas 2</a:t>
              </a:r>
              <a:endParaRPr lang="en-GB" sz="1400"/>
            </a:p>
          </p:txBody>
        </p:sp>
        <p:sp>
          <p:nvSpPr>
            <p:cNvPr id="11" name="CasellaDiTesto 7">
              <a:extLst>
                <a:ext uri="{FF2B5EF4-FFF2-40B4-BE49-F238E27FC236}">
                  <a16:creationId xmlns:a16="http://schemas.microsoft.com/office/drawing/2014/main" id="{246FBA12-F248-8A32-5692-E3EE96AF0D5E}"/>
                </a:ext>
              </a:extLst>
            </p:cNvPr>
            <p:cNvSpPr txBox="1">
              <a:spLocks/>
            </p:cNvSpPr>
            <p:nvPr/>
          </p:nvSpPr>
          <p:spPr>
            <a:xfrm>
              <a:off x="3676556" y="3500683"/>
              <a:ext cx="3084701" cy="404337"/>
            </a:xfrm>
            <a:prstGeom prst="rect">
              <a:avLst/>
            </a:prstGeom>
            <a:noFill/>
          </p:spPr>
          <p:txBody>
            <a:bodyPr wrap="square" rtlCol="0">
              <a:spAutoFit/>
            </a:bodyPr>
            <a:lstStyle/>
            <a:p>
              <a:r>
                <a:rPr lang="en-GB" sz="1200"/>
                <a:t>320P/McNaught</a:t>
              </a:r>
            </a:p>
          </p:txBody>
        </p:sp>
        <p:sp>
          <p:nvSpPr>
            <p:cNvPr id="14" name="CasellaDiTesto 10">
              <a:extLst>
                <a:ext uri="{FF2B5EF4-FFF2-40B4-BE49-F238E27FC236}">
                  <a16:creationId xmlns:a16="http://schemas.microsoft.com/office/drawing/2014/main" id="{B20E8169-928F-9D07-3F5E-A9E54FA06607}"/>
                </a:ext>
              </a:extLst>
            </p:cNvPr>
            <p:cNvSpPr txBox="1">
              <a:spLocks/>
            </p:cNvSpPr>
            <p:nvPr/>
          </p:nvSpPr>
          <p:spPr>
            <a:xfrm>
              <a:off x="1435093" y="5930349"/>
              <a:ext cx="5909037" cy="539117"/>
            </a:xfrm>
            <a:prstGeom prst="rect">
              <a:avLst/>
            </a:prstGeom>
            <a:noFill/>
          </p:spPr>
          <p:txBody>
            <a:bodyPr wrap="square" rtlCol="0">
              <a:spAutoFit/>
            </a:bodyPr>
            <a:lstStyle/>
            <a:p>
              <a:pPr algn="ctr"/>
              <a:endParaRPr lang="en-GB"/>
            </a:p>
          </p:txBody>
        </p:sp>
        <p:sp>
          <p:nvSpPr>
            <p:cNvPr id="15" name="CasellaDiTesto 11">
              <a:extLst>
                <a:ext uri="{FF2B5EF4-FFF2-40B4-BE49-F238E27FC236}">
                  <a16:creationId xmlns:a16="http://schemas.microsoft.com/office/drawing/2014/main" id="{F47008A9-A009-387A-B287-41F1F1D009E1}"/>
                </a:ext>
              </a:extLst>
            </p:cNvPr>
            <p:cNvSpPr txBox="1">
              <a:spLocks/>
            </p:cNvSpPr>
            <p:nvPr/>
          </p:nvSpPr>
          <p:spPr>
            <a:xfrm>
              <a:off x="39517" y="1511285"/>
              <a:ext cx="2243487" cy="449263"/>
            </a:xfrm>
            <a:prstGeom prst="rect">
              <a:avLst/>
            </a:prstGeom>
            <a:noFill/>
            <a:ln w="12700">
              <a:solidFill>
                <a:srgbClr val="0098DB"/>
              </a:solidFill>
            </a:ln>
          </p:spPr>
          <p:txBody>
            <a:bodyPr wrap="square" rtlCol="0">
              <a:spAutoFit/>
            </a:bodyPr>
            <a:lstStyle/>
            <a:p>
              <a:r>
                <a:rPr lang="en-GB" sz="1400"/>
                <a:t> </a:t>
              </a:r>
              <a:r>
                <a:rPr lang="en-GB" sz="1200" b="1"/>
                <a:t>304P/Ory</a:t>
              </a:r>
              <a:endParaRPr lang="en-GB" sz="1400" b="1"/>
            </a:p>
          </p:txBody>
        </p:sp>
        <p:cxnSp>
          <p:nvCxnSpPr>
            <p:cNvPr id="16" name="Connettore 2 12">
              <a:extLst>
                <a:ext uri="{FF2B5EF4-FFF2-40B4-BE49-F238E27FC236}">
                  <a16:creationId xmlns:a16="http://schemas.microsoft.com/office/drawing/2014/main" id="{B2A8563A-15EE-7A3A-E754-E7FD87C6D734}"/>
                </a:ext>
              </a:extLst>
            </p:cNvPr>
            <p:cNvCxnSpPr>
              <a:cxnSpLocks/>
            </p:cNvCxnSpPr>
            <p:nvPr/>
          </p:nvCxnSpPr>
          <p:spPr>
            <a:xfrm flipH="1" flipV="1">
              <a:off x="1172526" y="2000722"/>
              <a:ext cx="807640" cy="92631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a:t>Analysis and Trade-offs – MA</a:t>
            </a:r>
            <a:endParaRPr lang="en-US">
              <a:ea typeface="Verdana"/>
            </a:endParaRPr>
          </a:p>
        </p:txBody>
      </p:sp>
      <p:sp>
        <p:nvSpPr>
          <p:cNvPr id="5" name="TextBox 4">
            <a:extLst>
              <a:ext uri="{FF2B5EF4-FFF2-40B4-BE49-F238E27FC236}">
                <a16:creationId xmlns:a16="http://schemas.microsoft.com/office/drawing/2014/main" id="{C11B0EE1-CBF5-2EAE-FD15-1CD2DD829D7B}"/>
              </a:ext>
            </a:extLst>
          </p:cNvPr>
          <p:cNvSpPr txBox="1"/>
          <p:nvPr/>
        </p:nvSpPr>
        <p:spPr>
          <a:xfrm>
            <a:off x="300073" y="1014855"/>
            <a:ext cx="4504375" cy="3176254"/>
          </a:xfrm>
          <a:prstGeom prst="rect">
            <a:avLst/>
          </a:prstGeom>
          <a:noFill/>
        </p:spPr>
        <p:txBody>
          <a:bodyPr wrap="none" rtlCol="0">
            <a:spAutoFit/>
          </a:bodyPr>
          <a:lstStyle/>
          <a:p>
            <a:r>
              <a:rPr lang="it-IT" sz="1600" b="1" err="1"/>
              <a:t>Comet</a:t>
            </a:r>
            <a:r>
              <a:rPr lang="it-IT" sz="1600" b="1"/>
              <a:t> </a:t>
            </a:r>
            <a:r>
              <a:rPr lang="it-IT" sz="1600" b="1" err="1"/>
              <a:t>identification</a:t>
            </a:r>
            <a:r>
              <a:rPr lang="it-IT" sz="1600" b="1"/>
              <a:t>:</a:t>
            </a:r>
          </a:p>
          <a:p>
            <a:endParaRPr lang="it-IT" sz="700"/>
          </a:p>
          <a:p>
            <a:pPr marL="285750" indent="-285750">
              <a:buFont typeface="Arial" panose="020B0604020202020204" pitchFamily="34" charset="0"/>
              <a:buChar char="•"/>
            </a:pPr>
            <a:r>
              <a:rPr lang="it-IT" sz="1400"/>
              <a:t>Jupiter family </a:t>
            </a:r>
            <a:r>
              <a:rPr lang="it-IT" sz="1400" err="1"/>
              <a:t>comets</a:t>
            </a:r>
            <a:endParaRPr lang="it-IT" sz="1400"/>
          </a:p>
          <a:p>
            <a:pPr marL="285750" indent="-285750">
              <a:lnSpc>
                <a:spcPct val="120000"/>
              </a:lnSpc>
              <a:buFont typeface="Arial" panose="020B0604020202020204" pitchFamily="34" charset="0"/>
              <a:buChar char="•"/>
            </a:pPr>
            <a:r>
              <a:rPr lang="it-IT" sz="1400" err="1"/>
              <a:t>Condition</a:t>
            </a:r>
            <a:r>
              <a:rPr lang="it-IT" sz="1400"/>
              <a:t> code = 0 (</a:t>
            </a:r>
            <a:r>
              <a:rPr lang="it-IT" sz="1400" err="1"/>
              <a:t>Uncertainty</a:t>
            </a:r>
            <a:r>
              <a:rPr lang="it-IT" sz="1400"/>
              <a:t> knowledge)</a:t>
            </a:r>
          </a:p>
          <a:p>
            <a:pPr marL="285750" indent="-285750">
              <a:lnSpc>
                <a:spcPct val="120000"/>
              </a:lnSpc>
              <a:buFont typeface="Arial" panose="020B0604020202020204" pitchFamily="34" charset="0"/>
              <a:buChar char="•"/>
            </a:pPr>
            <a:r>
              <a:rPr lang="it-IT" sz="1400"/>
              <a:t>i &lt; 10°</a:t>
            </a:r>
          </a:p>
          <a:p>
            <a:pPr marL="285750" indent="-285750">
              <a:lnSpc>
                <a:spcPct val="120000"/>
              </a:lnSpc>
              <a:buFont typeface="Arial" panose="020B0604020202020204" pitchFamily="34" charset="0"/>
              <a:buChar char="•"/>
            </a:pPr>
            <a:r>
              <a:rPr lang="it-IT" sz="1400" err="1"/>
              <a:t>Perihelion</a:t>
            </a:r>
            <a:r>
              <a:rPr lang="it-IT" sz="1400"/>
              <a:t> </a:t>
            </a:r>
            <a:r>
              <a:rPr lang="it-IT" sz="1400" err="1"/>
              <a:t>radius</a:t>
            </a:r>
            <a:r>
              <a:rPr lang="it-IT" sz="1400"/>
              <a:t> (</a:t>
            </a:r>
            <a:r>
              <a:rPr lang="it-IT" sz="1400" err="1"/>
              <a:t>rp</a:t>
            </a:r>
            <a:r>
              <a:rPr lang="it-IT" sz="1400"/>
              <a:t>): 1.08 &lt; </a:t>
            </a:r>
            <a:r>
              <a:rPr lang="it-IT" sz="1400" err="1"/>
              <a:t>rp</a:t>
            </a:r>
            <a:r>
              <a:rPr lang="it-IT" sz="1400"/>
              <a:t> &lt; 1.7  [AU]</a:t>
            </a:r>
          </a:p>
          <a:p>
            <a:endParaRPr lang="it-IT"/>
          </a:p>
          <a:p>
            <a:r>
              <a:rPr lang="it-IT" sz="1600" b="1"/>
              <a:t>Flyby </a:t>
            </a:r>
            <a:r>
              <a:rPr lang="it-IT" sz="1600" b="1" err="1"/>
              <a:t>sequence</a:t>
            </a:r>
            <a:r>
              <a:rPr lang="it-IT" sz="1600" b="1"/>
              <a:t> </a:t>
            </a:r>
            <a:r>
              <a:rPr lang="it-IT" sz="1600" b="1" err="1"/>
              <a:t>analysis</a:t>
            </a:r>
            <a:r>
              <a:rPr lang="it-IT" sz="1600" b="1"/>
              <a:t>:</a:t>
            </a:r>
          </a:p>
          <a:p>
            <a:endParaRPr lang="it-IT" sz="700" b="1"/>
          </a:p>
          <a:p>
            <a:pPr marL="285750" indent="-285750">
              <a:buFont typeface="Arial" panose="020B0604020202020204" pitchFamily="34" charset="0"/>
              <a:buChar char="•"/>
            </a:pPr>
            <a:r>
              <a:rPr lang="it-IT" sz="1400" err="1"/>
              <a:t>Tisserand</a:t>
            </a:r>
            <a:r>
              <a:rPr lang="it-IT" sz="1400"/>
              <a:t> </a:t>
            </a:r>
            <a:r>
              <a:rPr lang="it-IT" sz="1400" err="1"/>
              <a:t>graph</a:t>
            </a:r>
            <a:r>
              <a:rPr lang="it-IT" sz="1400"/>
              <a:t> e flyby </a:t>
            </a:r>
            <a:r>
              <a:rPr lang="it-IT" sz="1400" err="1"/>
              <a:t>selection</a:t>
            </a:r>
            <a:endParaRPr lang="it-IT" sz="1400"/>
          </a:p>
          <a:p>
            <a:pPr marL="285750" indent="-285750">
              <a:buFont typeface="Arial" panose="020B0604020202020204" pitchFamily="34" charset="0"/>
              <a:buChar char="•"/>
            </a:pPr>
            <a:endParaRPr lang="it-IT" sz="1400"/>
          </a:p>
          <a:p>
            <a:r>
              <a:rPr lang="it-IT" sz="1600" b="1"/>
              <a:t>Close </a:t>
            </a:r>
            <a:r>
              <a:rPr lang="it-IT" sz="1600" b="1" err="1"/>
              <a:t>Proximity</a:t>
            </a:r>
            <a:r>
              <a:rPr lang="it-IT" sz="1600" b="1"/>
              <a:t>:</a:t>
            </a:r>
          </a:p>
          <a:p>
            <a:pPr marL="285750" indent="-285750">
              <a:buFont typeface="Arial" panose="020B0604020202020204" pitchFamily="34" charset="0"/>
              <a:buChar char="•"/>
            </a:pPr>
            <a:r>
              <a:rPr lang="it-IT" sz="1400"/>
              <a:t>Safe </a:t>
            </a:r>
            <a:r>
              <a:rPr lang="it-IT" sz="1400" err="1"/>
              <a:t>approach</a:t>
            </a:r>
            <a:r>
              <a:rPr lang="it-IT" sz="1400"/>
              <a:t> to the </a:t>
            </a:r>
            <a:r>
              <a:rPr lang="it-IT" sz="1400" err="1"/>
              <a:t>comet</a:t>
            </a:r>
            <a:endParaRPr lang="it-IT" sz="1400"/>
          </a:p>
          <a:p>
            <a:pPr marL="285750" indent="-285750">
              <a:buFont typeface="Arial" panose="020B0604020202020204" pitchFamily="34" charset="0"/>
              <a:buChar char="•"/>
            </a:pPr>
            <a:r>
              <a:rPr lang="it-IT" sz="1400"/>
              <a:t>Imaging </a:t>
            </a:r>
            <a:r>
              <a:rPr lang="it-IT" sz="1400" err="1"/>
              <a:t>condition</a:t>
            </a:r>
            <a:endParaRPr lang="it-IT" sz="1400"/>
          </a:p>
        </p:txBody>
      </p:sp>
      <p:cxnSp>
        <p:nvCxnSpPr>
          <p:cNvPr id="26" name="Connettore 2 4">
            <a:extLst>
              <a:ext uri="{FF2B5EF4-FFF2-40B4-BE49-F238E27FC236}">
                <a16:creationId xmlns:a16="http://schemas.microsoft.com/office/drawing/2014/main" id="{431C7750-AA19-DA61-8910-615189E00D49}"/>
              </a:ext>
            </a:extLst>
          </p:cNvPr>
          <p:cNvCxnSpPr>
            <a:cxnSpLocks/>
          </p:cNvCxnSpPr>
          <p:nvPr/>
        </p:nvCxnSpPr>
        <p:spPr>
          <a:xfrm flipV="1">
            <a:off x="5892160" y="1136073"/>
            <a:ext cx="654113" cy="796922"/>
          </a:xfrm>
          <a:prstGeom prst="straightConnector1">
            <a:avLst/>
          </a:prstGeom>
          <a:ln>
            <a:solidFill>
              <a:srgbClr val="3D26A8"/>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50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diagram&#10;&#10;AI-generated content may be incorrect.">
            <a:extLst>
              <a:ext uri="{FF2B5EF4-FFF2-40B4-BE49-F238E27FC236}">
                <a16:creationId xmlns:a16="http://schemas.microsoft.com/office/drawing/2014/main" id="{F32BF794-F186-6DAE-B9D3-4822E9647477}"/>
              </a:ext>
            </a:extLst>
          </p:cNvPr>
          <p:cNvPicPr>
            <a:picLocks noChangeAspect="1"/>
          </p:cNvPicPr>
          <p:nvPr/>
        </p:nvPicPr>
        <p:blipFill>
          <a:blip r:embed="rId2"/>
          <a:stretch>
            <a:fillRect/>
          </a:stretch>
        </p:blipFill>
        <p:spPr>
          <a:xfrm>
            <a:off x="4839946" y="281753"/>
            <a:ext cx="3815787" cy="4297867"/>
          </a:xfrm>
          <a:prstGeom prst="rect">
            <a:avLst/>
          </a:prstGeom>
        </p:spPr>
      </p:pic>
      <p:sp>
        <p:nvSpPr>
          <p:cNvPr id="2" name="Title 1">
            <a:extLst>
              <a:ext uri="{FF2B5EF4-FFF2-40B4-BE49-F238E27FC236}">
                <a16:creationId xmlns:a16="http://schemas.microsoft.com/office/drawing/2014/main" id="{6A90985D-8DD6-4107-9396-81E58AA5206B}"/>
              </a:ext>
            </a:extLst>
          </p:cNvPr>
          <p:cNvSpPr>
            <a:spLocks noGrp="1"/>
          </p:cNvSpPr>
          <p:nvPr>
            <p:ph type="title"/>
          </p:nvPr>
        </p:nvSpPr>
        <p:spPr/>
        <p:txBody>
          <a:bodyPr/>
          <a:lstStyle/>
          <a:p>
            <a:r>
              <a:rPr lang="en-US"/>
              <a:t>Transfer strategy – MA</a:t>
            </a:r>
            <a:endParaRPr lang="en-GB">
              <a:ea typeface="Verdana"/>
            </a:endParaRPr>
          </a:p>
        </p:txBody>
      </p:sp>
      <p:sp>
        <p:nvSpPr>
          <p:cNvPr id="5" name="TextBox 4">
            <a:extLst>
              <a:ext uri="{FF2B5EF4-FFF2-40B4-BE49-F238E27FC236}">
                <a16:creationId xmlns:a16="http://schemas.microsoft.com/office/drawing/2014/main" id="{BF980F9D-02B9-EAE3-9E94-73FED957FF2E}"/>
              </a:ext>
            </a:extLst>
          </p:cNvPr>
          <p:cNvSpPr txBox="1"/>
          <p:nvPr/>
        </p:nvSpPr>
        <p:spPr>
          <a:xfrm>
            <a:off x="262494" y="2027334"/>
            <a:ext cx="4684034" cy="3170099"/>
          </a:xfrm>
          <a:prstGeom prst="rect">
            <a:avLst/>
          </a:prstGeom>
          <a:noFill/>
        </p:spPr>
        <p:txBody>
          <a:bodyPr wrap="square" rtlCol="0">
            <a:spAutoFit/>
          </a:bodyPr>
          <a:lstStyle/>
          <a:p>
            <a:r>
              <a:rPr lang="it-IT" sz="1400" b="1"/>
              <a:t>Transfer to Ory</a:t>
            </a:r>
            <a:endParaRPr lang="it-IT" sz="1400"/>
          </a:p>
          <a:p>
            <a:pPr marL="285750" indent="-285750">
              <a:buFont typeface="Aptos" panose="020B0004020202020204" pitchFamily="34" charset="0"/>
              <a:buChar char="→"/>
            </a:pPr>
            <a:r>
              <a:rPr lang="it-IT" sz="1400" err="1"/>
              <a:t>Departure</a:t>
            </a:r>
            <a:r>
              <a:rPr lang="it-IT" sz="1400"/>
              <a:t> from Earth: </a:t>
            </a:r>
            <a:r>
              <a:rPr lang="it-IT" sz="1400" b="1"/>
              <a:t>2033-Dec-29</a:t>
            </a:r>
          </a:p>
          <a:p>
            <a:pPr marL="285750" indent="-285750">
              <a:buFont typeface="Aptos" panose="020B0004020202020204" pitchFamily="34" charset="0"/>
              <a:buChar char="→"/>
            </a:pPr>
            <a:r>
              <a:rPr lang="it-IT" sz="1400"/>
              <a:t>3 </a:t>
            </a:r>
            <a:r>
              <a:rPr lang="it-IT" sz="1400" err="1"/>
              <a:t>DSMs</a:t>
            </a:r>
            <a:r>
              <a:rPr lang="it-IT" sz="1400"/>
              <a:t> and 2 Earth </a:t>
            </a:r>
            <a:r>
              <a:rPr lang="it-IT" sz="1400" err="1"/>
              <a:t>gravity</a:t>
            </a:r>
            <a:r>
              <a:rPr lang="it-IT" sz="1400"/>
              <a:t> assists</a:t>
            </a:r>
          </a:p>
          <a:p>
            <a:pPr marL="285750" indent="-285750">
              <a:buFont typeface="Aptos" panose="020B0004020202020204" pitchFamily="34" charset="0"/>
              <a:buChar char="→"/>
            </a:pPr>
            <a:r>
              <a:rPr lang="it-IT" sz="1400" err="1"/>
              <a:t>Rendevouz</a:t>
            </a:r>
            <a:r>
              <a:rPr lang="it-IT" sz="1400"/>
              <a:t> with Ory: </a:t>
            </a:r>
            <a:r>
              <a:rPr lang="it-IT" sz="1400" b="1"/>
              <a:t>2042-Jan-29</a:t>
            </a:r>
          </a:p>
          <a:p>
            <a:endParaRPr lang="it-IT" sz="700"/>
          </a:p>
          <a:p>
            <a:r>
              <a:rPr lang="it-IT" sz="1400"/>
              <a:t>			</a:t>
            </a:r>
            <a:r>
              <a:rPr lang="it-IT" sz="1400" b="1"/>
              <a:t>∆V = 1.430 km/s</a:t>
            </a:r>
          </a:p>
          <a:p>
            <a:endParaRPr lang="it-IT" sz="1400"/>
          </a:p>
          <a:p>
            <a:r>
              <a:rPr lang="it-IT" sz="1400" b="1"/>
              <a:t>Return to Earth</a:t>
            </a:r>
            <a:endParaRPr lang="it-IT" sz="1400"/>
          </a:p>
          <a:p>
            <a:pPr marL="285750" indent="-285750">
              <a:buFont typeface="Aptos" panose="020B0004020202020204" pitchFamily="34" charset="0"/>
              <a:buChar char="→"/>
            </a:pPr>
            <a:r>
              <a:rPr lang="it-IT" sz="1400" err="1"/>
              <a:t>Departure</a:t>
            </a:r>
            <a:r>
              <a:rPr lang="it-IT" sz="1400"/>
              <a:t> from Ory: </a:t>
            </a:r>
            <a:r>
              <a:rPr lang="it-IT" sz="1400" b="1"/>
              <a:t>2042-Dec-04</a:t>
            </a:r>
          </a:p>
          <a:p>
            <a:pPr marL="285750" indent="-285750">
              <a:buFont typeface="Aptos" panose="020B0004020202020204" pitchFamily="34" charset="0"/>
              <a:buChar char="→"/>
            </a:pPr>
            <a:r>
              <a:rPr lang="it-IT" sz="1400"/>
              <a:t>DSM </a:t>
            </a:r>
            <a:r>
              <a:rPr lang="it-IT" sz="1400" err="1"/>
              <a:t>near</a:t>
            </a:r>
            <a:r>
              <a:rPr lang="it-IT" sz="1400"/>
              <a:t> the </a:t>
            </a:r>
            <a:r>
              <a:rPr lang="it-IT" sz="1400" err="1"/>
              <a:t>orbit</a:t>
            </a:r>
            <a:r>
              <a:rPr lang="it-IT" sz="1400"/>
              <a:t> </a:t>
            </a:r>
            <a:r>
              <a:rPr lang="it-IT" sz="1400" err="1"/>
              <a:t>apocenter</a:t>
            </a:r>
            <a:endParaRPr lang="it-IT" sz="1400"/>
          </a:p>
          <a:p>
            <a:pPr marL="285750" indent="-285750">
              <a:buFont typeface="Aptos" panose="020B0004020202020204" pitchFamily="34" charset="0"/>
              <a:buChar char="→"/>
            </a:pPr>
            <a:r>
              <a:rPr lang="it-IT" sz="1400"/>
              <a:t>Capsule release and Earth </a:t>
            </a:r>
            <a:r>
              <a:rPr lang="it-IT" sz="1400" err="1"/>
              <a:t>divert</a:t>
            </a:r>
            <a:endParaRPr lang="it-IT" sz="1400"/>
          </a:p>
          <a:p>
            <a:endParaRPr lang="it-IT" sz="700"/>
          </a:p>
          <a:p>
            <a:r>
              <a:rPr lang="it-IT" sz="1400"/>
              <a:t>			</a:t>
            </a:r>
            <a:r>
              <a:rPr lang="it-IT" sz="1400" b="1"/>
              <a:t>∆V = 0.785 km/s</a:t>
            </a:r>
          </a:p>
          <a:p>
            <a:endParaRPr lang="it-IT" sz="1400"/>
          </a:p>
          <a:p>
            <a:endParaRPr lang="en-GB"/>
          </a:p>
        </p:txBody>
      </p:sp>
      <p:sp>
        <p:nvSpPr>
          <p:cNvPr id="7" name="TextBox 6">
            <a:extLst>
              <a:ext uri="{FF2B5EF4-FFF2-40B4-BE49-F238E27FC236}">
                <a16:creationId xmlns:a16="http://schemas.microsoft.com/office/drawing/2014/main" id="{9CA77B78-F05D-DFB7-0FE7-D5A71905C278}"/>
              </a:ext>
            </a:extLst>
          </p:cNvPr>
          <p:cNvSpPr txBox="1"/>
          <p:nvPr/>
        </p:nvSpPr>
        <p:spPr>
          <a:xfrm>
            <a:off x="260960" y="751435"/>
            <a:ext cx="4572000" cy="877163"/>
          </a:xfrm>
          <a:prstGeom prst="rect">
            <a:avLst/>
          </a:prstGeom>
          <a:noFill/>
        </p:spPr>
        <p:txBody>
          <a:bodyPr wrap="square">
            <a:spAutoFit/>
          </a:bodyPr>
          <a:lstStyle/>
          <a:p>
            <a:r>
              <a:rPr lang="it-IT" sz="1600" b="1" err="1"/>
              <a:t>Approach</a:t>
            </a:r>
            <a:r>
              <a:rPr lang="it-IT" sz="1600" b="1"/>
              <a:t>:</a:t>
            </a:r>
          </a:p>
          <a:p>
            <a:endParaRPr lang="it-IT" sz="500" b="1"/>
          </a:p>
          <a:p>
            <a:pPr marL="285750" indent="-285750">
              <a:buFont typeface="Arial" panose="020B0604020202020204" pitchFamily="34" charset="0"/>
              <a:buChar char="•"/>
            </a:pPr>
            <a:r>
              <a:rPr lang="it-IT" sz="1400" i="1" err="1"/>
              <a:t>PyKep</a:t>
            </a:r>
            <a:r>
              <a:rPr lang="it-IT" sz="1400"/>
              <a:t> and </a:t>
            </a:r>
            <a:r>
              <a:rPr lang="it-IT" sz="1400" i="1" err="1"/>
              <a:t>Pygmo</a:t>
            </a:r>
            <a:r>
              <a:rPr lang="it-IT" sz="1400"/>
              <a:t> libraries</a:t>
            </a:r>
          </a:p>
          <a:p>
            <a:pPr marL="285750" indent="-285750">
              <a:buFont typeface="Arial" panose="020B0604020202020204" pitchFamily="34" charset="0"/>
              <a:buChar char="•"/>
            </a:pPr>
            <a:r>
              <a:rPr lang="it-IT" sz="1400"/>
              <a:t>Multiple </a:t>
            </a:r>
            <a:r>
              <a:rPr lang="it-IT" sz="1400" err="1"/>
              <a:t>runs</a:t>
            </a:r>
            <a:r>
              <a:rPr lang="it-IT" sz="1400"/>
              <a:t> of the </a:t>
            </a:r>
            <a:r>
              <a:rPr lang="it-IT" sz="1400" err="1"/>
              <a:t>heuristic</a:t>
            </a:r>
            <a:r>
              <a:rPr lang="it-IT" sz="1400"/>
              <a:t> </a:t>
            </a:r>
            <a:r>
              <a:rPr lang="it-IT" sz="1400" i="1"/>
              <a:t>+</a:t>
            </a:r>
            <a:r>
              <a:rPr lang="it-IT" sz="1400" i="1" err="1"/>
              <a:t>slsqp</a:t>
            </a:r>
            <a:r>
              <a:rPr lang="it-IT" sz="1400"/>
              <a:t> solver</a:t>
            </a:r>
          </a:p>
        </p:txBody>
      </p:sp>
      <p:sp>
        <p:nvSpPr>
          <p:cNvPr id="9" name="TextBox 8">
            <a:extLst>
              <a:ext uri="{FF2B5EF4-FFF2-40B4-BE49-F238E27FC236}">
                <a16:creationId xmlns:a16="http://schemas.microsoft.com/office/drawing/2014/main" id="{FD35C8ED-9F68-8002-FC5A-B3EFC6F6F926}"/>
              </a:ext>
            </a:extLst>
          </p:cNvPr>
          <p:cNvSpPr txBox="1"/>
          <p:nvPr/>
        </p:nvSpPr>
        <p:spPr>
          <a:xfrm>
            <a:off x="260960" y="1756561"/>
            <a:ext cx="4572000" cy="338554"/>
          </a:xfrm>
          <a:prstGeom prst="rect">
            <a:avLst/>
          </a:prstGeom>
          <a:noFill/>
        </p:spPr>
        <p:txBody>
          <a:bodyPr wrap="square">
            <a:spAutoFit/>
          </a:bodyPr>
          <a:lstStyle/>
          <a:p>
            <a:r>
              <a:rPr lang="it-IT" sz="1600" b="1"/>
              <a:t>Solution:</a:t>
            </a:r>
          </a:p>
        </p:txBody>
      </p:sp>
    </p:spTree>
    <p:extLst>
      <p:ext uri="{BB962C8B-B14F-4D97-AF65-F5344CB8AC3E}">
        <p14:creationId xmlns:p14="http://schemas.microsoft.com/office/powerpoint/2010/main" val="1741575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F13A9-0718-62FE-86B4-BAE31D67453C}"/>
              </a:ext>
            </a:extLst>
          </p:cNvPr>
          <p:cNvSpPr>
            <a:spLocks noGrp="1"/>
          </p:cNvSpPr>
          <p:nvPr>
            <p:ph type="title"/>
          </p:nvPr>
        </p:nvSpPr>
        <p:spPr/>
        <p:txBody>
          <a:bodyPr/>
          <a:lstStyle/>
          <a:p>
            <a:r>
              <a:rPr lang="it-IT"/>
              <a:t>Close </a:t>
            </a:r>
            <a:r>
              <a:rPr lang="it-IT" err="1"/>
              <a:t>Proximity</a:t>
            </a:r>
            <a:r>
              <a:rPr lang="it-IT"/>
              <a:t> - MA</a:t>
            </a:r>
          </a:p>
        </p:txBody>
      </p:sp>
      <p:sp>
        <p:nvSpPr>
          <p:cNvPr id="7" name="CasellaDiTesto 9">
            <a:extLst>
              <a:ext uri="{FF2B5EF4-FFF2-40B4-BE49-F238E27FC236}">
                <a16:creationId xmlns:a16="http://schemas.microsoft.com/office/drawing/2014/main" id="{5BB6BAEF-57CE-E635-4E0F-F16F8093D423}"/>
              </a:ext>
            </a:extLst>
          </p:cNvPr>
          <p:cNvSpPr txBox="1"/>
          <p:nvPr/>
        </p:nvSpPr>
        <p:spPr>
          <a:xfrm>
            <a:off x="4841082" y="1081999"/>
            <a:ext cx="4282134" cy="116955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sz="1400" err="1"/>
              <a:t>Approach</a:t>
            </a:r>
            <a:r>
              <a:rPr lang="it-IT" sz="1400"/>
              <a:t> </a:t>
            </a:r>
            <a:r>
              <a:rPr lang="it-IT" sz="1400" err="1"/>
              <a:t>along</a:t>
            </a:r>
            <a:r>
              <a:rPr lang="it-IT" sz="1400"/>
              <a:t> track for </a:t>
            </a:r>
            <a:r>
              <a:rPr lang="it-IT" sz="1400" err="1"/>
              <a:t>safety</a:t>
            </a:r>
            <a:r>
              <a:rPr lang="it-IT" sz="1400"/>
              <a:t> </a:t>
            </a:r>
            <a:r>
              <a:rPr lang="it-IT" sz="1400" err="1"/>
              <a:t>reason</a:t>
            </a:r>
            <a:endParaRPr lang="it-IT" sz="1400"/>
          </a:p>
          <a:p>
            <a:r>
              <a:rPr lang="it-IT" sz="1400"/>
              <a:t>      (quasi </a:t>
            </a:r>
            <a:r>
              <a:rPr lang="it-IT" sz="1400" err="1"/>
              <a:t>stable</a:t>
            </a:r>
            <a:r>
              <a:rPr lang="it-IT" sz="1400"/>
              <a:t> HP)</a:t>
            </a:r>
          </a:p>
          <a:p>
            <a:pPr marL="285750" indent="-285750">
              <a:buFont typeface="Arial" panose="020B0604020202020204" pitchFamily="34" charset="0"/>
              <a:buChar char="•"/>
            </a:pPr>
            <a:r>
              <a:rPr lang="it-IT" sz="1400"/>
              <a:t>Sun </a:t>
            </a:r>
            <a:r>
              <a:rPr lang="it-IT" sz="1400" err="1"/>
              <a:t>phase</a:t>
            </a:r>
            <a:r>
              <a:rPr lang="it-IT" sz="1400"/>
              <a:t> angle </a:t>
            </a:r>
            <a:r>
              <a:rPr lang="it-IT" sz="1400" err="1"/>
              <a:t>span</a:t>
            </a:r>
            <a:r>
              <a:rPr lang="it-IT" sz="1400"/>
              <a:t> (40° - 90°) for </a:t>
            </a:r>
          </a:p>
          <a:p>
            <a:r>
              <a:rPr lang="it-IT" sz="1400"/>
              <a:t>       </a:t>
            </a:r>
            <a:r>
              <a:rPr lang="it-IT" sz="1400" err="1"/>
              <a:t>optimal</a:t>
            </a:r>
            <a:r>
              <a:rPr lang="it-IT" sz="1400"/>
              <a:t> imaging </a:t>
            </a:r>
            <a:r>
              <a:rPr lang="it-IT" sz="1400" err="1"/>
              <a:t>condition</a:t>
            </a:r>
            <a:endParaRPr lang="it-IT" sz="1400"/>
          </a:p>
          <a:p>
            <a:endParaRPr lang="it-IT" sz="1400"/>
          </a:p>
        </p:txBody>
      </p:sp>
      <p:sp>
        <p:nvSpPr>
          <p:cNvPr id="8" name="CasellaDiTesto 10">
            <a:extLst>
              <a:ext uri="{FF2B5EF4-FFF2-40B4-BE49-F238E27FC236}">
                <a16:creationId xmlns:a16="http://schemas.microsoft.com/office/drawing/2014/main" id="{8BDE9FA5-5ABF-807A-350C-497C84267DA7}"/>
              </a:ext>
            </a:extLst>
          </p:cNvPr>
          <p:cNvSpPr txBox="1"/>
          <p:nvPr/>
        </p:nvSpPr>
        <p:spPr>
          <a:xfrm>
            <a:off x="4841082" y="756397"/>
            <a:ext cx="4282134" cy="338554"/>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err="1"/>
              <a:t>Initial</a:t>
            </a:r>
            <a:r>
              <a:rPr lang="it-IT" sz="1600" b="1"/>
              <a:t> Target </a:t>
            </a:r>
            <a:r>
              <a:rPr lang="it-IT" sz="1600" b="1" err="1"/>
              <a:t>Characterization</a:t>
            </a:r>
            <a:endParaRPr lang="it-IT" sz="1600" b="1"/>
          </a:p>
        </p:txBody>
      </p:sp>
      <p:sp>
        <p:nvSpPr>
          <p:cNvPr id="9" name="CasellaDiTesto 7">
            <a:extLst>
              <a:ext uri="{FF2B5EF4-FFF2-40B4-BE49-F238E27FC236}">
                <a16:creationId xmlns:a16="http://schemas.microsoft.com/office/drawing/2014/main" id="{55CF805C-9956-D8C4-F97E-2D14FB0D0271}"/>
              </a:ext>
            </a:extLst>
          </p:cNvPr>
          <p:cNvSpPr txBox="1"/>
          <p:nvPr/>
        </p:nvSpPr>
        <p:spPr>
          <a:xfrm>
            <a:off x="4871996" y="2096497"/>
            <a:ext cx="4282134" cy="338554"/>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a:t>Target Mapping</a:t>
            </a:r>
          </a:p>
        </p:txBody>
      </p:sp>
      <p:sp>
        <p:nvSpPr>
          <p:cNvPr id="10" name="CasellaDiTesto 11">
            <a:extLst>
              <a:ext uri="{FF2B5EF4-FFF2-40B4-BE49-F238E27FC236}">
                <a16:creationId xmlns:a16="http://schemas.microsoft.com/office/drawing/2014/main" id="{75C45FF8-F9C0-0199-C126-09AE357DAE82}"/>
              </a:ext>
            </a:extLst>
          </p:cNvPr>
          <p:cNvSpPr txBox="1"/>
          <p:nvPr/>
        </p:nvSpPr>
        <p:spPr>
          <a:xfrm>
            <a:off x="4871996" y="2371579"/>
            <a:ext cx="4282134" cy="116955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sz="1400"/>
              <a:t>2 Sun </a:t>
            </a:r>
            <a:r>
              <a:rPr lang="it-IT" sz="1400" err="1"/>
              <a:t>Stabilized</a:t>
            </a:r>
            <a:r>
              <a:rPr lang="it-IT" sz="1400"/>
              <a:t> Terminal </a:t>
            </a:r>
            <a:r>
              <a:rPr lang="it-IT" sz="1400" err="1"/>
              <a:t>Orbits</a:t>
            </a:r>
            <a:r>
              <a:rPr lang="it-IT" sz="1400"/>
              <a:t> (SSTO) for mapping</a:t>
            </a:r>
          </a:p>
          <a:p>
            <a:pPr marL="285750" indent="-285750">
              <a:buFont typeface="Arial" panose="020B0604020202020204" pitchFamily="34" charset="0"/>
              <a:buChar char="•"/>
            </a:pPr>
            <a:r>
              <a:rPr lang="it-IT" sz="1400"/>
              <a:t>2 </a:t>
            </a:r>
            <a:r>
              <a:rPr lang="it-IT" sz="1400" err="1"/>
              <a:t>Altitude</a:t>
            </a:r>
            <a:r>
              <a:rPr lang="it-IT" sz="1400"/>
              <a:t> </a:t>
            </a:r>
            <a:r>
              <a:rPr lang="it-IT" sz="1400" err="1"/>
              <a:t>levels</a:t>
            </a:r>
            <a:r>
              <a:rPr lang="it-IT" sz="1400"/>
              <a:t> for </a:t>
            </a:r>
            <a:r>
              <a:rPr lang="it-IT" sz="1400" err="1"/>
              <a:t>safety</a:t>
            </a:r>
            <a:r>
              <a:rPr lang="it-IT" sz="1400"/>
              <a:t> </a:t>
            </a:r>
            <a:r>
              <a:rPr lang="it-IT" sz="1400" err="1"/>
              <a:t>reasons</a:t>
            </a:r>
            <a:endParaRPr lang="it-IT" sz="1400"/>
          </a:p>
          <a:p>
            <a:pPr marL="285750" indent="-285750">
              <a:buFont typeface="Arial" panose="020B0604020202020204" pitchFamily="34" charset="0"/>
              <a:buChar char="•"/>
            </a:pPr>
            <a:r>
              <a:rPr lang="it-IT" sz="1400"/>
              <a:t>Backup: </a:t>
            </a:r>
            <a:r>
              <a:rPr lang="it-IT" sz="1400" err="1"/>
              <a:t>equatorial</a:t>
            </a:r>
            <a:r>
              <a:rPr lang="it-IT" sz="1400"/>
              <a:t> </a:t>
            </a:r>
            <a:r>
              <a:rPr lang="it-IT" sz="1400" err="1"/>
              <a:t>orbit</a:t>
            </a:r>
            <a:r>
              <a:rPr lang="it-IT" sz="1400"/>
              <a:t> </a:t>
            </a:r>
            <a:r>
              <a:rPr lang="it-IT" sz="1400" err="1"/>
              <a:t>if</a:t>
            </a:r>
            <a:r>
              <a:rPr lang="it-IT" sz="1400"/>
              <a:t> spin </a:t>
            </a:r>
            <a:r>
              <a:rPr lang="it-IT" sz="1400" err="1"/>
              <a:t>axis</a:t>
            </a:r>
            <a:r>
              <a:rPr lang="it-IT" sz="1400"/>
              <a:t> </a:t>
            </a:r>
            <a:r>
              <a:rPr lang="it-IT" sz="1400" err="1"/>
              <a:t>is</a:t>
            </a:r>
            <a:r>
              <a:rPr lang="it-IT" sz="1400"/>
              <a:t> </a:t>
            </a:r>
            <a:r>
              <a:rPr lang="it-IT" sz="1400" err="1"/>
              <a:t>unfavourable</a:t>
            </a:r>
            <a:endParaRPr lang="it-IT" sz="1400"/>
          </a:p>
        </p:txBody>
      </p:sp>
      <p:sp>
        <p:nvSpPr>
          <p:cNvPr id="11" name="CasellaDiTesto 12">
            <a:extLst>
              <a:ext uri="{FF2B5EF4-FFF2-40B4-BE49-F238E27FC236}">
                <a16:creationId xmlns:a16="http://schemas.microsoft.com/office/drawing/2014/main" id="{3B2EDF70-C681-420B-5226-66F2F27D08C1}"/>
              </a:ext>
            </a:extLst>
          </p:cNvPr>
          <p:cNvSpPr txBox="1"/>
          <p:nvPr/>
        </p:nvSpPr>
        <p:spPr>
          <a:xfrm>
            <a:off x="5961438" y="3681649"/>
            <a:ext cx="2041422" cy="738664"/>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400"/>
              <a:t>Total ∆v &lt; 100 m/s</a:t>
            </a:r>
          </a:p>
          <a:p>
            <a:r>
              <a:rPr lang="it-IT" sz="1400"/>
              <a:t>SSTO 1, a = 10 km</a:t>
            </a:r>
          </a:p>
          <a:p>
            <a:r>
              <a:rPr lang="it-IT" sz="1400"/>
              <a:t>SSTO 2, a = 20 km </a:t>
            </a:r>
          </a:p>
        </p:txBody>
      </p:sp>
      <p:pic>
        <p:nvPicPr>
          <p:cNvPr id="15" name="Elemento grafico 14">
            <a:extLst>
              <a:ext uri="{FF2B5EF4-FFF2-40B4-BE49-F238E27FC236}">
                <a16:creationId xmlns:a16="http://schemas.microsoft.com/office/drawing/2014/main" id="{F523AC4E-9E56-300B-5C5C-90C03DDE21E1}"/>
              </a:ext>
            </a:extLst>
          </p:cNvPr>
          <p:cNvPicPr>
            <a:picLocks noChangeAspect="1"/>
          </p:cNvPicPr>
          <p:nvPr/>
        </p:nvPicPr>
        <p:blipFill>
          <a:blip r:embed="rId2">
            <a:extLst>
              <a:ext uri="{96DAC541-7B7A-43D3-8B79-37D633B846F1}">
                <asvg:svgBlip xmlns:asvg="http://schemas.microsoft.com/office/drawing/2016/SVG/main" r:embed="rId3"/>
              </a:ext>
            </a:extLst>
          </a:blip>
          <a:srcRect l="16063" r="2262"/>
          <a:stretch/>
        </p:blipFill>
        <p:spPr>
          <a:xfrm>
            <a:off x="282819" y="1094951"/>
            <a:ext cx="4400693" cy="2956030"/>
          </a:xfrm>
          <a:prstGeom prst="rect">
            <a:avLst/>
          </a:prstGeom>
        </p:spPr>
      </p:pic>
    </p:spTree>
    <p:extLst>
      <p:ext uri="{BB962C8B-B14F-4D97-AF65-F5344CB8AC3E}">
        <p14:creationId xmlns:p14="http://schemas.microsoft.com/office/powerpoint/2010/main" val="255714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lemento grafico 6">
            <a:extLst>
              <a:ext uri="{FF2B5EF4-FFF2-40B4-BE49-F238E27FC236}">
                <a16:creationId xmlns:a16="http://schemas.microsoft.com/office/drawing/2014/main" id="{413ECC21-F383-6DD4-35A0-6124D38A4F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7252" y="658814"/>
            <a:ext cx="4143044" cy="3107283"/>
          </a:xfrm>
          <a:prstGeom prst="rect">
            <a:avLst/>
          </a:prstGeom>
        </p:spPr>
      </p:pic>
      <p:pic>
        <p:nvPicPr>
          <p:cNvPr id="9" name="Elemento grafico 8">
            <a:extLst>
              <a:ext uri="{FF2B5EF4-FFF2-40B4-BE49-F238E27FC236}">
                <a16:creationId xmlns:a16="http://schemas.microsoft.com/office/drawing/2014/main" id="{B178CB1B-F9B4-E230-67E1-52E092D980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26" y="343556"/>
            <a:ext cx="4769972" cy="3232924"/>
          </a:xfrm>
          <a:prstGeom prst="rect">
            <a:avLst/>
          </a:prstGeom>
        </p:spPr>
      </p:pic>
      <p:sp>
        <p:nvSpPr>
          <p:cNvPr id="2" name="Titolo 1">
            <a:extLst>
              <a:ext uri="{FF2B5EF4-FFF2-40B4-BE49-F238E27FC236}">
                <a16:creationId xmlns:a16="http://schemas.microsoft.com/office/drawing/2014/main" id="{167A936A-0724-D705-DC46-7A41C96CC845}"/>
              </a:ext>
            </a:extLst>
          </p:cNvPr>
          <p:cNvSpPr>
            <a:spLocks noGrp="1"/>
          </p:cNvSpPr>
          <p:nvPr>
            <p:ph type="title"/>
          </p:nvPr>
        </p:nvSpPr>
        <p:spPr/>
        <p:txBody>
          <a:bodyPr/>
          <a:lstStyle/>
          <a:p>
            <a:r>
              <a:rPr lang="it-IT">
                <a:ea typeface="Verdana"/>
              </a:rPr>
              <a:t>Capsule release and </a:t>
            </a:r>
            <a:r>
              <a:rPr lang="it-IT" err="1">
                <a:ea typeface="Verdana"/>
              </a:rPr>
              <a:t>divert</a:t>
            </a:r>
            <a:r>
              <a:rPr lang="it-IT">
                <a:ea typeface="Verdana"/>
              </a:rPr>
              <a:t> </a:t>
            </a:r>
            <a:r>
              <a:rPr lang="it-IT" err="1">
                <a:ea typeface="Verdana"/>
              </a:rPr>
              <a:t>manoeuvre</a:t>
            </a:r>
            <a:r>
              <a:rPr lang="it-IT">
                <a:ea typeface="Verdana"/>
              </a:rPr>
              <a:t> - MA </a:t>
            </a:r>
            <a:endParaRPr lang="it-IT"/>
          </a:p>
        </p:txBody>
      </p:sp>
      <p:sp>
        <p:nvSpPr>
          <p:cNvPr id="11" name="CasellaDiTesto 10">
            <a:extLst>
              <a:ext uri="{FF2B5EF4-FFF2-40B4-BE49-F238E27FC236}">
                <a16:creationId xmlns:a16="http://schemas.microsoft.com/office/drawing/2014/main" id="{C9002BA0-720E-F5B0-BD69-DD127C7D3969}"/>
              </a:ext>
            </a:extLst>
          </p:cNvPr>
          <p:cNvSpPr txBox="1"/>
          <p:nvPr/>
        </p:nvSpPr>
        <p:spPr>
          <a:xfrm>
            <a:off x="18050" y="2931044"/>
            <a:ext cx="2222810" cy="1092607"/>
          </a:xfrm>
          <a:prstGeom prst="rect">
            <a:avLst/>
          </a:prstGeom>
          <a:noFill/>
        </p:spPr>
        <p:txBody>
          <a:bodyPr wrap="square" rtlCol="0">
            <a:spAutoFit/>
          </a:bodyPr>
          <a:lstStyle/>
          <a:p>
            <a:r>
              <a:rPr lang="it-IT" sz="1300" b="1"/>
              <a:t>Capsule release:</a:t>
            </a:r>
          </a:p>
          <a:p>
            <a:pPr marL="285750" indent="-285750">
              <a:buFont typeface="Arial" panose="020B0604020202020204" pitchFamily="34" charset="0"/>
              <a:buChar char="•"/>
            </a:pPr>
            <a:r>
              <a:rPr lang="it-IT" sz="1300"/>
              <a:t>12h </a:t>
            </a:r>
            <a:r>
              <a:rPr lang="it-IT" sz="1300" err="1"/>
              <a:t>before</a:t>
            </a:r>
            <a:r>
              <a:rPr lang="it-IT" sz="1300"/>
              <a:t> re-entry</a:t>
            </a:r>
          </a:p>
          <a:p>
            <a:pPr marL="285750" indent="-285750">
              <a:buFont typeface="Arial" panose="020B0604020202020204" pitchFamily="34" charset="0"/>
              <a:buChar char="•"/>
            </a:pPr>
            <a:r>
              <a:rPr lang="it-IT" sz="1300" err="1"/>
              <a:t>Hyperbolic</a:t>
            </a:r>
            <a:r>
              <a:rPr lang="it-IT" sz="1300"/>
              <a:t> </a:t>
            </a:r>
            <a:r>
              <a:rPr lang="it-IT" sz="1300" err="1"/>
              <a:t>pericentre</a:t>
            </a:r>
            <a:r>
              <a:rPr lang="it-IT" sz="1300"/>
              <a:t> on Earth </a:t>
            </a:r>
            <a:r>
              <a:rPr lang="it-IT" sz="1300" err="1"/>
              <a:t>surface</a:t>
            </a:r>
            <a:endParaRPr lang="en-GB" sz="1300"/>
          </a:p>
        </p:txBody>
      </p:sp>
      <p:sp>
        <p:nvSpPr>
          <p:cNvPr id="12" name="CasellaDiTesto 11">
            <a:extLst>
              <a:ext uri="{FF2B5EF4-FFF2-40B4-BE49-F238E27FC236}">
                <a16:creationId xmlns:a16="http://schemas.microsoft.com/office/drawing/2014/main" id="{A00DECE3-79F2-4C49-F7B9-A8857183C8F4}"/>
              </a:ext>
            </a:extLst>
          </p:cNvPr>
          <p:cNvSpPr txBox="1"/>
          <p:nvPr/>
        </p:nvSpPr>
        <p:spPr>
          <a:xfrm>
            <a:off x="2317807" y="2931044"/>
            <a:ext cx="2862146" cy="892552"/>
          </a:xfrm>
          <a:prstGeom prst="rect">
            <a:avLst/>
          </a:prstGeom>
          <a:noFill/>
        </p:spPr>
        <p:txBody>
          <a:bodyPr wrap="square" rtlCol="0">
            <a:spAutoFit/>
          </a:bodyPr>
          <a:lstStyle/>
          <a:p>
            <a:r>
              <a:rPr lang="it-IT" sz="1300" b="1" err="1"/>
              <a:t>Divert</a:t>
            </a:r>
            <a:r>
              <a:rPr lang="it-IT" sz="1300" b="1"/>
              <a:t> </a:t>
            </a:r>
            <a:r>
              <a:rPr lang="it-IT" sz="1300" b="1" err="1"/>
              <a:t>manoeuvre</a:t>
            </a:r>
            <a:r>
              <a:rPr lang="it-IT" sz="1300" b="1"/>
              <a:t>:</a:t>
            </a:r>
          </a:p>
          <a:p>
            <a:pPr marL="285750" indent="-285750">
              <a:buFont typeface="Arial" panose="020B0604020202020204" pitchFamily="34" charset="0"/>
              <a:buChar char="•"/>
            </a:pPr>
            <a:r>
              <a:rPr lang="en-GB" sz="1300"/>
              <a:t>Right after capsule release</a:t>
            </a:r>
          </a:p>
          <a:p>
            <a:pPr marL="285750" indent="-285750">
              <a:buFont typeface="Arial" panose="020B0604020202020204" pitchFamily="34" charset="0"/>
              <a:buChar char="•"/>
            </a:pPr>
            <a:r>
              <a:rPr lang="en-GB" sz="1300"/>
              <a:t>Pericentre raising to 400 km</a:t>
            </a:r>
          </a:p>
          <a:p>
            <a:pPr marL="285750" indent="-285750">
              <a:buFont typeface="Arial" panose="020B0604020202020204" pitchFamily="34" charset="0"/>
              <a:buChar char="•"/>
            </a:pPr>
            <a:r>
              <a:rPr lang="en-GB" sz="1300"/>
              <a:t>Earth escape</a:t>
            </a:r>
          </a:p>
        </p:txBody>
      </p:sp>
      <p:sp>
        <p:nvSpPr>
          <p:cNvPr id="13" name="CasellaDiTesto 12">
            <a:extLst>
              <a:ext uri="{FF2B5EF4-FFF2-40B4-BE49-F238E27FC236}">
                <a16:creationId xmlns:a16="http://schemas.microsoft.com/office/drawing/2014/main" id="{927CCA49-77BB-C018-8562-4B2998E9F0B3}"/>
              </a:ext>
            </a:extLst>
          </p:cNvPr>
          <p:cNvSpPr txBox="1"/>
          <p:nvPr/>
        </p:nvSpPr>
        <p:spPr>
          <a:xfrm>
            <a:off x="1129455" y="4003126"/>
            <a:ext cx="2796599" cy="692497"/>
          </a:xfrm>
          <a:prstGeom prst="rect">
            <a:avLst/>
          </a:prstGeom>
          <a:noFill/>
        </p:spPr>
        <p:txBody>
          <a:bodyPr wrap="none" rtlCol="0">
            <a:spAutoFit/>
          </a:bodyPr>
          <a:lstStyle/>
          <a:p>
            <a:r>
              <a:rPr lang="it-IT" sz="1300" b="1"/>
              <a:t>End of Life</a:t>
            </a:r>
            <a:r>
              <a:rPr lang="it-IT" sz="1300"/>
              <a:t> (TBD): </a:t>
            </a:r>
          </a:p>
          <a:p>
            <a:pPr marL="285750" indent="-285750">
              <a:buFont typeface="Arial" panose="020B0604020202020204" pitchFamily="34" charset="0"/>
              <a:buChar char="•"/>
            </a:pPr>
            <a:r>
              <a:rPr lang="en-GB" sz="1300"/>
              <a:t>Heliocentric graveyard orbit</a:t>
            </a:r>
          </a:p>
          <a:p>
            <a:pPr marL="285750" indent="-285750">
              <a:buFont typeface="Arial" panose="020B0604020202020204" pitchFamily="34" charset="0"/>
              <a:buChar char="•"/>
            </a:pPr>
            <a:r>
              <a:rPr lang="en-GB" sz="1300"/>
              <a:t>Mission extension</a:t>
            </a:r>
          </a:p>
        </p:txBody>
      </p:sp>
      <p:sp>
        <p:nvSpPr>
          <p:cNvPr id="14" name="CasellaDiTesto 13">
            <a:extLst>
              <a:ext uri="{FF2B5EF4-FFF2-40B4-BE49-F238E27FC236}">
                <a16:creationId xmlns:a16="http://schemas.microsoft.com/office/drawing/2014/main" id="{09F12B73-CEEA-7357-365D-26073AAB7FDF}"/>
              </a:ext>
            </a:extLst>
          </p:cNvPr>
          <p:cNvSpPr txBox="1"/>
          <p:nvPr/>
        </p:nvSpPr>
        <p:spPr>
          <a:xfrm>
            <a:off x="6170341" y="3437980"/>
            <a:ext cx="1813932" cy="276999"/>
          </a:xfrm>
          <a:prstGeom prst="rect">
            <a:avLst/>
          </a:prstGeom>
          <a:noFill/>
        </p:spPr>
        <p:txBody>
          <a:bodyPr wrap="square" rtlCol="0">
            <a:spAutoFit/>
          </a:bodyPr>
          <a:lstStyle/>
          <a:p>
            <a:r>
              <a:rPr lang="it-IT" sz="1200"/>
              <a:t>Terminal </a:t>
            </a:r>
            <a:r>
              <a:rPr lang="it-IT" sz="1200" err="1"/>
              <a:t>guidance</a:t>
            </a:r>
            <a:endParaRPr lang="en-GB" sz="1200"/>
          </a:p>
        </p:txBody>
      </p:sp>
    </p:spTree>
    <p:extLst>
      <p:ext uri="{BB962C8B-B14F-4D97-AF65-F5344CB8AC3E}">
        <p14:creationId xmlns:p14="http://schemas.microsoft.com/office/powerpoint/2010/main" val="128798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DV Budget – MA</a:t>
            </a:r>
          </a:p>
        </p:txBody>
      </p:sp>
      <p:sp>
        <p:nvSpPr>
          <p:cNvPr id="6" name="CasellaDiTesto 5">
            <a:extLst>
              <a:ext uri="{FF2B5EF4-FFF2-40B4-BE49-F238E27FC236}">
                <a16:creationId xmlns:a16="http://schemas.microsoft.com/office/drawing/2014/main" id="{C06EB097-77A6-B677-6420-4D1C566F8692}"/>
              </a:ext>
            </a:extLst>
          </p:cNvPr>
          <p:cNvSpPr txBox="1"/>
          <p:nvPr/>
        </p:nvSpPr>
        <p:spPr>
          <a:xfrm>
            <a:off x="6854283" y="1857552"/>
            <a:ext cx="2289717" cy="1546577"/>
          </a:xfrm>
          <a:prstGeom prst="rect">
            <a:avLst/>
          </a:prstGeom>
          <a:noFill/>
        </p:spPr>
        <p:txBody>
          <a:bodyPr wrap="square" rtlCol="0">
            <a:spAutoFit/>
          </a:bodyPr>
          <a:lstStyle/>
          <a:p>
            <a:pPr marL="0" indent="0">
              <a:buNone/>
            </a:pPr>
            <a:r>
              <a:rPr lang="en-US" sz="1050" b="1"/>
              <a:t>LAUNCH-COR</a:t>
            </a:r>
            <a:r>
              <a:rPr lang="en-US" sz="1050"/>
              <a:t>: Launch correction </a:t>
            </a:r>
            <a:r>
              <a:rPr lang="en-US" sz="1050" err="1"/>
              <a:t>manoeuvre</a:t>
            </a:r>
            <a:endParaRPr lang="en-US" sz="1050"/>
          </a:p>
          <a:p>
            <a:pPr marL="0" indent="0">
              <a:buNone/>
            </a:pPr>
            <a:r>
              <a:rPr lang="en-US" sz="1050" b="1"/>
              <a:t>DSM</a:t>
            </a:r>
            <a:r>
              <a:rPr lang="en-US" sz="1050"/>
              <a:t>: Deep Space </a:t>
            </a:r>
            <a:r>
              <a:rPr lang="en-US" sz="1050" err="1"/>
              <a:t>Manoeuvre</a:t>
            </a:r>
            <a:endParaRPr lang="en-US" sz="1050"/>
          </a:p>
          <a:p>
            <a:pPr marL="0" indent="0">
              <a:buNone/>
            </a:pPr>
            <a:r>
              <a:rPr lang="en-US" sz="1050" b="1"/>
              <a:t>TCM</a:t>
            </a:r>
            <a:r>
              <a:rPr lang="en-US" sz="1050"/>
              <a:t>: Trajectory Correction </a:t>
            </a:r>
            <a:r>
              <a:rPr lang="en-US" sz="1050" err="1"/>
              <a:t>Manoeuvre</a:t>
            </a:r>
            <a:endParaRPr lang="en-US" sz="1050"/>
          </a:p>
          <a:p>
            <a:pPr marL="0" indent="0">
              <a:buNone/>
            </a:pPr>
            <a:r>
              <a:rPr lang="en-US" sz="1050" b="1"/>
              <a:t>FB</a:t>
            </a:r>
            <a:r>
              <a:rPr lang="en-US" sz="1050"/>
              <a:t>: Fly-By</a:t>
            </a:r>
          </a:p>
          <a:p>
            <a:pPr marL="0" indent="0">
              <a:buNone/>
            </a:pPr>
            <a:r>
              <a:rPr lang="en-US" sz="1050" b="1"/>
              <a:t>COMET-REND</a:t>
            </a:r>
            <a:r>
              <a:rPr lang="en-US" sz="1050"/>
              <a:t>: Comet rendezvous</a:t>
            </a:r>
          </a:p>
          <a:p>
            <a:endParaRPr lang="en-GB" sz="1050"/>
          </a:p>
        </p:txBody>
      </p:sp>
      <p:graphicFrame>
        <p:nvGraphicFramePr>
          <p:cNvPr id="7" name="Tabella 7">
            <a:extLst>
              <a:ext uri="{FF2B5EF4-FFF2-40B4-BE49-F238E27FC236}">
                <a16:creationId xmlns:a16="http://schemas.microsoft.com/office/drawing/2014/main" id="{C4CD0042-FF33-A416-2280-7FABB7C53A0A}"/>
              </a:ext>
            </a:extLst>
          </p:cNvPr>
          <p:cNvGraphicFramePr>
            <a:graphicFrameLocks noGrp="1"/>
          </p:cNvGraphicFramePr>
          <p:nvPr>
            <p:extLst>
              <p:ext uri="{D42A27DB-BD31-4B8C-83A1-F6EECF244321}">
                <p14:modId xmlns:p14="http://schemas.microsoft.com/office/powerpoint/2010/main" val="2183019674"/>
              </p:ext>
            </p:extLst>
          </p:nvPr>
        </p:nvGraphicFramePr>
        <p:xfrm>
          <a:off x="309727" y="921643"/>
          <a:ext cx="6293202" cy="3640415"/>
        </p:xfrm>
        <a:graphic>
          <a:graphicData uri="http://schemas.openxmlformats.org/drawingml/2006/table">
            <a:tbl>
              <a:tblPr firstRow="1" bandRow="1">
                <a:tableStyleId>{5C22544A-7EE6-4342-B048-85BDC9FD1C3A}</a:tableStyleId>
              </a:tblPr>
              <a:tblGrid>
                <a:gridCol w="1445346">
                  <a:extLst>
                    <a:ext uri="{9D8B030D-6E8A-4147-A177-3AD203B41FA5}">
                      <a16:colId xmlns:a16="http://schemas.microsoft.com/office/drawing/2014/main" val="3162522199"/>
                    </a:ext>
                  </a:extLst>
                </a:gridCol>
                <a:gridCol w="1615952">
                  <a:extLst>
                    <a:ext uri="{9D8B030D-6E8A-4147-A177-3AD203B41FA5}">
                      <a16:colId xmlns:a16="http://schemas.microsoft.com/office/drawing/2014/main" val="2269178594"/>
                    </a:ext>
                  </a:extLst>
                </a:gridCol>
                <a:gridCol w="1615952">
                  <a:extLst>
                    <a:ext uri="{9D8B030D-6E8A-4147-A177-3AD203B41FA5}">
                      <a16:colId xmlns:a16="http://schemas.microsoft.com/office/drawing/2014/main" val="3046103411"/>
                    </a:ext>
                  </a:extLst>
                </a:gridCol>
                <a:gridCol w="1615952">
                  <a:extLst>
                    <a:ext uri="{9D8B030D-6E8A-4147-A177-3AD203B41FA5}">
                      <a16:colId xmlns:a16="http://schemas.microsoft.com/office/drawing/2014/main" val="3593781258"/>
                    </a:ext>
                  </a:extLst>
                </a:gridCol>
              </a:tblGrid>
              <a:tr h="240992">
                <a:tc>
                  <a:txBody>
                    <a:bodyPr/>
                    <a:lstStyle/>
                    <a:p>
                      <a:pPr marL="0" algn="l" defTabSz="457200" rtl="0" eaLnBrk="1" fontAlgn="b" latinLnBrk="0" hangingPunct="1"/>
                      <a:r>
                        <a:rPr lang="en-GB" sz="1050" b="1" kern="1200">
                          <a:solidFill>
                            <a:schemeClr val="lt1"/>
                          </a:solidFill>
                          <a:latin typeface="+mn-lt"/>
                          <a:ea typeface="+mn-ea"/>
                          <a:cs typeface="+mn-cs"/>
                        </a:rPr>
                        <a:t>MANOEUVRE</a:t>
                      </a:r>
                    </a:p>
                  </a:txBody>
                  <a:tcPr marL="7620" marR="7620" marT="7620" anchor="b"/>
                </a:tc>
                <a:tc>
                  <a:txBody>
                    <a:bodyPr/>
                    <a:lstStyle/>
                    <a:p>
                      <a:pPr marL="0" algn="ctr" defTabSz="457200" rtl="0" eaLnBrk="1" fontAlgn="b" latinLnBrk="0" hangingPunct="1"/>
                      <a:r>
                        <a:rPr lang="it-IT" sz="1050" b="1" kern="1200">
                          <a:solidFill>
                            <a:schemeClr val="lt1"/>
                          </a:solidFill>
                          <a:latin typeface="+mn-lt"/>
                          <a:ea typeface="+mn-ea"/>
                          <a:cs typeface="+mn-cs"/>
                        </a:rPr>
                        <a:t>∆V</a:t>
                      </a:r>
                      <a:r>
                        <a:rPr lang="en-GB" sz="1050" b="1" kern="1200">
                          <a:solidFill>
                            <a:schemeClr val="lt1"/>
                          </a:solidFill>
                          <a:latin typeface="+mn-lt"/>
                          <a:ea typeface="+mn-ea"/>
                          <a:cs typeface="+mn-cs"/>
                        </a:rPr>
                        <a:t> [m/s]</a:t>
                      </a:r>
                    </a:p>
                  </a:txBody>
                  <a:tcPr marL="7620" marR="7620" marT="7620" anchor="b"/>
                </a:tc>
                <a:tc>
                  <a:txBody>
                    <a:bodyPr/>
                    <a:lstStyle/>
                    <a:p>
                      <a:pPr marL="0" algn="ctr" defTabSz="457200" rtl="0" eaLnBrk="1" fontAlgn="b" latinLnBrk="0" hangingPunct="1"/>
                      <a:r>
                        <a:rPr lang="en-GB" sz="1050" b="1" kern="1200">
                          <a:solidFill>
                            <a:schemeClr val="lt1"/>
                          </a:solidFill>
                          <a:latin typeface="+mn-lt"/>
                          <a:ea typeface="+mn-ea"/>
                          <a:cs typeface="+mn-cs"/>
                        </a:rPr>
                        <a:t>Margin</a:t>
                      </a:r>
                    </a:p>
                  </a:txBody>
                  <a:tcPr marL="7620" marR="7620" marT="762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GB" sz="1050" b="1" kern="1200">
                          <a:solidFill>
                            <a:schemeClr val="lt1"/>
                          </a:solidFill>
                          <a:latin typeface="+mn-lt"/>
                          <a:ea typeface="+mn-ea"/>
                          <a:cs typeface="+mn-cs"/>
                        </a:rPr>
                        <a:t>Margined </a:t>
                      </a:r>
                      <a:r>
                        <a:rPr lang="it-IT" sz="1050" b="1" kern="1200">
                          <a:solidFill>
                            <a:schemeClr val="lt1"/>
                          </a:solidFill>
                          <a:latin typeface="+mn-lt"/>
                          <a:ea typeface="+mn-ea"/>
                          <a:cs typeface="+mn-cs"/>
                        </a:rPr>
                        <a:t>∆V</a:t>
                      </a:r>
                      <a:r>
                        <a:rPr lang="en-GB" sz="1050" b="1" kern="1200">
                          <a:solidFill>
                            <a:schemeClr val="lt1"/>
                          </a:solidFill>
                          <a:latin typeface="+mn-lt"/>
                          <a:ea typeface="+mn-ea"/>
                          <a:cs typeface="+mn-cs"/>
                        </a:rPr>
                        <a:t> [m/s]</a:t>
                      </a:r>
                    </a:p>
                  </a:txBody>
                  <a:tcPr marL="7620" marR="7620" marT="7620" anchor="b"/>
                </a:tc>
                <a:extLst>
                  <a:ext uri="{0D108BD9-81ED-4DB2-BD59-A6C34878D82A}">
                    <a16:rowId xmlns:a16="http://schemas.microsoft.com/office/drawing/2014/main" val="3211935456"/>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LAUNCH-COR</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30</a:t>
                      </a:r>
                    </a:p>
                  </a:txBody>
                  <a:tcPr marL="7620" marR="7620" marT="7620" anchor="b"/>
                </a:tc>
                <a:extLst>
                  <a:ext uri="{0D108BD9-81ED-4DB2-BD59-A6C34878D82A}">
                    <a16:rowId xmlns:a16="http://schemas.microsoft.com/office/drawing/2014/main" val="2749274067"/>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DSM 1</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0.01</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10 m/s</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10.01</a:t>
                      </a:r>
                    </a:p>
                  </a:txBody>
                  <a:tcPr marL="7620" marR="7620" marT="7620" anchor="b"/>
                </a:tc>
                <a:extLst>
                  <a:ext uri="{0D108BD9-81ED-4DB2-BD59-A6C34878D82A}">
                    <a16:rowId xmlns:a16="http://schemas.microsoft.com/office/drawing/2014/main" val="3003312497"/>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TCM-FB 1</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a:t>
                      </a:r>
                    </a:p>
                  </a:txBody>
                  <a:tcPr marL="7620" marR="7620" marT="7620" anchor="b"/>
                </a:tc>
                <a:extLst>
                  <a:ext uri="{0D108BD9-81ED-4DB2-BD59-A6C34878D82A}">
                    <a16:rowId xmlns:a16="http://schemas.microsoft.com/office/drawing/2014/main" val="807685879"/>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DSM 2</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474.43</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498.16</a:t>
                      </a:r>
                    </a:p>
                  </a:txBody>
                  <a:tcPr marL="7620" marR="7620" marT="7620" anchor="b"/>
                </a:tc>
                <a:extLst>
                  <a:ext uri="{0D108BD9-81ED-4DB2-BD59-A6C34878D82A}">
                    <a16:rowId xmlns:a16="http://schemas.microsoft.com/office/drawing/2014/main" val="1711162420"/>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TCM-FB 2</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a:t>
                      </a:r>
                    </a:p>
                  </a:txBody>
                  <a:tcPr marL="7620" marR="7620" marT="7620" anchor="b"/>
                </a:tc>
                <a:extLst>
                  <a:ext uri="{0D108BD9-81ED-4DB2-BD59-A6C34878D82A}">
                    <a16:rowId xmlns:a16="http://schemas.microsoft.com/office/drawing/2014/main" val="318044973"/>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DSM 3</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788.61</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828.04</a:t>
                      </a:r>
                    </a:p>
                  </a:txBody>
                  <a:tcPr marL="7620" marR="7620" marT="7620" anchor="b"/>
                </a:tc>
                <a:extLst>
                  <a:ext uri="{0D108BD9-81ED-4DB2-BD59-A6C34878D82A}">
                    <a16:rowId xmlns:a16="http://schemas.microsoft.com/office/drawing/2014/main" val="2265985142"/>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TCM-REND</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10</a:t>
                      </a:r>
                    </a:p>
                  </a:txBody>
                  <a:tcPr marL="7620" marR="7620" marT="7620" anchor="b"/>
                </a:tc>
                <a:extLst>
                  <a:ext uri="{0D108BD9-81ED-4DB2-BD59-A6C34878D82A}">
                    <a16:rowId xmlns:a16="http://schemas.microsoft.com/office/drawing/2014/main" val="2787048891"/>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COMET-REND</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167</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175.35</a:t>
                      </a:r>
                    </a:p>
                  </a:txBody>
                  <a:tcPr marL="7620" marR="7620" marT="7620" anchor="b"/>
                </a:tc>
                <a:extLst>
                  <a:ext uri="{0D108BD9-81ED-4DB2-BD59-A6C34878D82A}">
                    <a16:rowId xmlns:a16="http://schemas.microsoft.com/office/drawing/2014/main" val="3016607910"/>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PROX-OPS</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100%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100</a:t>
                      </a:r>
                    </a:p>
                  </a:txBody>
                  <a:tcPr marL="7620" marR="7620" marT="7620" anchor="b"/>
                </a:tc>
                <a:extLst>
                  <a:ext uri="{0D108BD9-81ED-4DB2-BD59-A6C34878D82A}">
                    <a16:rowId xmlns:a16="http://schemas.microsoft.com/office/drawing/2014/main" val="1162905330"/>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COMET-DEP</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42</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44.1</a:t>
                      </a:r>
                    </a:p>
                  </a:txBody>
                  <a:tcPr marL="7620" marR="7620" marT="7620" anchor="b"/>
                </a:tc>
                <a:extLst>
                  <a:ext uri="{0D108BD9-81ED-4DB2-BD59-A6C34878D82A}">
                    <a16:rowId xmlns:a16="http://schemas.microsoft.com/office/drawing/2014/main" val="3845096993"/>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TCM - EARTH</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0</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a:t>
                      </a:r>
                    </a:p>
                  </a:txBody>
                  <a:tcPr marL="7620" marR="7620" marT="7620" anchor="b"/>
                </a:tc>
                <a:extLst>
                  <a:ext uri="{0D108BD9-81ED-4DB2-BD59-A6C34878D82A}">
                    <a16:rowId xmlns:a16="http://schemas.microsoft.com/office/drawing/2014/main" val="815756980"/>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DSM - 4</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709</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744.96</a:t>
                      </a:r>
                    </a:p>
                  </a:txBody>
                  <a:tcPr marL="7620" marR="7620" marT="7620" anchor="b"/>
                </a:tc>
                <a:extLst>
                  <a:ext uri="{0D108BD9-81ED-4DB2-BD59-A6C34878D82A}">
                    <a16:rowId xmlns:a16="http://schemas.microsoft.com/office/drawing/2014/main" val="2313934479"/>
                  </a:ext>
                </a:extLst>
              </a:tr>
              <a:tr h="242151">
                <a:tc>
                  <a:txBody>
                    <a:bodyPr/>
                    <a:lstStyle/>
                    <a:p>
                      <a:pPr marL="0" algn="l" defTabSz="457200" rtl="0" eaLnBrk="1" fontAlgn="b" latinLnBrk="0" hangingPunct="1"/>
                      <a:r>
                        <a:rPr lang="en-GB" sz="1050" b="1" kern="1200">
                          <a:solidFill>
                            <a:schemeClr val="dk1"/>
                          </a:solidFill>
                          <a:latin typeface="+mn-lt"/>
                          <a:ea typeface="+mn-ea"/>
                          <a:cs typeface="+mn-cs"/>
                        </a:rPr>
                        <a:t>EARTH-DIVERT</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34</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5%</a:t>
                      </a:r>
                    </a:p>
                  </a:txBody>
                  <a:tcPr marL="7620" marR="7620" marT="7620" anchor="b"/>
                </a:tc>
                <a:tc>
                  <a:txBody>
                    <a:bodyPr/>
                    <a:lstStyle/>
                    <a:p>
                      <a:pPr marL="0" algn="ctr" defTabSz="457200" rtl="0" eaLnBrk="1" fontAlgn="b" latinLnBrk="0" hangingPunct="1"/>
                      <a:r>
                        <a:rPr lang="en-GB" sz="1050" kern="1200">
                          <a:solidFill>
                            <a:schemeClr val="dk1"/>
                          </a:solidFill>
                          <a:latin typeface="+mn-lt"/>
                          <a:ea typeface="+mn-ea"/>
                          <a:cs typeface="+mn-cs"/>
                        </a:rPr>
                        <a:t>35.70</a:t>
                      </a:r>
                    </a:p>
                  </a:txBody>
                  <a:tcPr marL="7620" marR="7620" marT="7620" anchor="b"/>
                </a:tc>
                <a:extLst>
                  <a:ext uri="{0D108BD9-81ED-4DB2-BD59-A6C34878D82A}">
                    <a16:rowId xmlns:a16="http://schemas.microsoft.com/office/drawing/2014/main" val="1086186391"/>
                  </a:ext>
                </a:extLst>
              </a:tr>
              <a:tr h="242151">
                <a:tc>
                  <a:txBody>
                    <a:bodyPr/>
                    <a:lstStyle/>
                    <a:p>
                      <a:pPr marL="0" algn="l" defTabSz="457200" rtl="0" eaLnBrk="1" fontAlgn="b" latinLnBrk="0" hangingPunct="1"/>
                      <a:r>
                        <a:rPr lang="en-GB" sz="1300" b="1" kern="1200">
                          <a:solidFill>
                            <a:schemeClr val="dk1"/>
                          </a:solidFill>
                          <a:latin typeface="+mn-lt"/>
                          <a:ea typeface="+mn-ea"/>
                          <a:cs typeface="+mn-cs"/>
                        </a:rPr>
                        <a:t>TOT</a:t>
                      </a:r>
                    </a:p>
                  </a:txBody>
                  <a:tcPr marL="7620" marR="7620" marT="7620" anchor="b"/>
                </a:tc>
                <a:tc>
                  <a:txBody>
                    <a:bodyPr/>
                    <a:lstStyle/>
                    <a:p>
                      <a:pPr marL="0" algn="ctr" defTabSz="457200" rtl="0" eaLnBrk="1" fontAlgn="b" latinLnBrk="0" hangingPunct="1"/>
                      <a:r>
                        <a:rPr lang="en-GB" sz="1300" b="1" kern="1200">
                          <a:solidFill>
                            <a:schemeClr val="dk1"/>
                          </a:solidFill>
                          <a:latin typeface="+mn-lt"/>
                          <a:ea typeface="+mn-ea"/>
                          <a:cs typeface="+mn-cs"/>
                        </a:rPr>
                        <a:t>2410.54</a:t>
                      </a:r>
                    </a:p>
                  </a:txBody>
                  <a:tcPr marL="7620" marR="7620" marT="7620" anchor="b"/>
                </a:tc>
                <a:tc>
                  <a:txBody>
                    <a:bodyPr/>
                    <a:lstStyle/>
                    <a:p>
                      <a:pPr marL="0" algn="ctr" defTabSz="457200" rtl="0" eaLnBrk="1" fontAlgn="b" latinLnBrk="0" hangingPunct="1"/>
                      <a:r>
                        <a:rPr lang="it-IT" sz="1300" b="1" kern="1200">
                          <a:solidFill>
                            <a:schemeClr val="dk1"/>
                          </a:solidFill>
                          <a:latin typeface="+mn-lt"/>
                          <a:ea typeface="+mn-ea"/>
                          <a:cs typeface="+mn-cs"/>
                        </a:rPr>
                        <a:t>-</a:t>
                      </a:r>
                      <a:endParaRPr lang="en-GB" sz="1300" b="1" kern="1200">
                        <a:solidFill>
                          <a:schemeClr val="dk1"/>
                        </a:solidFill>
                        <a:latin typeface="+mn-lt"/>
                        <a:ea typeface="+mn-ea"/>
                        <a:cs typeface="+mn-cs"/>
                      </a:endParaRPr>
                    </a:p>
                  </a:txBody>
                  <a:tcPr marL="7620" marR="7620" marT="7620" anchor="b"/>
                </a:tc>
                <a:tc>
                  <a:txBody>
                    <a:bodyPr/>
                    <a:lstStyle/>
                    <a:p>
                      <a:pPr marL="0" algn="ctr" defTabSz="457200" rtl="0" eaLnBrk="1" fontAlgn="b" latinLnBrk="0" hangingPunct="1"/>
                      <a:r>
                        <a:rPr lang="en-GB" sz="1300" b="1" kern="1200">
                          <a:solidFill>
                            <a:schemeClr val="dk1"/>
                          </a:solidFill>
                          <a:latin typeface="+mn-lt"/>
                          <a:ea typeface="+mn-ea"/>
                          <a:cs typeface="+mn-cs"/>
                        </a:rPr>
                        <a:t>2581.32</a:t>
                      </a:r>
                    </a:p>
                  </a:txBody>
                  <a:tcPr marL="7620" marR="7620" marT="7620" anchor="b"/>
                </a:tc>
                <a:extLst>
                  <a:ext uri="{0D108BD9-81ED-4DB2-BD59-A6C34878D82A}">
                    <a16:rowId xmlns:a16="http://schemas.microsoft.com/office/drawing/2014/main" val="999582560"/>
                  </a:ext>
                </a:extLst>
              </a:tr>
            </a:tbl>
          </a:graphicData>
        </a:graphic>
      </p:graphicFrame>
    </p:spTree>
    <p:extLst>
      <p:ext uri="{BB962C8B-B14F-4D97-AF65-F5344CB8AC3E}">
        <p14:creationId xmlns:p14="http://schemas.microsoft.com/office/powerpoint/2010/main" val="156317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AF19C-AA26-0A64-FC2A-74CE5EF4B8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3FDA9-187F-08F9-52D9-9D06C736ECF0}"/>
              </a:ext>
            </a:extLst>
          </p:cNvPr>
          <p:cNvSpPr>
            <a:spLocks noGrp="1"/>
          </p:cNvSpPr>
          <p:nvPr>
            <p:ph type="title"/>
          </p:nvPr>
        </p:nvSpPr>
        <p:spPr>
          <a:xfrm>
            <a:off x="3285587" y="1857375"/>
            <a:ext cx="2572825" cy="1428750"/>
          </a:xfrm>
        </p:spPr>
        <p:txBody>
          <a:bodyPr>
            <a:normAutofit fontScale="90000"/>
          </a:bodyPr>
          <a:lstStyle/>
          <a:p>
            <a:pPr algn="ctr"/>
            <a:r>
              <a:rPr lang="en-US">
                <a:ea typeface="Verdana"/>
              </a:rPr>
              <a:t>AOCS/GNC</a:t>
            </a:r>
            <a:br>
              <a:rPr lang="en-US">
                <a:ea typeface="Verdana"/>
              </a:rPr>
            </a:br>
            <a:br>
              <a:rPr lang="en-US">
                <a:ea typeface="Verdana"/>
              </a:rPr>
            </a:br>
            <a:r>
              <a:rPr lang="en-US" sz="1400" b="0">
                <a:solidFill>
                  <a:srgbClr val="000000"/>
                </a:solidFill>
                <a:ea typeface="Verdana"/>
              </a:rPr>
              <a:t>Francesco </a:t>
            </a:r>
            <a:r>
              <a:rPr lang="en-US" sz="1400" b="0" err="1">
                <a:solidFill>
                  <a:srgbClr val="000000"/>
                </a:solidFill>
                <a:ea typeface="Verdana"/>
              </a:rPr>
              <a:t>Cataffo</a:t>
            </a:r>
            <a:br>
              <a:rPr lang="en-US" sz="1400" b="0">
                <a:solidFill>
                  <a:srgbClr val="000000"/>
                </a:solidFill>
                <a:ea typeface="Verdana"/>
              </a:rPr>
            </a:br>
            <a:r>
              <a:rPr lang="en-US" sz="1400" b="0">
                <a:solidFill>
                  <a:srgbClr val="000000"/>
                </a:solidFill>
                <a:ea typeface="Verdana"/>
              </a:rPr>
              <a:t>Marco Cocomazzi</a:t>
            </a:r>
            <a:br>
              <a:rPr lang="en-US" sz="1400" b="0">
                <a:solidFill>
                  <a:srgbClr val="000000"/>
                </a:solidFill>
                <a:ea typeface="Verdana"/>
              </a:rPr>
            </a:br>
            <a:r>
              <a:rPr lang="en-US" sz="1400" b="0">
                <a:solidFill>
                  <a:srgbClr val="000000"/>
                </a:solidFill>
                <a:ea typeface="Verdana"/>
              </a:rPr>
              <a:t>Daniele Paternoster</a:t>
            </a:r>
            <a:endParaRPr lang="it-IT" sz="1400" b="0"/>
          </a:p>
        </p:txBody>
      </p:sp>
    </p:spTree>
    <p:extLst>
      <p:ext uri="{BB962C8B-B14F-4D97-AF65-F5344CB8AC3E}">
        <p14:creationId xmlns:p14="http://schemas.microsoft.com/office/powerpoint/2010/main" val="410508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5C94A-A430-C970-14D9-F930F86F61DE}"/>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2180078C-B344-5EED-6B35-FFA05944D126}"/>
              </a:ext>
            </a:extLst>
          </p:cNvPr>
          <p:cNvSpPr>
            <a:spLocks noGrp="1"/>
          </p:cNvSpPr>
          <p:nvPr>
            <p:ph type="title"/>
          </p:nvPr>
        </p:nvSpPr>
        <p:spPr/>
        <p:txBody>
          <a:bodyPr/>
          <a:lstStyle/>
          <a:p>
            <a:r>
              <a:rPr lang="it-IT">
                <a:ea typeface="Verdana"/>
              </a:rPr>
              <a:t>Mission </a:t>
            </a:r>
            <a:r>
              <a:rPr lang="it-IT" err="1">
                <a:ea typeface="Verdana"/>
              </a:rPr>
              <a:t>Overview</a:t>
            </a:r>
            <a:endParaRPr lang="it-IT" err="1"/>
          </a:p>
        </p:txBody>
      </p:sp>
      <p:sp>
        <p:nvSpPr>
          <p:cNvPr id="10" name="CasellaDiTesto 9">
            <a:extLst>
              <a:ext uri="{FF2B5EF4-FFF2-40B4-BE49-F238E27FC236}">
                <a16:creationId xmlns:a16="http://schemas.microsoft.com/office/drawing/2014/main" id="{B91B686D-4CFF-174E-29B6-A9664A50A6F7}"/>
              </a:ext>
            </a:extLst>
          </p:cNvPr>
          <p:cNvSpPr txBox="1"/>
          <p:nvPr/>
        </p:nvSpPr>
        <p:spPr>
          <a:xfrm>
            <a:off x="251635" y="77502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ea typeface="Verdana"/>
              </a:rPr>
              <a:t>GOAL </a:t>
            </a:r>
            <a:endParaRPr lang="it-IT" sz="1600" b="1"/>
          </a:p>
        </p:txBody>
      </p:sp>
      <p:pic>
        <p:nvPicPr>
          <p:cNvPr id="1026" name="Picture 2">
            <a:extLst>
              <a:ext uri="{FF2B5EF4-FFF2-40B4-BE49-F238E27FC236}">
                <a16:creationId xmlns:a16="http://schemas.microsoft.com/office/drawing/2014/main" id="{39A22BA6-6757-52E7-F987-553DFF565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29" r="192" b="4052"/>
          <a:stretch/>
        </p:blipFill>
        <p:spPr bwMode="auto">
          <a:xfrm>
            <a:off x="5260192" y="586109"/>
            <a:ext cx="3577125" cy="23738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ella 2">
            <a:extLst>
              <a:ext uri="{FF2B5EF4-FFF2-40B4-BE49-F238E27FC236}">
                <a16:creationId xmlns:a16="http://schemas.microsoft.com/office/drawing/2014/main" id="{41814EE7-8935-7DA0-E765-82899D977B99}"/>
              </a:ext>
            </a:extLst>
          </p:cNvPr>
          <p:cNvGraphicFramePr>
            <a:graphicFrameLocks noGrp="1"/>
          </p:cNvGraphicFramePr>
          <p:nvPr>
            <p:extLst>
              <p:ext uri="{D42A27DB-BD31-4B8C-83A1-F6EECF244321}">
                <p14:modId xmlns:p14="http://schemas.microsoft.com/office/powerpoint/2010/main" val="2259226447"/>
              </p:ext>
            </p:extLst>
          </p:nvPr>
        </p:nvGraphicFramePr>
        <p:xfrm>
          <a:off x="306692" y="2954425"/>
          <a:ext cx="5661028" cy="1168683"/>
        </p:xfrm>
        <a:graphic>
          <a:graphicData uri="http://schemas.openxmlformats.org/drawingml/2006/table">
            <a:tbl>
              <a:tblPr firstRow="1" bandRow="1">
                <a:tableStyleId>{5C22544A-7EE6-4342-B048-85BDC9FD1C3A}</a:tableStyleId>
              </a:tblPr>
              <a:tblGrid>
                <a:gridCol w="2830514">
                  <a:extLst>
                    <a:ext uri="{9D8B030D-6E8A-4147-A177-3AD203B41FA5}">
                      <a16:colId xmlns:a16="http://schemas.microsoft.com/office/drawing/2014/main" val="2301340042"/>
                    </a:ext>
                  </a:extLst>
                </a:gridCol>
                <a:gridCol w="2830514">
                  <a:extLst>
                    <a:ext uri="{9D8B030D-6E8A-4147-A177-3AD203B41FA5}">
                      <a16:colId xmlns:a16="http://schemas.microsoft.com/office/drawing/2014/main" val="3707045871"/>
                    </a:ext>
                  </a:extLst>
                </a:gridCol>
              </a:tblGrid>
              <a:tr h="3895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400" b="1">
                          <a:solidFill>
                            <a:schemeClr val="tx1"/>
                          </a:solidFill>
                        </a:rPr>
                        <a:t>Mass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FF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a:solidFill>
                            <a:schemeClr val="tx1"/>
                          </a:solidFill>
                        </a:rPr>
                        <a:t>3643.81</a:t>
                      </a:r>
                      <a:r>
                        <a:rPr lang="it-IT" sz="1400" b="0">
                          <a:solidFill>
                            <a:schemeClr val="tx1"/>
                          </a:solidFill>
                        </a:rPr>
                        <a:t> kg</a:t>
                      </a:r>
                      <a:endParaRPr lang="en-GB"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FF8"/>
                    </a:solidFill>
                  </a:tcPr>
                </a:tc>
                <a:extLst>
                  <a:ext uri="{0D108BD9-81ED-4DB2-BD59-A6C34878D82A}">
                    <a16:rowId xmlns:a16="http://schemas.microsoft.com/office/drawing/2014/main" val="199396167"/>
                  </a:ext>
                </a:extLst>
              </a:tr>
              <a:tr h="389561">
                <a:tc>
                  <a:txBody>
                    <a:bodyPr/>
                    <a:lstStyle/>
                    <a:p>
                      <a:pPr marL="0" algn="l" defTabSz="457200" rtl="0" eaLnBrk="1" latinLnBrk="0" hangingPunct="1"/>
                      <a:r>
                        <a:rPr lang="en-GB" sz="1400" b="1" kern="1200">
                          <a:solidFill>
                            <a:schemeClr val="dk1"/>
                          </a:solidFill>
                          <a:latin typeface="+mn-lt"/>
                          <a:ea typeface="+mn-ea"/>
                          <a:cs typeface="+mn-cs"/>
                        </a:rPr>
                        <a:t>Margined </a:t>
                      </a:r>
                      <a:r>
                        <a:rPr lang="it-IT" sz="1400" b="1" kern="1200">
                          <a:solidFill>
                            <a:schemeClr val="dk1"/>
                          </a:solidFill>
                          <a:latin typeface="+mn-lt"/>
                          <a:ea typeface="+mn-ea"/>
                          <a:cs typeface="+mn-cs"/>
                        </a:rPr>
                        <a:t>∆V</a:t>
                      </a:r>
                      <a:r>
                        <a:rPr lang="en-GB" sz="1400" b="1" kern="1200">
                          <a:solidFill>
                            <a:schemeClr val="dk1"/>
                          </a:solidFill>
                          <a:latin typeface="+mn-lt"/>
                          <a:ea typeface="+mn-ea"/>
                          <a:cs typeface="+mn-cs"/>
                        </a:rPr>
                        <a:t> </a:t>
                      </a:r>
                      <a:endParaRPr lang="it-IT" sz="1400" b="1"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kern="1200">
                          <a:solidFill>
                            <a:schemeClr val="dk1"/>
                          </a:solidFill>
                          <a:latin typeface="+mn-lt"/>
                          <a:ea typeface="+mn-ea"/>
                          <a:cs typeface="+mn-cs"/>
                        </a:rPr>
                        <a:t>2581.32 m/s</a:t>
                      </a:r>
                      <a:endParaRPr lang="it-IT"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973185"/>
                  </a:ext>
                </a:extLst>
              </a:tr>
              <a:tr h="389561">
                <a:tc>
                  <a:txBody>
                    <a:bodyPr/>
                    <a:lstStyle/>
                    <a:p>
                      <a:r>
                        <a:rPr lang="it-IT" sz="1400" b="1"/>
                        <a:t>Dimensions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a:t>3.82 x 3.05 x 2.92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727810"/>
                  </a:ext>
                </a:extLst>
              </a:tr>
            </a:tbl>
          </a:graphicData>
        </a:graphic>
      </p:graphicFrame>
      <p:sp>
        <p:nvSpPr>
          <p:cNvPr id="11" name="CasellaDiTesto 10">
            <a:extLst>
              <a:ext uri="{FF2B5EF4-FFF2-40B4-BE49-F238E27FC236}">
                <a16:creationId xmlns:a16="http://schemas.microsoft.com/office/drawing/2014/main" id="{793CC3CC-4367-480B-EF21-FBEE5C3D2423}"/>
              </a:ext>
            </a:extLst>
          </p:cNvPr>
          <p:cNvSpPr txBox="1"/>
          <p:nvPr/>
        </p:nvSpPr>
        <p:spPr>
          <a:xfrm>
            <a:off x="458648" y="1111523"/>
            <a:ext cx="582103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1400">
                <a:ea typeface="+mn-lt"/>
                <a:cs typeface="+mn-lt"/>
              </a:rPr>
              <a:t>Study </a:t>
            </a:r>
            <a:r>
              <a:rPr lang="it-IT" sz="1400" err="1">
                <a:ea typeface="+mn-lt"/>
                <a:cs typeface="+mn-lt"/>
              </a:rPr>
              <a:t>comet</a:t>
            </a:r>
            <a:r>
              <a:rPr lang="it-IT" sz="1400">
                <a:ea typeface="+mn-lt"/>
                <a:cs typeface="+mn-lt"/>
              </a:rPr>
              <a:t> </a:t>
            </a:r>
            <a:r>
              <a:rPr lang="it-IT" sz="1400" err="1">
                <a:ea typeface="+mn-lt"/>
                <a:cs typeface="+mn-lt"/>
              </a:rPr>
              <a:t>shape</a:t>
            </a:r>
            <a:r>
              <a:rPr lang="it-IT" sz="1400">
                <a:ea typeface="+mn-lt"/>
                <a:cs typeface="+mn-lt"/>
              </a:rPr>
              <a:t> and mass </a:t>
            </a:r>
            <a:r>
              <a:rPr lang="it-IT" sz="1400" err="1">
                <a:ea typeface="+mn-lt"/>
                <a:cs typeface="+mn-lt"/>
              </a:rPr>
              <a:t>distribution</a:t>
            </a:r>
            <a:endParaRPr lang="it-IT" sz="1400" err="1">
              <a:ea typeface="Verdana"/>
            </a:endParaRPr>
          </a:p>
          <a:p>
            <a:pPr marL="285750" indent="-285750">
              <a:buFont typeface="Arial"/>
              <a:buChar char="•"/>
            </a:pPr>
            <a:r>
              <a:rPr lang="it-IT" sz="1400" err="1">
                <a:ea typeface="Verdana"/>
              </a:rPr>
              <a:t>Map</a:t>
            </a:r>
            <a:r>
              <a:rPr lang="it-IT" sz="1400">
                <a:ea typeface="Verdana"/>
              </a:rPr>
              <a:t> the </a:t>
            </a:r>
            <a:r>
              <a:rPr lang="it-IT" sz="1400" err="1">
                <a:ea typeface="Verdana"/>
              </a:rPr>
              <a:t>surface</a:t>
            </a:r>
            <a:r>
              <a:rPr lang="it-IT" sz="1400">
                <a:ea typeface="Verdana"/>
              </a:rPr>
              <a:t> of a </a:t>
            </a:r>
            <a:r>
              <a:rPr lang="it-IT" sz="1400" err="1">
                <a:ea typeface="Verdana"/>
              </a:rPr>
              <a:t>comet</a:t>
            </a:r>
            <a:r>
              <a:rPr lang="it-IT" sz="1400">
                <a:ea typeface="Verdana"/>
              </a:rPr>
              <a:t> </a:t>
            </a:r>
            <a:endParaRPr lang="it-IT" sz="1400"/>
          </a:p>
          <a:p>
            <a:pPr marL="285750" indent="-285750">
              <a:buFont typeface="Arial"/>
              <a:buChar char="•"/>
            </a:pPr>
            <a:r>
              <a:rPr lang="it-IT" sz="1400">
                <a:ea typeface="Verdana"/>
              </a:rPr>
              <a:t>Investigate the in-</a:t>
            </a:r>
            <a:r>
              <a:rPr lang="it-IT" sz="1400" err="1">
                <a:ea typeface="Verdana"/>
              </a:rPr>
              <a:t>depth</a:t>
            </a:r>
            <a:r>
              <a:rPr lang="it-IT" sz="1400">
                <a:ea typeface="Verdana"/>
              </a:rPr>
              <a:t> </a:t>
            </a:r>
            <a:r>
              <a:rPr lang="it-IT" sz="1400" err="1">
                <a:ea typeface="Verdana"/>
              </a:rPr>
              <a:t>composition</a:t>
            </a:r>
          </a:p>
          <a:p>
            <a:pPr marL="285750" indent="-285750">
              <a:buFont typeface="Arial"/>
              <a:buChar char="•"/>
            </a:pPr>
            <a:r>
              <a:rPr lang="it-IT" sz="1400">
                <a:ea typeface="Verdana"/>
              </a:rPr>
              <a:t>To </a:t>
            </a:r>
            <a:r>
              <a:rPr lang="it-IT" sz="1400" err="1">
                <a:ea typeface="Verdana"/>
              </a:rPr>
              <a:t>mesure</a:t>
            </a:r>
            <a:r>
              <a:rPr lang="it-IT" sz="1400">
                <a:ea typeface="Verdana"/>
              </a:rPr>
              <a:t> the on-site </a:t>
            </a:r>
            <a:r>
              <a:rPr lang="it-IT" sz="1400" err="1">
                <a:ea typeface="Verdana"/>
              </a:rPr>
              <a:t>magnetic</a:t>
            </a:r>
            <a:r>
              <a:rPr lang="it-IT" sz="1400">
                <a:ea typeface="Verdana"/>
              </a:rPr>
              <a:t> </a:t>
            </a:r>
            <a:r>
              <a:rPr lang="it-IT" sz="1400" err="1">
                <a:ea typeface="Verdana"/>
              </a:rPr>
              <a:t>disturbances</a:t>
            </a:r>
            <a:r>
              <a:rPr lang="it-IT" sz="1400">
                <a:ea typeface="Verdana"/>
              </a:rPr>
              <a:t> </a:t>
            </a:r>
          </a:p>
          <a:p>
            <a:pPr marL="285750" indent="-285750">
              <a:buFont typeface="Arial"/>
              <a:buChar char="•"/>
            </a:pPr>
            <a:r>
              <a:rPr lang="it-IT" sz="1400">
                <a:ea typeface="Verdana"/>
              </a:rPr>
              <a:t>Return </a:t>
            </a:r>
            <a:r>
              <a:rPr lang="it-IT" sz="1400" err="1">
                <a:ea typeface="Verdana"/>
              </a:rPr>
              <a:t>at</a:t>
            </a:r>
            <a:r>
              <a:rPr lang="it-IT" sz="1400">
                <a:ea typeface="Verdana"/>
              </a:rPr>
              <a:t> </a:t>
            </a:r>
            <a:r>
              <a:rPr lang="it-IT" sz="1400" err="1">
                <a:ea typeface="Verdana"/>
              </a:rPr>
              <a:t>least</a:t>
            </a:r>
            <a:r>
              <a:rPr lang="it-IT" sz="1400">
                <a:ea typeface="Verdana"/>
              </a:rPr>
              <a:t> 10g of samples on Earth</a:t>
            </a:r>
          </a:p>
        </p:txBody>
      </p:sp>
      <p:sp>
        <p:nvSpPr>
          <p:cNvPr id="12" name="CasellaDiTesto 11">
            <a:extLst>
              <a:ext uri="{FF2B5EF4-FFF2-40B4-BE49-F238E27FC236}">
                <a16:creationId xmlns:a16="http://schemas.microsoft.com/office/drawing/2014/main" id="{24F42E4C-5FDF-0FE1-1475-CFBA375B028E}"/>
              </a:ext>
            </a:extLst>
          </p:cNvPr>
          <p:cNvSpPr txBox="1"/>
          <p:nvPr/>
        </p:nvSpPr>
        <p:spPr>
          <a:xfrm>
            <a:off x="251635" y="2338042"/>
            <a:ext cx="33078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ea typeface="Verdana"/>
              </a:rPr>
              <a:t>Target </a:t>
            </a:r>
            <a:r>
              <a:rPr lang="it-IT" sz="1600" b="1" err="1">
                <a:ea typeface="Verdana"/>
              </a:rPr>
              <a:t>Comet</a:t>
            </a:r>
            <a:r>
              <a:rPr lang="it-IT" sz="1600" b="1">
                <a:ea typeface="Verdana"/>
              </a:rPr>
              <a:t>: </a:t>
            </a:r>
            <a:r>
              <a:rPr lang="it-IT" sz="1600">
                <a:ea typeface="Verdana"/>
              </a:rPr>
              <a:t>304P/ORY</a:t>
            </a:r>
          </a:p>
        </p:txBody>
      </p:sp>
    </p:spTree>
    <p:extLst>
      <p:ext uri="{BB962C8B-B14F-4D97-AF65-F5344CB8AC3E}">
        <p14:creationId xmlns:p14="http://schemas.microsoft.com/office/powerpoint/2010/main" val="961824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7F47E-0589-0D4F-74A2-C5B7E0AFE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787A9-D0B9-1AA5-9105-2154FA5A7E18}"/>
              </a:ext>
            </a:extLst>
          </p:cNvPr>
          <p:cNvSpPr>
            <a:spLocks noGrp="1"/>
          </p:cNvSpPr>
          <p:nvPr>
            <p:ph type="title"/>
          </p:nvPr>
        </p:nvSpPr>
        <p:spPr>
          <a:xfrm>
            <a:off x="460150" y="0"/>
            <a:ext cx="8229600" cy="857250"/>
          </a:xfrm>
        </p:spPr>
        <p:txBody>
          <a:bodyPr/>
          <a:lstStyle/>
          <a:p>
            <a:r>
              <a:rPr lang="en-US"/>
              <a:t>Requirements and Assumptions – GNC</a:t>
            </a:r>
            <a:endParaRPr lang="en-US">
              <a:ea typeface="Verdana"/>
            </a:endParaRPr>
          </a:p>
        </p:txBody>
      </p:sp>
      <p:graphicFrame>
        <p:nvGraphicFramePr>
          <p:cNvPr id="4" name="Tabella 3">
            <a:extLst>
              <a:ext uri="{FF2B5EF4-FFF2-40B4-BE49-F238E27FC236}">
                <a16:creationId xmlns:a16="http://schemas.microsoft.com/office/drawing/2014/main" id="{6325E058-5EFF-1B75-5914-32DE1B61252B}"/>
              </a:ext>
            </a:extLst>
          </p:cNvPr>
          <p:cNvGraphicFramePr>
            <a:graphicFrameLocks noGrp="1"/>
          </p:cNvGraphicFramePr>
          <p:nvPr>
            <p:extLst>
              <p:ext uri="{D42A27DB-BD31-4B8C-83A1-F6EECF244321}">
                <p14:modId xmlns:p14="http://schemas.microsoft.com/office/powerpoint/2010/main" val="2261135894"/>
              </p:ext>
            </p:extLst>
          </p:nvPr>
        </p:nvGraphicFramePr>
        <p:xfrm>
          <a:off x="10103005" y="610283"/>
          <a:ext cx="6597326" cy="2408646"/>
        </p:xfrm>
        <a:graphic>
          <a:graphicData uri="http://schemas.openxmlformats.org/drawingml/2006/table">
            <a:tbl>
              <a:tblPr firstRow="1" bandRow="1">
                <a:tableStyleId>{5C22544A-7EE6-4342-B048-85BDC9FD1C3A}</a:tableStyleId>
              </a:tblPr>
              <a:tblGrid>
                <a:gridCol w="825723">
                  <a:extLst>
                    <a:ext uri="{9D8B030D-6E8A-4147-A177-3AD203B41FA5}">
                      <a16:colId xmlns:a16="http://schemas.microsoft.com/office/drawing/2014/main" val="2963107533"/>
                    </a:ext>
                  </a:extLst>
                </a:gridCol>
                <a:gridCol w="2800460">
                  <a:extLst>
                    <a:ext uri="{9D8B030D-6E8A-4147-A177-3AD203B41FA5}">
                      <a16:colId xmlns:a16="http://schemas.microsoft.com/office/drawing/2014/main" val="3162522199"/>
                    </a:ext>
                  </a:extLst>
                </a:gridCol>
                <a:gridCol w="2971143">
                  <a:extLst>
                    <a:ext uri="{9D8B030D-6E8A-4147-A177-3AD203B41FA5}">
                      <a16:colId xmlns:a16="http://schemas.microsoft.com/office/drawing/2014/main" val="2269178594"/>
                    </a:ext>
                  </a:extLst>
                </a:gridCol>
              </a:tblGrid>
              <a:tr h="376315">
                <a:tc>
                  <a:txBody>
                    <a:bodyPr/>
                    <a:lstStyle/>
                    <a:p>
                      <a:r>
                        <a:rPr lang="it-IT" sz="1200"/>
                        <a:t>REQ ID</a:t>
                      </a:r>
                    </a:p>
                  </a:txBody>
                  <a:tcPr/>
                </a:tc>
                <a:tc>
                  <a:txBody>
                    <a:bodyPr/>
                    <a:lstStyle/>
                    <a:p>
                      <a:r>
                        <a:rPr lang="it-IT" sz="1200"/>
                        <a:t>STATEMENT</a:t>
                      </a:r>
                    </a:p>
                  </a:txBody>
                  <a:tcPr/>
                </a:tc>
                <a:tc>
                  <a:txBody>
                    <a:bodyPr/>
                    <a:lstStyle/>
                    <a:p>
                      <a:r>
                        <a:rPr lang="it-IT" sz="1200"/>
                        <a:t>COMMENTS</a:t>
                      </a:r>
                    </a:p>
                  </a:txBody>
                  <a:tcPr/>
                </a:tc>
                <a:extLst>
                  <a:ext uri="{0D108BD9-81ED-4DB2-BD59-A6C34878D82A}">
                    <a16:rowId xmlns:a16="http://schemas.microsoft.com/office/drawing/2014/main" val="3211935456"/>
                  </a:ext>
                </a:extLst>
              </a:tr>
              <a:tr h="627192">
                <a:tc>
                  <a:txBody>
                    <a:bodyPr/>
                    <a:lstStyle/>
                    <a:p>
                      <a:r>
                        <a:rPr lang="it-IT" sz="1100"/>
                        <a:t>GNC-010</a:t>
                      </a:r>
                    </a:p>
                  </a:txBody>
                  <a:tcPr/>
                </a:tc>
                <a:tc>
                  <a:txBody>
                    <a:bodyPr/>
                    <a:lstStyle/>
                    <a:p>
                      <a:r>
                        <a:rPr lang="it-IT" sz="1100"/>
                        <a:t>The dynamics of the comet shall be characterized during approach phase.</a:t>
                      </a:r>
                    </a:p>
                  </a:txBody>
                  <a:tcPr/>
                </a:tc>
                <a:tc>
                  <a:txBody>
                    <a:bodyPr/>
                    <a:lstStyle/>
                    <a:p>
                      <a:endParaRPr lang="it-IT" sz="1100"/>
                    </a:p>
                  </a:txBody>
                  <a:tcPr/>
                </a:tc>
                <a:extLst>
                  <a:ext uri="{0D108BD9-81ED-4DB2-BD59-A6C34878D82A}">
                    <a16:rowId xmlns:a16="http://schemas.microsoft.com/office/drawing/2014/main" val="3003312497"/>
                  </a:ext>
                </a:extLst>
              </a:tr>
              <a:tr h="372501">
                <a:tc>
                  <a:txBody>
                    <a:bodyPr/>
                    <a:lstStyle/>
                    <a:p>
                      <a:r>
                        <a:rPr lang="it-IT" sz="1100"/>
                        <a:t>GNC-020</a:t>
                      </a:r>
                    </a:p>
                  </a:txBody>
                  <a:tcPr/>
                </a:tc>
                <a:tc>
                  <a:txBody>
                    <a:bodyPr/>
                    <a:lstStyle/>
                    <a:p>
                      <a:r>
                        <a:rPr lang="it-IT" sz="1100"/>
                        <a:t>Landing Precision wrt to the selected one</a:t>
                      </a:r>
                    </a:p>
                  </a:txBody>
                  <a:tcPr/>
                </a:tc>
                <a:tc>
                  <a:txBody>
                    <a:bodyPr/>
                    <a:lstStyle/>
                    <a:p>
                      <a:r>
                        <a:rPr lang="it-IT" sz="1100"/>
                        <a:t>From MR or SR, influences </a:t>
                      </a:r>
                    </a:p>
                  </a:txBody>
                  <a:tcPr/>
                </a:tc>
                <a:extLst>
                  <a:ext uri="{0D108BD9-81ED-4DB2-BD59-A6C34878D82A}">
                    <a16:rowId xmlns:a16="http://schemas.microsoft.com/office/drawing/2014/main" val="1375402964"/>
                  </a:ext>
                </a:extLst>
              </a:tr>
              <a:tr h="351227">
                <a:tc>
                  <a:txBody>
                    <a:bodyPr/>
                    <a:lstStyle/>
                    <a:p>
                      <a:r>
                        <a:rPr lang="it-IT" sz="1100"/>
                        <a:t>GNC-030</a:t>
                      </a:r>
                    </a:p>
                  </a:txBody>
                  <a:tcPr/>
                </a:tc>
                <a:tc>
                  <a:txBody>
                    <a:bodyPr/>
                    <a:lstStyle/>
                    <a:p>
                      <a:r>
                        <a:rPr lang="it-IT" sz="1100"/>
                        <a:t>Landing Velocity</a:t>
                      </a:r>
                    </a:p>
                  </a:txBody>
                  <a:tcPr/>
                </a:tc>
                <a:tc>
                  <a:txBody>
                    <a:bodyPr/>
                    <a:lstStyle/>
                    <a:p>
                      <a:r>
                        <a:rPr lang="it-IT" sz="1100"/>
                        <a:t>From structure subsystem</a:t>
                      </a:r>
                    </a:p>
                  </a:txBody>
                  <a:tcPr/>
                </a:tc>
                <a:extLst>
                  <a:ext uri="{0D108BD9-81ED-4DB2-BD59-A6C34878D82A}">
                    <a16:rowId xmlns:a16="http://schemas.microsoft.com/office/drawing/2014/main" val="118069939"/>
                  </a:ext>
                </a:extLst>
              </a:tr>
              <a:tr h="627192">
                <a:tc>
                  <a:txBody>
                    <a:bodyPr/>
                    <a:lstStyle/>
                    <a:p>
                      <a:r>
                        <a:rPr lang="it-IT" sz="1100"/>
                        <a:t>GNC-040</a:t>
                      </a:r>
                    </a:p>
                  </a:txBody>
                  <a:tcPr/>
                </a:tc>
                <a:tc>
                  <a:txBody>
                    <a:bodyPr/>
                    <a:lstStyle/>
                    <a:p>
                      <a:r>
                        <a:rPr lang="it-IT" sz="1100"/>
                        <a:t>The approach from HP3 to touch-down shall be performed in autonomy.</a:t>
                      </a:r>
                    </a:p>
                  </a:txBody>
                  <a:tcPr/>
                </a:tc>
                <a:tc>
                  <a:txBody>
                    <a:bodyPr/>
                    <a:lstStyle/>
                    <a:p>
                      <a:r>
                        <a:rPr lang="it-IT" sz="1100"/>
                        <a:t>From TTMTC </a:t>
                      </a:r>
                      <a:r>
                        <a:rPr lang="en-US" sz="1100"/>
                        <a:t>to ensure the proper utilization of HGA</a:t>
                      </a:r>
                    </a:p>
                  </a:txBody>
                  <a:tcPr/>
                </a:tc>
                <a:extLst>
                  <a:ext uri="{0D108BD9-81ED-4DB2-BD59-A6C34878D82A}">
                    <a16:rowId xmlns:a16="http://schemas.microsoft.com/office/drawing/2014/main" val="1158763995"/>
                  </a:ext>
                </a:extLst>
              </a:tr>
            </a:tbl>
          </a:graphicData>
        </a:graphic>
      </p:graphicFrame>
      <p:cxnSp>
        <p:nvCxnSpPr>
          <p:cNvPr id="5" name="Connettore 2 4">
            <a:extLst>
              <a:ext uri="{FF2B5EF4-FFF2-40B4-BE49-F238E27FC236}">
                <a16:creationId xmlns:a16="http://schemas.microsoft.com/office/drawing/2014/main" id="{2B3035D9-F768-5CB9-D293-9C2AA8414EF2}"/>
              </a:ext>
            </a:extLst>
          </p:cNvPr>
          <p:cNvCxnSpPr>
            <a:cxnSpLocks/>
          </p:cNvCxnSpPr>
          <p:nvPr/>
        </p:nvCxnSpPr>
        <p:spPr>
          <a:xfrm flipV="1">
            <a:off x="454250" y="764172"/>
            <a:ext cx="310118" cy="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6" name="Connettore 2 5">
            <a:extLst>
              <a:ext uri="{FF2B5EF4-FFF2-40B4-BE49-F238E27FC236}">
                <a16:creationId xmlns:a16="http://schemas.microsoft.com/office/drawing/2014/main" id="{AC2F0DEF-7BF4-8FD6-4B11-016FC412D7DC}"/>
              </a:ext>
            </a:extLst>
          </p:cNvPr>
          <p:cNvCxnSpPr>
            <a:cxnSpLocks/>
          </p:cNvCxnSpPr>
          <p:nvPr/>
        </p:nvCxnSpPr>
        <p:spPr>
          <a:xfrm flipV="1">
            <a:off x="460439" y="2933206"/>
            <a:ext cx="310118" cy="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7" name="CasellaDiTesto 6">
            <a:extLst>
              <a:ext uri="{FF2B5EF4-FFF2-40B4-BE49-F238E27FC236}">
                <a16:creationId xmlns:a16="http://schemas.microsoft.com/office/drawing/2014/main" id="{1670AFCF-786E-F82F-944B-83B6C0C0CA6E}"/>
              </a:ext>
            </a:extLst>
          </p:cNvPr>
          <p:cNvSpPr txBox="1"/>
          <p:nvPr/>
        </p:nvSpPr>
        <p:spPr>
          <a:xfrm>
            <a:off x="764365" y="2779318"/>
            <a:ext cx="2838893" cy="307777"/>
          </a:xfrm>
          <a:prstGeom prst="rect">
            <a:avLst/>
          </a:prstGeom>
          <a:noFill/>
        </p:spPr>
        <p:txBody>
          <a:bodyPr wrap="square" rtlCol="0">
            <a:spAutoFit/>
          </a:bodyPr>
          <a:lstStyle/>
          <a:p>
            <a:r>
              <a:rPr lang="it-IT" sz="1400" b="1">
                <a:solidFill>
                  <a:schemeClr val="accent1"/>
                </a:solidFill>
              </a:rPr>
              <a:t>ASSUMPTIONS</a:t>
            </a:r>
          </a:p>
        </p:txBody>
      </p:sp>
      <p:graphicFrame>
        <p:nvGraphicFramePr>
          <p:cNvPr id="8" name="Tabella 7">
            <a:extLst>
              <a:ext uri="{FF2B5EF4-FFF2-40B4-BE49-F238E27FC236}">
                <a16:creationId xmlns:a16="http://schemas.microsoft.com/office/drawing/2014/main" id="{3D8BFD3C-9DBA-F84C-4E5D-4FC1663D80EE}"/>
              </a:ext>
            </a:extLst>
          </p:cNvPr>
          <p:cNvGraphicFramePr>
            <a:graphicFrameLocks noGrp="1"/>
          </p:cNvGraphicFramePr>
          <p:nvPr>
            <p:extLst>
              <p:ext uri="{D42A27DB-BD31-4B8C-83A1-F6EECF244321}">
                <p14:modId xmlns:p14="http://schemas.microsoft.com/office/powerpoint/2010/main" val="4239054595"/>
              </p:ext>
            </p:extLst>
          </p:nvPr>
        </p:nvGraphicFramePr>
        <p:xfrm>
          <a:off x="454250" y="3188196"/>
          <a:ext cx="7612352" cy="1403342"/>
        </p:xfrm>
        <a:graphic>
          <a:graphicData uri="http://schemas.openxmlformats.org/drawingml/2006/table">
            <a:tbl>
              <a:tblPr firstRow="1" bandRow="1">
                <a:tableStyleId>{5C22544A-7EE6-4342-B048-85BDC9FD1C3A}</a:tableStyleId>
              </a:tblPr>
              <a:tblGrid>
                <a:gridCol w="3877138">
                  <a:extLst>
                    <a:ext uri="{9D8B030D-6E8A-4147-A177-3AD203B41FA5}">
                      <a16:colId xmlns:a16="http://schemas.microsoft.com/office/drawing/2014/main" val="3162522199"/>
                    </a:ext>
                  </a:extLst>
                </a:gridCol>
                <a:gridCol w="3735214">
                  <a:extLst>
                    <a:ext uri="{9D8B030D-6E8A-4147-A177-3AD203B41FA5}">
                      <a16:colId xmlns:a16="http://schemas.microsoft.com/office/drawing/2014/main" val="2269178594"/>
                    </a:ext>
                  </a:extLst>
                </a:gridCol>
              </a:tblGrid>
              <a:tr h="291724">
                <a:tc>
                  <a:txBody>
                    <a:bodyPr/>
                    <a:lstStyle/>
                    <a:p>
                      <a:r>
                        <a:rPr lang="it-IT" sz="1050"/>
                        <a:t>STATEMENT</a:t>
                      </a:r>
                    </a:p>
                  </a:txBody>
                  <a:tcPr/>
                </a:tc>
                <a:tc>
                  <a:txBody>
                    <a:bodyPr/>
                    <a:lstStyle/>
                    <a:p>
                      <a:r>
                        <a:rPr lang="it-IT" sz="1050"/>
                        <a:t>COMMENTS</a:t>
                      </a:r>
                    </a:p>
                  </a:txBody>
                  <a:tcPr/>
                </a:tc>
                <a:extLst>
                  <a:ext uri="{0D108BD9-81ED-4DB2-BD59-A6C34878D82A}">
                    <a16:rowId xmlns:a16="http://schemas.microsoft.com/office/drawing/2014/main" val="3211935456"/>
                  </a:ext>
                </a:extLst>
              </a:tr>
              <a:tr h="350069">
                <a:tc>
                  <a:txBody>
                    <a:bodyPr/>
                    <a:lstStyle/>
                    <a:p>
                      <a:r>
                        <a:rPr lang="it-IT" sz="1050"/>
                        <a:t>Absolute navigation: DDOR ang. accuracy 10nrad</a:t>
                      </a:r>
                    </a:p>
                  </a:txBody>
                  <a:tcPr anchor="ctr"/>
                </a:tc>
                <a:tc>
                  <a:txBody>
                    <a:bodyPr/>
                    <a:lstStyle/>
                    <a:p>
                      <a:r>
                        <a:rPr lang="it-IT" sz="1050"/>
                        <a:t>From literature</a:t>
                      </a:r>
                    </a:p>
                  </a:txBody>
                  <a:tcPr anchor="ctr"/>
                </a:tc>
                <a:extLst>
                  <a:ext uri="{0D108BD9-81ED-4DB2-BD59-A6C34878D82A}">
                    <a16:rowId xmlns:a16="http://schemas.microsoft.com/office/drawing/2014/main" val="2749274067"/>
                  </a:ext>
                </a:extLst>
              </a:tr>
              <a:tr h="350069">
                <a:tc>
                  <a:txBody>
                    <a:bodyPr/>
                    <a:lstStyle/>
                    <a:p>
                      <a:r>
                        <a:rPr lang="en-US" sz="1050"/>
                        <a:t>No drag is considered during the</a:t>
                      </a:r>
                      <a:r>
                        <a:rPr lang="en-US" sz="1050" baseline="0"/>
                        <a:t> Approach to Landing Phase</a:t>
                      </a:r>
                      <a:endParaRPr lang="en-US" sz="1050"/>
                    </a:p>
                  </a:txBody>
                  <a:tcPr anchor="ctr"/>
                </a:tc>
                <a:tc>
                  <a:txBody>
                    <a:bodyPr/>
                    <a:lstStyle/>
                    <a:p>
                      <a:r>
                        <a:rPr lang="it-IT" sz="1050"/>
                        <a:t>Low activity of</a:t>
                      </a:r>
                      <a:r>
                        <a:rPr lang="it-IT" sz="1050" baseline="0"/>
                        <a:t> the comet when this phase occurs</a:t>
                      </a:r>
                      <a:endParaRPr lang="it-IT" sz="1050"/>
                    </a:p>
                  </a:txBody>
                  <a:tcPr anchor="ctr"/>
                </a:tc>
                <a:extLst>
                  <a:ext uri="{0D108BD9-81ED-4DB2-BD59-A6C34878D82A}">
                    <a16:rowId xmlns:a16="http://schemas.microsoft.com/office/drawing/2014/main" val="3003312497"/>
                  </a:ext>
                </a:extLst>
              </a:tr>
              <a:tr h="350069">
                <a:tc>
                  <a:txBody>
                    <a:bodyPr/>
                    <a:lstStyle/>
                    <a:p>
                      <a:r>
                        <a:rPr lang="en-US" sz="1050"/>
                        <a:t>Impulsive manoeuvres</a:t>
                      </a:r>
                    </a:p>
                  </a:txBody>
                  <a:tcPr anchor="ctr"/>
                </a:tc>
                <a:tc>
                  <a:txBody>
                    <a:bodyPr/>
                    <a:lstStyle/>
                    <a:p>
                      <a:endParaRPr lang="it-IT" sz="1050"/>
                    </a:p>
                  </a:txBody>
                  <a:tcPr/>
                </a:tc>
                <a:extLst>
                  <a:ext uri="{0D108BD9-81ED-4DB2-BD59-A6C34878D82A}">
                    <a16:rowId xmlns:a16="http://schemas.microsoft.com/office/drawing/2014/main" val="807685879"/>
                  </a:ext>
                </a:extLst>
              </a:tr>
            </a:tbl>
          </a:graphicData>
        </a:graphic>
      </p:graphicFrame>
      <p:sp>
        <p:nvSpPr>
          <p:cNvPr id="9" name="CasellaDiTesto 8">
            <a:extLst>
              <a:ext uri="{FF2B5EF4-FFF2-40B4-BE49-F238E27FC236}">
                <a16:creationId xmlns:a16="http://schemas.microsoft.com/office/drawing/2014/main" id="{8EA014FF-FAD8-21C7-C39E-1DFFF6B16B5B}"/>
              </a:ext>
            </a:extLst>
          </p:cNvPr>
          <p:cNvSpPr txBox="1"/>
          <p:nvPr/>
        </p:nvSpPr>
        <p:spPr>
          <a:xfrm>
            <a:off x="764365" y="610283"/>
            <a:ext cx="2838893" cy="307777"/>
          </a:xfrm>
          <a:prstGeom prst="rect">
            <a:avLst/>
          </a:prstGeom>
          <a:noFill/>
        </p:spPr>
        <p:txBody>
          <a:bodyPr wrap="square" rtlCol="0">
            <a:spAutoFit/>
          </a:bodyPr>
          <a:lstStyle/>
          <a:p>
            <a:r>
              <a:rPr lang="it-IT" sz="1400" b="1">
                <a:solidFill>
                  <a:schemeClr val="accent1"/>
                </a:solidFill>
              </a:rPr>
              <a:t>CRITICALITIES</a:t>
            </a:r>
          </a:p>
        </p:txBody>
      </p:sp>
      <p:graphicFrame>
        <p:nvGraphicFramePr>
          <p:cNvPr id="11" name="Tabella 10">
            <a:extLst>
              <a:ext uri="{FF2B5EF4-FFF2-40B4-BE49-F238E27FC236}">
                <a16:creationId xmlns:a16="http://schemas.microsoft.com/office/drawing/2014/main" id="{350C8E69-BFF6-6726-378C-6B9E5C9BDE16}"/>
              </a:ext>
            </a:extLst>
          </p:cNvPr>
          <p:cNvGraphicFramePr>
            <a:graphicFrameLocks noGrp="1"/>
          </p:cNvGraphicFramePr>
          <p:nvPr>
            <p:extLst>
              <p:ext uri="{D42A27DB-BD31-4B8C-83A1-F6EECF244321}">
                <p14:modId xmlns:p14="http://schemas.microsoft.com/office/powerpoint/2010/main" val="372883839"/>
              </p:ext>
            </p:extLst>
          </p:nvPr>
        </p:nvGraphicFramePr>
        <p:xfrm>
          <a:off x="9758001" y="3448365"/>
          <a:ext cx="8342981" cy="2030889"/>
        </p:xfrm>
        <a:graphic>
          <a:graphicData uri="http://schemas.openxmlformats.org/drawingml/2006/table">
            <a:tbl>
              <a:tblPr firstRow="1" bandRow="1">
                <a:tableStyleId>{5C22544A-7EE6-4342-B048-85BDC9FD1C3A}</a:tableStyleId>
              </a:tblPr>
              <a:tblGrid>
                <a:gridCol w="4047733">
                  <a:extLst>
                    <a:ext uri="{9D8B030D-6E8A-4147-A177-3AD203B41FA5}">
                      <a16:colId xmlns:a16="http://schemas.microsoft.com/office/drawing/2014/main" val="3162522199"/>
                    </a:ext>
                  </a:extLst>
                </a:gridCol>
                <a:gridCol w="4295248">
                  <a:extLst>
                    <a:ext uri="{9D8B030D-6E8A-4147-A177-3AD203B41FA5}">
                      <a16:colId xmlns:a16="http://schemas.microsoft.com/office/drawing/2014/main" val="2269178594"/>
                    </a:ext>
                  </a:extLst>
                </a:gridCol>
              </a:tblGrid>
              <a:tr h="262376">
                <a:tc>
                  <a:txBody>
                    <a:bodyPr/>
                    <a:lstStyle/>
                    <a:p>
                      <a:r>
                        <a:rPr lang="it-IT" sz="1050"/>
                        <a:t>STATEMENT</a:t>
                      </a:r>
                    </a:p>
                  </a:txBody>
                  <a:tcPr/>
                </a:tc>
                <a:tc>
                  <a:txBody>
                    <a:bodyPr/>
                    <a:lstStyle/>
                    <a:p>
                      <a:r>
                        <a:rPr lang="it-IT" sz="1050"/>
                        <a:t>COMMENTS</a:t>
                      </a:r>
                    </a:p>
                  </a:txBody>
                  <a:tcPr/>
                </a:tc>
                <a:extLst>
                  <a:ext uri="{0D108BD9-81ED-4DB2-BD59-A6C34878D82A}">
                    <a16:rowId xmlns:a16="http://schemas.microsoft.com/office/drawing/2014/main" val="3211935456"/>
                  </a:ext>
                </a:extLst>
              </a:tr>
              <a:tr h="3148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050" kern="100">
                          <a:solidFill>
                            <a:schemeClr val="dk1"/>
                          </a:solidFill>
                          <a:effectLst/>
                          <a:latin typeface="+mn-lt"/>
                          <a:ea typeface="Calibri" panose="020F0502020204030204" pitchFamily="34" charset="0"/>
                          <a:cs typeface="Times New Roman" panose="02020603050405020304" pitchFamily="18" charset="0"/>
                        </a:rPr>
                        <a:t>Sensor sensibility to dust</a:t>
                      </a:r>
                    </a:p>
                  </a:txBody>
                  <a:tcPr/>
                </a:tc>
                <a:tc>
                  <a:txBody>
                    <a:bodyPr/>
                    <a:lstStyle/>
                    <a:p>
                      <a:r>
                        <a:rPr lang="it-IT" sz="1050"/>
                        <a:t>Low activity of</a:t>
                      </a:r>
                      <a:r>
                        <a:rPr lang="it-IT" sz="1050" baseline="0"/>
                        <a:t> the comet when this phase occurs</a:t>
                      </a:r>
                      <a:endParaRPr lang="it-IT" sz="1050"/>
                    </a:p>
                  </a:txBody>
                  <a:tcPr/>
                </a:tc>
                <a:extLst>
                  <a:ext uri="{0D108BD9-81ED-4DB2-BD59-A6C34878D82A}">
                    <a16:rowId xmlns:a16="http://schemas.microsoft.com/office/drawing/2014/main" val="3003312497"/>
                  </a:ext>
                </a:extLst>
              </a:tr>
              <a:tr h="411719">
                <a:tc>
                  <a:txBody>
                    <a:bodyPr/>
                    <a:lstStyle/>
                    <a:p>
                      <a:pPr marL="0" lvl="0" indent="0">
                        <a:lnSpc>
                          <a:spcPct val="115000"/>
                        </a:lnSpc>
                        <a:buFont typeface="Calibri" panose="020F0502020204030204" pitchFamily="34" charset="0"/>
                        <a:buNone/>
                      </a:pPr>
                      <a:r>
                        <a:rPr lang="en-US" sz="1050" kern="100">
                          <a:solidFill>
                            <a:schemeClr val="dk1"/>
                          </a:solidFill>
                          <a:effectLst/>
                          <a:latin typeface="+mn-lt"/>
                          <a:ea typeface="Calibri" panose="020F0502020204030204" pitchFamily="34" charset="0"/>
                          <a:cs typeface="Times New Roman" panose="02020603050405020304" pitchFamily="18" charset="0"/>
                        </a:rPr>
                        <a:t>Not all hazard detectable from the nominal orbit (SSTO 10 km)</a:t>
                      </a:r>
                      <a:endParaRPr lang="it-IT" sz="1050" kern="100">
                        <a:solidFill>
                          <a:schemeClr val="dk1"/>
                        </a:solidFill>
                        <a:effectLst/>
                        <a:latin typeface="+mn-lt"/>
                        <a:ea typeface="Calibri" panose="020F0502020204030204" pitchFamily="34" charset="0"/>
                        <a:cs typeface="Times New Roman" panose="02020603050405020304" pitchFamily="18" charset="0"/>
                      </a:endParaRPr>
                    </a:p>
                  </a:txBody>
                  <a:tcPr/>
                </a:tc>
                <a:tc>
                  <a:txBody>
                    <a:bodyPr/>
                    <a:lstStyle/>
                    <a:p>
                      <a:r>
                        <a:rPr lang="it-IT" sz="1050"/>
                        <a:t>HPs at lower altitude are employed to detect eventual hazard</a:t>
                      </a:r>
                    </a:p>
                  </a:txBody>
                  <a:tcPr/>
                </a:tc>
                <a:extLst>
                  <a:ext uri="{0D108BD9-81ED-4DB2-BD59-A6C34878D82A}">
                    <a16:rowId xmlns:a16="http://schemas.microsoft.com/office/drawing/2014/main" val="1375402964"/>
                  </a:ext>
                </a:extLst>
              </a:tr>
              <a:tr h="337509">
                <a:tc>
                  <a:txBody>
                    <a:bodyPr/>
                    <a:lstStyle/>
                    <a:p>
                      <a:pPr marL="0" marR="0" lvl="0" indent="0" algn="l" defTabSz="457200" rtl="0" eaLnBrk="1" fontAlgn="auto" latinLnBrk="0" hangingPunct="1">
                        <a:lnSpc>
                          <a:spcPct val="115000"/>
                        </a:lnSpc>
                        <a:spcBef>
                          <a:spcPts val="0"/>
                        </a:spcBef>
                        <a:spcAft>
                          <a:spcPts val="0"/>
                        </a:spcAft>
                        <a:buClrTx/>
                        <a:buSzTx/>
                        <a:buFont typeface="Calibri" panose="020F0502020204030204" pitchFamily="34" charset="0"/>
                        <a:buNone/>
                        <a:tabLst/>
                        <a:defRPr/>
                      </a:pPr>
                      <a:r>
                        <a:rPr lang="en-US" sz="1050" kern="100">
                          <a:solidFill>
                            <a:schemeClr val="dk1"/>
                          </a:solidFill>
                          <a:effectLst/>
                          <a:latin typeface="+mn-lt"/>
                          <a:ea typeface="Calibri" panose="020F0502020204030204" pitchFamily="34" charset="0"/>
                          <a:cs typeface="Times New Roman" panose="02020603050405020304" pitchFamily="18" charset="0"/>
                        </a:rPr>
                        <a:t>Autonomous HP3 to Touchdown </a:t>
                      </a:r>
                      <a:endParaRPr lang="it-IT" sz="1050" kern="100">
                        <a:solidFill>
                          <a:schemeClr val="dk1"/>
                        </a:solidFill>
                        <a:effectLst/>
                        <a:latin typeface="+mn-lt"/>
                        <a:ea typeface="Calibri" panose="020F0502020204030204" pitchFamily="34" charset="0"/>
                        <a:cs typeface="Times New Roman" panose="02020603050405020304" pitchFamily="18" charset="0"/>
                      </a:endParaRPr>
                    </a:p>
                  </a:txBody>
                  <a:tcPr/>
                </a:tc>
                <a:tc>
                  <a:txBody>
                    <a:bodyPr/>
                    <a:lstStyle/>
                    <a:p>
                      <a:r>
                        <a:rPr lang="it-IT" sz="1050"/>
                        <a:t>Too high telecommunication delays for real-time ops.</a:t>
                      </a:r>
                    </a:p>
                  </a:txBody>
                  <a:tcPr/>
                </a:tc>
                <a:extLst>
                  <a:ext uri="{0D108BD9-81ED-4DB2-BD59-A6C34878D82A}">
                    <a16:rowId xmlns:a16="http://schemas.microsoft.com/office/drawing/2014/main" val="498965315"/>
                  </a:ext>
                </a:extLst>
              </a:tr>
              <a:tr h="337509">
                <a:tc>
                  <a:txBody>
                    <a:bodyPr/>
                    <a:lstStyle/>
                    <a:p>
                      <a:pPr marL="0" marR="0" lvl="0" indent="0" algn="l" defTabSz="457200" rtl="0" eaLnBrk="1" fontAlgn="auto" latinLnBrk="0" hangingPunct="1">
                        <a:lnSpc>
                          <a:spcPct val="115000"/>
                        </a:lnSpc>
                        <a:spcBef>
                          <a:spcPts val="0"/>
                        </a:spcBef>
                        <a:spcAft>
                          <a:spcPts val="0"/>
                        </a:spcAft>
                        <a:buClrTx/>
                        <a:buSzTx/>
                        <a:buFont typeface="Calibri" panose="020F0502020204030204" pitchFamily="34" charset="0"/>
                        <a:buNone/>
                        <a:tabLst/>
                        <a:defRPr/>
                      </a:pPr>
                      <a:r>
                        <a:rPr lang="en-US" sz="1050" kern="100">
                          <a:solidFill>
                            <a:schemeClr val="dk1"/>
                          </a:solidFill>
                          <a:effectLst/>
                          <a:latin typeface="+mn-lt"/>
                          <a:ea typeface="Calibri" panose="020F0502020204030204" pitchFamily="34" charset="0"/>
                          <a:cs typeface="Times New Roman" panose="02020603050405020304" pitchFamily="18" charset="0"/>
                        </a:rPr>
                        <a:t>Safety, visibility, deploy robotic arm (HP3)</a:t>
                      </a:r>
                      <a:endParaRPr lang="it-IT" sz="1050" kern="100">
                        <a:solidFill>
                          <a:schemeClr val="dk1"/>
                        </a:solidFill>
                        <a:effectLst/>
                        <a:latin typeface="+mn-lt"/>
                        <a:ea typeface="Calibri" panose="020F0502020204030204" pitchFamily="34" charset="0"/>
                        <a:cs typeface="Times New Roman" panose="02020603050405020304" pitchFamily="18" charset="0"/>
                      </a:endParaRPr>
                    </a:p>
                  </a:txBody>
                  <a:tcPr/>
                </a:tc>
                <a:tc>
                  <a:txBody>
                    <a:bodyPr/>
                    <a:lstStyle/>
                    <a:p>
                      <a:endParaRPr lang="it-IT" sz="1050"/>
                    </a:p>
                  </a:txBody>
                  <a:tcPr/>
                </a:tc>
                <a:extLst>
                  <a:ext uri="{0D108BD9-81ED-4DB2-BD59-A6C34878D82A}">
                    <a16:rowId xmlns:a16="http://schemas.microsoft.com/office/drawing/2014/main" val="4259492965"/>
                  </a:ext>
                </a:extLst>
              </a:tr>
              <a:tr h="337509">
                <a:tc>
                  <a:txBody>
                    <a:bodyPr/>
                    <a:lstStyle/>
                    <a:p>
                      <a:pPr marL="0" marR="0" lvl="0" indent="0" algn="l" defTabSz="457200" rtl="0" eaLnBrk="1" fontAlgn="auto" latinLnBrk="0" hangingPunct="1">
                        <a:lnSpc>
                          <a:spcPct val="115000"/>
                        </a:lnSpc>
                        <a:spcBef>
                          <a:spcPts val="0"/>
                        </a:spcBef>
                        <a:spcAft>
                          <a:spcPts val="0"/>
                        </a:spcAft>
                        <a:buClrTx/>
                        <a:buSzTx/>
                        <a:buFont typeface="Calibri" panose="020F0502020204030204" pitchFamily="34" charset="0"/>
                        <a:buNone/>
                        <a:tabLst/>
                        <a:defRPr/>
                      </a:pPr>
                      <a:r>
                        <a:rPr lang="it-IT" sz="1050" kern="100">
                          <a:solidFill>
                            <a:schemeClr val="dk1"/>
                          </a:solidFill>
                          <a:effectLst/>
                          <a:latin typeface="+mn-lt"/>
                          <a:ea typeface="Calibri" panose="020F0502020204030204" pitchFamily="34" charset="0"/>
                          <a:cs typeface="Times New Roman" panose="02020603050405020304" pitchFamily="18" charset="0"/>
                        </a:rPr>
                        <a:t>Minimize the T&amp;G time</a:t>
                      </a:r>
                    </a:p>
                  </a:txBody>
                  <a:tcPr/>
                </a:tc>
                <a:tc>
                  <a:txBody>
                    <a:bodyPr/>
                    <a:lstStyle/>
                    <a:p>
                      <a:r>
                        <a:rPr lang="it-IT" sz="1050"/>
                        <a:t>To reduce the battery size</a:t>
                      </a:r>
                    </a:p>
                  </a:txBody>
                  <a:tcPr/>
                </a:tc>
                <a:extLst>
                  <a:ext uri="{0D108BD9-81ED-4DB2-BD59-A6C34878D82A}">
                    <a16:rowId xmlns:a16="http://schemas.microsoft.com/office/drawing/2014/main" val="671125781"/>
                  </a:ext>
                </a:extLst>
              </a:tr>
            </a:tbl>
          </a:graphicData>
        </a:graphic>
      </p:graphicFrame>
      <p:sp>
        <p:nvSpPr>
          <p:cNvPr id="12" name="TextBox 11">
            <a:extLst>
              <a:ext uri="{FF2B5EF4-FFF2-40B4-BE49-F238E27FC236}">
                <a16:creationId xmlns:a16="http://schemas.microsoft.com/office/drawing/2014/main" id="{18FB5D9B-3251-7917-17BD-E26A1F496576}"/>
              </a:ext>
            </a:extLst>
          </p:cNvPr>
          <p:cNvSpPr txBox="1"/>
          <p:nvPr/>
        </p:nvSpPr>
        <p:spPr>
          <a:xfrm>
            <a:off x="312006" y="879665"/>
            <a:ext cx="5584166" cy="1855188"/>
          </a:xfrm>
          <a:prstGeom prst="rect">
            <a:avLst/>
          </a:prstGeom>
          <a:noFill/>
          <a:effectLst/>
        </p:spPr>
        <p:txBody>
          <a:bodyPr wrap="square" rtlCol="0">
            <a:spAutoFit/>
          </a:bodyPr>
          <a:lstStyle/>
          <a:p>
            <a:pPr marL="285750" indent="-285750">
              <a:lnSpc>
                <a:spcPct val="150000"/>
              </a:lnSpc>
              <a:buFont typeface="Arial" panose="020B0604020202020204" pitchFamily="34" charset="0"/>
              <a:buChar char="•"/>
            </a:pPr>
            <a:r>
              <a:rPr lang="it-IT" sz="1300" err="1"/>
              <a:t>Sensors</a:t>
            </a:r>
            <a:r>
              <a:rPr lang="it-IT" sz="1300"/>
              <a:t> </a:t>
            </a:r>
            <a:r>
              <a:rPr lang="it-IT" sz="1300" err="1"/>
              <a:t>sensibility</a:t>
            </a:r>
            <a:r>
              <a:rPr lang="it-IT" sz="1300"/>
              <a:t> to </a:t>
            </a:r>
            <a:r>
              <a:rPr lang="it-IT" sz="1300" err="1"/>
              <a:t>dust</a:t>
            </a:r>
            <a:r>
              <a:rPr lang="it-IT" sz="1300"/>
              <a:t> </a:t>
            </a:r>
            <a:r>
              <a:rPr lang="it-IT" sz="1300">
                <a:sym typeface="Wingdings" panose="05000000000000000000" pitchFamily="2" charset="2"/>
              </a:rPr>
              <a:t> </a:t>
            </a:r>
            <a:r>
              <a:rPr lang="it-IT" sz="1300" err="1">
                <a:sym typeface="Wingdings" panose="05000000000000000000" pitchFamily="2" charset="2"/>
              </a:rPr>
              <a:t>operations</a:t>
            </a:r>
            <a:r>
              <a:rPr lang="it-IT" sz="1300">
                <a:sym typeface="Wingdings" panose="05000000000000000000" pitchFamily="2" charset="2"/>
              </a:rPr>
              <a:t>.</a:t>
            </a:r>
            <a:endParaRPr lang="it-IT" sz="1300"/>
          </a:p>
          <a:p>
            <a:pPr marL="285750" indent="-285750">
              <a:lnSpc>
                <a:spcPct val="150000"/>
              </a:lnSpc>
              <a:buFont typeface="Arial" panose="020B0604020202020204" pitchFamily="34" charset="0"/>
              <a:buChar char="•"/>
            </a:pPr>
            <a:r>
              <a:rPr lang="it-IT" sz="1300"/>
              <a:t>Not </a:t>
            </a:r>
            <a:r>
              <a:rPr lang="it-IT" sz="1300" err="1"/>
              <a:t>all</a:t>
            </a:r>
            <a:r>
              <a:rPr lang="it-IT" sz="1300"/>
              <a:t> hazard are </a:t>
            </a:r>
            <a:r>
              <a:rPr lang="it-IT" sz="1300" err="1"/>
              <a:t>detectable</a:t>
            </a:r>
            <a:r>
              <a:rPr lang="it-IT" sz="1300"/>
              <a:t> from </a:t>
            </a:r>
            <a:r>
              <a:rPr lang="it-IT" sz="1300" err="1"/>
              <a:t>nominal</a:t>
            </a:r>
            <a:r>
              <a:rPr lang="it-IT" sz="1300"/>
              <a:t> </a:t>
            </a:r>
            <a:r>
              <a:rPr lang="it-IT" sz="1300" err="1"/>
              <a:t>orbit</a:t>
            </a:r>
            <a:r>
              <a:rPr lang="it-IT" sz="1300"/>
              <a:t> (SSTO </a:t>
            </a:r>
            <a:r>
              <a:rPr lang="it-IT" sz="1300" err="1"/>
              <a:t>at</a:t>
            </a:r>
            <a:r>
              <a:rPr lang="it-IT" sz="1300"/>
              <a:t> 10km) </a:t>
            </a:r>
            <a:r>
              <a:rPr lang="it-IT" sz="1300">
                <a:sym typeface="Wingdings" panose="05000000000000000000" pitchFamily="2" charset="2"/>
              </a:rPr>
              <a:t> </a:t>
            </a:r>
            <a:r>
              <a:rPr lang="it-IT" sz="1300" err="1">
                <a:sym typeface="Wingdings" panose="05000000000000000000" pitchFamily="2" charset="2"/>
              </a:rPr>
              <a:t>HPs</a:t>
            </a:r>
            <a:r>
              <a:rPr lang="it-IT" sz="1300">
                <a:sym typeface="Wingdings" panose="05000000000000000000" pitchFamily="2" charset="2"/>
              </a:rPr>
              <a:t> </a:t>
            </a:r>
            <a:r>
              <a:rPr lang="it-IT" sz="1300" err="1">
                <a:sym typeface="Wingdings" panose="05000000000000000000" pitchFamily="2" charset="2"/>
              </a:rPr>
              <a:t>at</a:t>
            </a:r>
            <a:r>
              <a:rPr lang="it-IT" sz="1300">
                <a:sym typeface="Wingdings" panose="05000000000000000000" pitchFamily="2" charset="2"/>
              </a:rPr>
              <a:t> </a:t>
            </a:r>
            <a:r>
              <a:rPr lang="it-IT" sz="1300" err="1">
                <a:sym typeface="Wingdings" panose="05000000000000000000" pitchFamily="2" charset="2"/>
              </a:rPr>
              <a:t>lower</a:t>
            </a:r>
            <a:r>
              <a:rPr lang="it-IT" sz="1300">
                <a:sym typeface="Wingdings" panose="05000000000000000000" pitchFamily="2" charset="2"/>
              </a:rPr>
              <a:t> </a:t>
            </a:r>
            <a:r>
              <a:rPr lang="it-IT" sz="1300" err="1">
                <a:sym typeface="Wingdings" panose="05000000000000000000" pitchFamily="2" charset="2"/>
              </a:rPr>
              <a:t>altitude</a:t>
            </a:r>
            <a:r>
              <a:rPr lang="it-IT" sz="1300">
                <a:sym typeface="Wingdings" panose="05000000000000000000" pitchFamily="2" charset="2"/>
              </a:rPr>
              <a:t>.</a:t>
            </a:r>
          </a:p>
          <a:p>
            <a:pPr marL="285750" indent="-285750">
              <a:lnSpc>
                <a:spcPct val="150000"/>
              </a:lnSpc>
              <a:buFont typeface="Arial" panose="020B0604020202020204" pitchFamily="34" charset="0"/>
              <a:buChar char="•"/>
            </a:pPr>
            <a:r>
              <a:rPr lang="it-IT" sz="1300" err="1">
                <a:sym typeface="Wingdings" panose="05000000000000000000" pitchFamily="2" charset="2"/>
              </a:rPr>
              <a:t>Autonomous</a:t>
            </a:r>
            <a:r>
              <a:rPr lang="it-IT" sz="1300">
                <a:sym typeface="Wingdings" panose="05000000000000000000" pitchFamily="2" charset="2"/>
              </a:rPr>
              <a:t> from HP3 to touchdown  </a:t>
            </a:r>
            <a:r>
              <a:rPr lang="it-IT" sz="1300" err="1">
                <a:sym typeface="Wingdings" panose="05000000000000000000" pitchFamily="2" charset="2"/>
              </a:rPr>
              <a:t>too</a:t>
            </a:r>
            <a:r>
              <a:rPr lang="it-IT" sz="1300">
                <a:sym typeface="Wingdings" panose="05000000000000000000" pitchFamily="2" charset="2"/>
              </a:rPr>
              <a:t> high TC delays for </a:t>
            </a:r>
            <a:r>
              <a:rPr lang="it-IT" sz="1300" err="1">
                <a:sym typeface="Wingdings" panose="05000000000000000000" pitchFamily="2" charset="2"/>
              </a:rPr>
              <a:t>real</a:t>
            </a:r>
            <a:r>
              <a:rPr lang="it-IT" sz="1300">
                <a:sym typeface="Wingdings" panose="05000000000000000000" pitchFamily="2" charset="2"/>
              </a:rPr>
              <a:t> time ops.</a:t>
            </a:r>
          </a:p>
          <a:p>
            <a:pPr marL="285750" indent="-285750">
              <a:lnSpc>
                <a:spcPct val="150000"/>
              </a:lnSpc>
              <a:buFont typeface="Arial" panose="020B0604020202020204" pitchFamily="34" charset="0"/>
              <a:buChar char="•"/>
            </a:pPr>
            <a:r>
              <a:rPr lang="it-IT" sz="1300" err="1">
                <a:sym typeface="Wingdings" panose="05000000000000000000" pitchFamily="2" charset="2"/>
              </a:rPr>
              <a:t>Minimize</a:t>
            </a:r>
            <a:r>
              <a:rPr lang="it-IT" sz="1300">
                <a:sym typeface="Wingdings" panose="05000000000000000000" pitchFamily="2" charset="2"/>
              </a:rPr>
              <a:t> the T&amp;G time (from EPS)  full </a:t>
            </a:r>
            <a:r>
              <a:rPr lang="it-IT" sz="1300" err="1">
                <a:sym typeface="Wingdings" panose="05000000000000000000" pitchFamily="2" charset="2"/>
              </a:rPr>
              <a:t>thruster</a:t>
            </a:r>
            <a:r>
              <a:rPr lang="it-IT" sz="1300">
                <a:sym typeface="Wingdings" panose="05000000000000000000" pitchFamily="2" charset="2"/>
              </a:rPr>
              <a:t> </a:t>
            </a:r>
            <a:r>
              <a:rPr lang="it-IT" sz="1300" err="1">
                <a:sym typeface="Wingdings" panose="05000000000000000000" pitchFamily="2" charset="2"/>
              </a:rPr>
              <a:t>usage</a:t>
            </a:r>
            <a:r>
              <a:rPr lang="it-IT" sz="1300">
                <a:sym typeface="Wingdings" panose="05000000000000000000" pitchFamily="2" charset="2"/>
              </a:rPr>
              <a:t>.</a:t>
            </a:r>
          </a:p>
        </p:txBody>
      </p:sp>
      <p:pic>
        <p:nvPicPr>
          <p:cNvPr id="14" name="Picture 13">
            <a:extLst>
              <a:ext uri="{FF2B5EF4-FFF2-40B4-BE49-F238E27FC236}">
                <a16:creationId xmlns:a16="http://schemas.microsoft.com/office/drawing/2014/main" id="{8D4F8EA4-38E9-B827-1DDC-3B10AA459CF0}"/>
              </a:ext>
            </a:extLst>
          </p:cNvPr>
          <p:cNvPicPr>
            <a:picLocks noChangeAspect="1"/>
          </p:cNvPicPr>
          <p:nvPr/>
        </p:nvPicPr>
        <p:blipFill>
          <a:blip r:embed="rId2"/>
          <a:srcRect l="2175" t="1652" b="7551"/>
          <a:stretch/>
        </p:blipFill>
        <p:spPr>
          <a:xfrm>
            <a:off x="5707186" y="581652"/>
            <a:ext cx="1953196" cy="2571089"/>
          </a:xfrm>
          <a:prstGeom prst="rect">
            <a:avLst/>
          </a:prstGeom>
        </p:spPr>
      </p:pic>
      <p:sp>
        <p:nvSpPr>
          <p:cNvPr id="15" name="TextBox 14">
            <a:extLst>
              <a:ext uri="{FF2B5EF4-FFF2-40B4-BE49-F238E27FC236}">
                <a16:creationId xmlns:a16="http://schemas.microsoft.com/office/drawing/2014/main" id="{904C49CB-C1BE-50B7-DAD5-CB28654824B0}"/>
              </a:ext>
            </a:extLst>
          </p:cNvPr>
          <p:cNvSpPr txBox="1"/>
          <p:nvPr/>
        </p:nvSpPr>
        <p:spPr>
          <a:xfrm>
            <a:off x="7547411" y="2926596"/>
            <a:ext cx="752921" cy="184666"/>
          </a:xfrm>
          <a:prstGeom prst="rect">
            <a:avLst/>
          </a:prstGeom>
          <a:noFill/>
        </p:spPr>
        <p:txBody>
          <a:bodyPr wrap="square" rtlCol="0">
            <a:spAutoFit/>
          </a:bodyPr>
          <a:lstStyle/>
          <a:p>
            <a:r>
              <a:rPr lang="it-IT" sz="600"/>
              <a:t>HP: </a:t>
            </a:r>
            <a:r>
              <a:rPr lang="it-IT" sz="600" err="1"/>
              <a:t>Hold</a:t>
            </a:r>
            <a:r>
              <a:rPr lang="it-IT" sz="600"/>
              <a:t> Point</a:t>
            </a:r>
            <a:endParaRPr lang="en-GB" sz="600"/>
          </a:p>
        </p:txBody>
      </p:sp>
      <p:sp>
        <p:nvSpPr>
          <p:cNvPr id="16" name="Rectangle 15">
            <a:extLst>
              <a:ext uri="{FF2B5EF4-FFF2-40B4-BE49-F238E27FC236}">
                <a16:creationId xmlns:a16="http://schemas.microsoft.com/office/drawing/2014/main" id="{CDF6C36A-2D49-7461-5EC6-E337784B7132}"/>
              </a:ext>
            </a:extLst>
          </p:cNvPr>
          <p:cNvSpPr/>
          <p:nvPr/>
        </p:nvSpPr>
        <p:spPr>
          <a:xfrm>
            <a:off x="613282" y="1250759"/>
            <a:ext cx="5036892" cy="591256"/>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461EE4-239D-5A17-1A5E-6B31DB2413E4}"/>
              </a:ext>
            </a:extLst>
          </p:cNvPr>
          <p:cNvSpPr/>
          <p:nvPr/>
        </p:nvSpPr>
        <p:spPr>
          <a:xfrm>
            <a:off x="638672" y="2425909"/>
            <a:ext cx="4805024" cy="298428"/>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748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DD342-9B1C-93E0-63A8-4F15DFD66C4E}"/>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8091D1B3-299C-AEDA-BB25-8C7B5AE5B432}"/>
              </a:ext>
            </a:extLst>
          </p:cNvPr>
          <p:cNvSpPr txBox="1"/>
          <p:nvPr/>
        </p:nvSpPr>
        <p:spPr>
          <a:xfrm>
            <a:off x="352702" y="3122779"/>
            <a:ext cx="8413447" cy="1169551"/>
          </a:xfrm>
          <a:prstGeom prst="rect">
            <a:avLst/>
          </a:prstGeom>
          <a:noFill/>
        </p:spPr>
        <p:txBody>
          <a:bodyPr wrap="square" rtlCol="0">
            <a:spAutoFit/>
          </a:bodyPr>
          <a:lstStyle/>
          <a:p>
            <a:r>
              <a:rPr lang="it-IT" sz="1400" b="1"/>
              <a:t>Baseline design:</a:t>
            </a:r>
          </a:p>
          <a:p>
            <a:pPr marL="285750" indent="-285750">
              <a:buFont typeface="Arial" panose="020B0604020202020204" pitchFamily="34" charset="0"/>
              <a:buChar char="•"/>
            </a:pPr>
            <a:r>
              <a:rPr lang="it-IT" sz="1400"/>
              <a:t>Scanning lidar</a:t>
            </a:r>
          </a:p>
          <a:p>
            <a:pPr marL="285750" indent="-285750">
              <a:buFont typeface="Arial" panose="020B0604020202020204" pitchFamily="34" charset="0"/>
              <a:buChar char="•"/>
            </a:pPr>
            <a:r>
              <a:rPr lang="it-IT" sz="1400"/>
              <a:t>Wide Angle Camera (60° FOV) </a:t>
            </a:r>
            <a:r>
              <a:rPr lang="it-IT" sz="1400">
                <a:sym typeface="Wingdings" panose="05000000000000000000" pitchFamily="2" charset="2"/>
              </a:rPr>
              <a:t> full </a:t>
            </a:r>
            <a:r>
              <a:rPr lang="it-IT" sz="1400" err="1">
                <a:sym typeface="Wingdings" panose="05000000000000000000" pitchFamily="2" charset="2"/>
              </a:rPr>
              <a:t>comet</a:t>
            </a:r>
            <a:r>
              <a:rPr lang="it-IT" sz="1400">
                <a:sym typeface="Wingdings" panose="05000000000000000000" pitchFamily="2" charset="2"/>
              </a:rPr>
              <a:t> in FOV @h=10km</a:t>
            </a:r>
            <a:endParaRPr lang="it-IT" sz="1400"/>
          </a:p>
          <a:p>
            <a:pPr marL="285750" indent="-285750">
              <a:buFont typeface="Arial" panose="020B0604020202020204" pitchFamily="34" charset="0"/>
              <a:buChar char="•"/>
            </a:pPr>
            <a:r>
              <a:rPr lang="it-IT" sz="1400"/>
              <a:t>IMU</a:t>
            </a:r>
          </a:p>
          <a:p>
            <a:pPr marL="285750" indent="-285750">
              <a:buFont typeface="Arial" panose="020B0604020202020204" pitchFamily="34" charset="0"/>
              <a:buChar char="•"/>
            </a:pPr>
            <a:r>
              <a:rPr lang="it-IT" sz="1400"/>
              <a:t>DDOR + Range Rate </a:t>
            </a:r>
            <a:r>
              <a:rPr lang="it-IT" sz="1400" err="1"/>
              <a:t>measurement</a:t>
            </a:r>
            <a:r>
              <a:rPr lang="it-IT" sz="1400"/>
              <a:t> + Range (TBC)</a:t>
            </a:r>
          </a:p>
        </p:txBody>
      </p:sp>
      <p:sp>
        <p:nvSpPr>
          <p:cNvPr id="2" name="Title 1">
            <a:extLst>
              <a:ext uri="{FF2B5EF4-FFF2-40B4-BE49-F238E27FC236}">
                <a16:creationId xmlns:a16="http://schemas.microsoft.com/office/drawing/2014/main" id="{CE5DB74E-683D-7A54-3BCE-B94973D23C45}"/>
              </a:ext>
            </a:extLst>
          </p:cNvPr>
          <p:cNvSpPr>
            <a:spLocks noGrp="1"/>
          </p:cNvSpPr>
          <p:nvPr>
            <p:ph type="title"/>
          </p:nvPr>
        </p:nvSpPr>
        <p:spPr>
          <a:xfrm>
            <a:off x="466046" y="201451"/>
            <a:ext cx="8229600" cy="542709"/>
          </a:xfrm>
        </p:spPr>
        <p:txBody>
          <a:bodyPr/>
          <a:lstStyle/>
          <a:p>
            <a:r>
              <a:rPr lang="en-US"/>
              <a:t>Navigation – GNC</a:t>
            </a:r>
            <a:endParaRPr lang="en-US">
              <a:ea typeface="Verdana"/>
            </a:endParaRPr>
          </a:p>
        </p:txBody>
      </p:sp>
      <p:sp>
        <p:nvSpPr>
          <p:cNvPr id="3" name="CasellaDiTesto 2">
            <a:extLst>
              <a:ext uri="{FF2B5EF4-FFF2-40B4-BE49-F238E27FC236}">
                <a16:creationId xmlns:a16="http://schemas.microsoft.com/office/drawing/2014/main" id="{02064DC4-D007-8DF2-A4DA-CE3057223E36}"/>
              </a:ext>
            </a:extLst>
          </p:cNvPr>
          <p:cNvSpPr txBox="1"/>
          <p:nvPr/>
        </p:nvSpPr>
        <p:spPr>
          <a:xfrm>
            <a:off x="352702" y="760198"/>
            <a:ext cx="8592314" cy="2308324"/>
          </a:xfrm>
          <a:prstGeom prst="rect">
            <a:avLst/>
          </a:prstGeom>
          <a:noFill/>
        </p:spPr>
        <p:txBody>
          <a:bodyPr wrap="square" rtlCol="0">
            <a:spAutoFit/>
          </a:bodyPr>
          <a:lstStyle/>
          <a:p>
            <a:r>
              <a:rPr lang="it-IT" sz="1400"/>
              <a:t>Analysis and trade </a:t>
            </a:r>
            <a:r>
              <a:rPr lang="it-IT" sz="1400" err="1"/>
              <a:t>offs</a:t>
            </a:r>
            <a:r>
              <a:rPr lang="it-IT" sz="1400"/>
              <a:t>:</a:t>
            </a:r>
          </a:p>
          <a:p>
            <a:pPr marL="285750" indent="-285750">
              <a:buFont typeface="Arial" panose="020B0604020202020204" pitchFamily="34" charset="0"/>
              <a:buChar char="•"/>
            </a:pPr>
            <a:r>
              <a:rPr lang="it-IT" sz="1400" b="1" err="1"/>
              <a:t>Interplanetary</a:t>
            </a:r>
            <a:r>
              <a:rPr lang="it-IT" sz="1400" b="1"/>
              <a:t> </a:t>
            </a:r>
            <a:r>
              <a:rPr lang="it-IT" sz="1400" b="1" err="1"/>
              <a:t>navigation</a:t>
            </a:r>
            <a:r>
              <a:rPr lang="it-IT" sz="1400"/>
              <a:t> – ground </a:t>
            </a:r>
            <a:r>
              <a:rPr lang="it-IT" sz="1400" err="1"/>
              <a:t>based</a:t>
            </a:r>
            <a:r>
              <a:rPr lang="it-IT" sz="1400"/>
              <a:t>:</a:t>
            </a:r>
          </a:p>
          <a:p>
            <a:pPr marL="742950" lvl="1" indent="-285750">
              <a:buFont typeface="Arial" panose="020B0604020202020204" pitchFamily="34" charset="0"/>
              <a:buChar char="•"/>
            </a:pPr>
            <a:r>
              <a:rPr lang="it-IT" sz="1400"/>
              <a:t>Range </a:t>
            </a:r>
            <a:r>
              <a:rPr lang="it-IT" sz="1400" err="1"/>
              <a:t>measurement</a:t>
            </a:r>
            <a:r>
              <a:rPr lang="it-IT" sz="1400"/>
              <a:t>: </a:t>
            </a:r>
            <a:r>
              <a:rPr lang="it-IT" sz="1400" err="1"/>
              <a:t>very</a:t>
            </a:r>
            <a:r>
              <a:rPr lang="it-IT" sz="1400"/>
              <a:t> accurate (</a:t>
            </a:r>
            <a:r>
              <a:rPr lang="en-GB" sz="1400"/>
              <a:t>≈10m)</a:t>
            </a:r>
            <a:r>
              <a:rPr lang="it-IT" sz="1400"/>
              <a:t>.</a:t>
            </a:r>
          </a:p>
          <a:p>
            <a:pPr marL="742950" lvl="1" indent="-285750">
              <a:buFont typeface="Arial" panose="020B0604020202020204" pitchFamily="34" charset="0"/>
              <a:buChar char="•"/>
            </a:pPr>
            <a:r>
              <a:rPr lang="it-IT" sz="1400"/>
              <a:t>DDOR: </a:t>
            </a:r>
            <a:r>
              <a:rPr lang="it-IT" sz="1400" err="1"/>
              <a:t>angular</a:t>
            </a:r>
            <a:r>
              <a:rPr lang="it-IT" sz="1400"/>
              <a:t> </a:t>
            </a:r>
            <a:r>
              <a:rPr lang="it-IT" sz="1400" err="1"/>
              <a:t>measurement</a:t>
            </a:r>
            <a:r>
              <a:rPr lang="it-IT" sz="1400"/>
              <a:t> (</a:t>
            </a:r>
            <a:r>
              <a:rPr lang="en-GB" sz="1400"/>
              <a:t>≈10nrad accuracy)</a:t>
            </a:r>
            <a:r>
              <a:rPr lang="it-IT" sz="1400"/>
              <a:t>.</a:t>
            </a:r>
          </a:p>
          <a:p>
            <a:pPr marL="742950" lvl="1" indent="-285750">
              <a:buFont typeface="Arial" panose="020B0604020202020204" pitchFamily="34" charset="0"/>
              <a:buChar char="•"/>
            </a:pPr>
            <a:r>
              <a:rPr lang="it-IT" sz="1400"/>
              <a:t>Range rate </a:t>
            </a:r>
            <a:r>
              <a:rPr lang="it-IT" sz="1400" err="1"/>
              <a:t>measurement</a:t>
            </a:r>
            <a:r>
              <a:rPr lang="it-IT" sz="1400"/>
              <a:t>: </a:t>
            </a:r>
            <a:r>
              <a:rPr lang="it-IT" sz="1400" err="1"/>
              <a:t>very</a:t>
            </a:r>
            <a:r>
              <a:rPr lang="it-IT" sz="1400"/>
              <a:t> accurate (</a:t>
            </a:r>
            <a:r>
              <a:rPr lang="en-GB" sz="1400"/>
              <a:t>≈10mm/s).</a:t>
            </a:r>
            <a:endParaRPr lang="it-IT" sz="1400"/>
          </a:p>
          <a:p>
            <a:pPr marL="285750" indent="-285750">
              <a:buFont typeface="Arial" panose="020B0604020202020204" pitchFamily="34" charset="0"/>
              <a:buChar char="•"/>
            </a:pPr>
            <a:r>
              <a:rPr lang="it-IT" sz="1400" b="1"/>
              <a:t>Relative </a:t>
            </a:r>
            <a:r>
              <a:rPr lang="it-IT" sz="1400" b="1" err="1"/>
              <a:t>navigation</a:t>
            </a:r>
            <a:r>
              <a:rPr lang="it-IT" sz="1400"/>
              <a:t>: </a:t>
            </a:r>
          </a:p>
          <a:p>
            <a:pPr marL="742950" lvl="1" indent="-285750">
              <a:buFont typeface="Arial" panose="020B0604020202020204" pitchFamily="34" charset="0"/>
              <a:buChar char="•"/>
            </a:pPr>
            <a:r>
              <a:rPr lang="it-IT" sz="1400"/>
              <a:t>Optical Camera </a:t>
            </a:r>
            <a:r>
              <a:rPr lang="it-IT" sz="1400">
                <a:sym typeface="Wingdings" panose="05000000000000000000" pitchFamily="2" charset="2"/>
              </a:rPr>
              <a:t> </a:t>
            </a:r>
            <a:r>
              <a:rPr lang="it-IT" sz="1400" err="1">
                <a:sym typeface="Wingdings" panose="05000000000000000000" pitchFamily="2" charset="2"/>
              </a:rPr>
              <a:t>navigation</a:t>
            </a:r>
            <a:r>
              <a:rPr lang="it-IT" sz="1400">
                <a:sym typeface="Wingdings" panose="05000000000000000000" pitchFamily="2" charset="2"/>
              </a:rPr>
              <a:t> </a:t>
            </a:r>
            <a:r>
              <a:rPr lang="it-IT" sz="1400" err="1">
                <a:sym typeface="Wingdings" panose="05000000000000000000" pitchFamily="2" charset="2"/>
              </a:rPr>
              <a:t>around</a:t>
            </a:r>
            <a:r>
              <a:rPr lang="it-IT" sz="1400">
                <a:sym typeface="Wingdings" panose="05000000000000000000" pitchFamily="2" charset="2"/>
              </a:rPr>
              <a:t> the </a:t>
            </a:r>
            <a:r>
              <a:rPr lang="it-IT" sz="1400" err="1">
                <a:sym typeface="Wingdings" panose="05000000000000000000" pitchFamily="2" charset="2"/>
              </a:rPr>
              <a:t>comet</a:t>
            </a:r>
            <a:r>
              <a:rPr lang="it-IT" sz="1400">
                <a:sym typeface="Wingdings" panose="05000000000000000000" pitchFamily="2" charset="2"/>
              </a:rPr>
              <a:t> and for </a:t>
            </a:r>
            <a:r>
              <a:rPr lang="it-IT" sz="1400" err="1">
                <a:sym typeface="Wingdings" panose="05000000000000000000" pitchFamily="2" charset="2"/>
              </a:rPr>
              <a:t>navigation</a:t>
            </a:r>
            <a:r>
              <a:rPr lang="it-IT" sz="1400">
                <a:sym typeface="Wingdings" panose="05000000000000000000" pitchFamily="2" charset="2"/>
              </a:rPr>
              <a:t> for landing up to HP3, support mapping imaging.</a:t>
            </a:r>
            <a:endParaRPr lang="it-IT" sz="1400"/>
          </a:p>
          <a:p>
            <a:pPr marL="742950" lvl="1" indent="-285750">
              <a:buFont typeface="Arial" panose="020B0604020202020204" pitchFamily="34" charset="0"/>
              <a:buChar char="•"/>
            </a:pPr>
            <a:r>
              <a:rPr lang="it-IT" sz="1400"/>
              <a:t>Scanning lidar </a:t>
            </a:r>
            <a:r>
              <a:rPr lang="it-IT" sz="1400">
                <a:sym typeface="Wingdings" panose="05000000000000000000" pitchFamily="2" charset="2"/>
              </a:rPr>
              <a:t> </a:t>
            </a:r>
            <a:r>
              <a:rPr lang="it-IT" sz="1400" err="1">
                <a:sym typeface="Wingdings" panose="05000000000000000000" pitchFamily="2" charset="2"/>
              </a:rPr>
              <a:t>navigation</a:t>
            </a:r>
            <a:r>
              <a:rPr lang="it-IT" sz="1400">
                <a:sym typeface="Wingdings" panose="05000000000000000000" pitchFamily="2" charset="2"/>
              </a:rPr>
              <a:t> for </a:t>
            </a:r>
            <a:r>
              <a:rPr lang="it-IT" sz="1400" err="1">
                <a:sym typeface="Wingdings" panose="05000000000000000000" pitchFamily="2" charset="2"/>
              </a:rPr>
              <a:t>final</a:t>
            </a:r>
            <a:r>
              <a:rPr lang="it-IT" sz="1400">
                <a:sym typeface="Wingdings" panose="05000000000000000000" pitchFamily="2" charset="2"/>
              </a:rPr>
              <a:t> landing </a:t>
            </a:r>
            <a:r>
              <a:rPr lang="it-IT" sz="1400" err="1">
                <a:sym typeface="Wingdings" panose="05000000000000000000" pitchFamily="2" charset="2"/>
              </a:rPr>
              <a:t>phase</a:t>
            </a:r>
            <a:r>
              <a:rPr lang="it-IT" sz="1400">
                <a:sym typeface="Wingdings" panose="05000000000000000000" pitchFamily="2" charset="2"/>
              </a:rPr>
              <a:t> (T&amp;G) with </a:t>
            </a:r>
            <a:r>
              <a:rPr lang="it-IT" sz="1400" b="1" err="1">
                <a:sym typeface="Wingdings" panose="05000000000000000000" pitchFamily="2" charset="2"/>
              </a:rPr>
              <a:t>dust</a:t>
            </a:r>
            <a:r>
              <a:rPr lang="it-IT" sz="1400" b="1">
                <a:sym typeface="Wingdings" panose="05000000000000000000" pitchFamily="2" charset="2"/>
              </a:rPr>
              <a:t>.</a:t>
            </a:r>
            <a:endParaRPr lang="it-IT" sz="1400"/>
          </a:p>
          <a:p>
            <a:pPr marL="742950" lvl="1" indent="-285750">
              <a:buFont typeface="Arial" panose="020B0604020202020204" pitchFamily="34" charset="0"/>
              <a:buChar char="•"/>
            </a:pPr>
            <a:r>
              <a:rPr lang="it-IT" sz="1400">
                <a:sym typeface="Wingdings" panose="05000000000000000000" pitchFamily="2" charset="2"/>
              </a:rPr>
              <a:t>IMU  </a:t>
            </a:r>
            <a:r>
              <a:rPr lang="it-IT" sz="1400" err="1">
                <a:sym typeface="Wingdings" panose="05000000000000000000" pitchFamily="2" charset="2"/>
              </a:rPr>
              <a:t>robustness</a:t>
            </a:r>
            <a:r>
              <a:rPr lang="it-IT" sz="1400">
                <a:sym typeface="Wingdings" panose="05000000000000000000" pitchFamily="2" charset="2"/>
              </a:rPr>
              <a:t>.</a:t>
            </a:r>
            <a:endParaRPr lang="it-IT"/>
          </a:p>
        </p:txBody>
      </p:sp>
      <p:sp>
        <p:nvSpPr>
          <p:cNvPr id="9" name="TextBox 8">
            <a:extLst>
              <a:ext uri="{FF2B5EF4-FFF2-40B4-BE49-F238E27FC236}">
                <a16:creationId xmlns:a16="http://schemas.microsoft.com/office/drawing/2014/main" id="{3BC05C39-2A11-0579-99DA-0E9F54F66CD4}"/>
              </a:ext>
            </a:extLst>
          </p:cNvPr>
          <p:cNvSpPr txBox="1"/>
          <p:nvPr/>
        </p:nvSpPr>
        <p:spPr>
          <a:xfrm>
            <a:off x="7247187" y="3524460"/>
            <a:ext cx="1141111" cy="338554"/>
          </a:xfrm>
          <a:prstGeom prst="rect">
            <a:avLst/>
          </a:prstGeom>
          <a:noFill/>
        </p:spPr>
        <p:txBody>
          <a:bodyPr wrap="square" rtlCol="0">
            <a:spAutoFit/>
          </a:bodyPr>
          <a:lstStyle/>
          <a:p>
            <a:r>
              <a:rPr lang="it-IT" sz="1600"/>
              <a:t>Relative</a:t>
            </a:r>
            <a:endParaRPr lang="en-GB" sz="1600"/>
          </a:p>
        </p:txBody>
      </p:sp>
      <p:sp>
        <p:nvSpPr>
          <p:cNvPr id="10" name="TextBox 9">
            <a:extLst>
              <a:ext uri="{FF2B5EF4-FFF2-40B4-BE49-F238E27FC236}">
                <a16:creationId xmlns:a16="http://schemas.microsoft.com/office/drawing/2014/main" id="{7453877F-B623-399C-B755-30927F3811ED}"/>
              </a:ext>
            </a:extLst>
          </p:cNvPr>
          <p:cNvSpPr txBox="1"/>
          <p:nvPr/>
        </p:nvSpPr>
        <p:spPr>
          <a:xfrm>
            <a:off x="7247187" y="3908395"/>
            <a:ext cx="1697829" cy="338554"/>
          </a:xfrm>
          <a:prstGeom prst="rect">
            <a:avLst/>
          </a:prstGeom>
          <a:noFill/>
        </p:spPr>
        <p:txBody>
          <a:bodyPr wrap="square" rtlCol="0">
            <a:spAutoFit/>
          </a:bodyPr>
          <a:lstStyle/>
          <a:p>
            <a:r>
              <a:rPr lang="it-IT" sz="1600" err="1"/>
              <a:t>Interplanetary</a:t>
            </a:r>
            <a:endParaRPr lang="en-GB" sz="1600"/>
          </a:p>
        </p:txBody>
      </p:sp>
      <p:sp>
        <p:nvSpPr>
          <p:cNvPr id="5" name="CasellaDiTesto 5">
            <a:extLst>
              <a:ext uri="{FF2B5EF4-FFF2-40B4-BE49-F238E27FC236}">
                <a16:creationId xmlns:a16="http://schemas.microsoft.com/office/drawing/2014/main" id="{298BAD7B-5AD9-5E0F-33FC-C09057D8B971}"/>
              </a:ext>
            </a:extLst>
          </p:cNvPr>
          <p:cNvSpPr txBox="1"/>
          <p:nvPr/>
        </p:nvSpPr>
        <p:spPr>
          <a:xfrm>
            <a:off x="6240297" y="3255401"/>
            <a:ext cx="517420" cy="769441"/>
          </a:xfrm>
          <a:prstGeom prst="rect">
            <a:avLst/>
          </a:prstGeom>
          <a:noFill/>
        </p:spPr>
        <p:txBody>
          <a:bodyPr wrap="square" lIns="91440" tIns="45720" rIns="91440" bIns="45720" rtlCol="0" anchor="t">
            <a:spAutoFit/>
          </a:bodyPr>
          <a:lstStyle/>
          <a:p>
            <a:r>
              <a:rPr lang="it-IT" sz="4400">
                <a:solidFill>
                  <a:srgbClr val="0098DB"/>
                </a:solidFill>
                <a:ea typeface="Verdana"/>
              </a:rPr>
              <a:t>}</a:t>
            </a:r>
          </a:p>
        </p:txBody>
      </p:sp>
      <p:pic>
        <p:nvPicPr>
          <p:cNvPr id="11" name="Picture 10">
            <a:extLst>
              <a:ext uri="{FF2B5EF4-FFF2-40B4-BE49-F238E27FC236}">
                <a16:creationId xmlns:a16="http://schemas.microsoft.com/office/drawing/2014/main" id="{06748414-A8CE-1BC4-CA13-A3F9509C61A7}"/>
              </a:ext>
            </a:extLst>
          </p:cNvPr>
          <p:cNvPicPr>
            <a:picLocks noChangeAspect="1"/>
          </p:cNvPicPr>
          <p:nvPr/>
        </p:nvPicPr>
        <p:blipFill>
          <a:blip r:embed="rId2"/>
          <a:stretch>
            <a:fillRect/>
          </a:stretch>
        </p:blipFill>
        <p:spPr>
          <a:xfrm>
            <a:off x="5983850" y="3832712"/>
            <a:ext cx="1030313" cy="651509"/>
          </a:xfrm>
          <a:prstGeom prst="rect">
            <a:avLst/>
          </a:prstGeom>
        </p:spPr>
      </p:pic>
    </p:spTree>
    <p:extLst>
      <p:ext uri="{BB962C8B-B14F-4D97-AF65-F5344CB8AC3E}">
        <p14:creationId xmlns:p14="http://schemas.microsoft.com/office/powerpoint/2010/main" val="354829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1F1B8-2FBA-5882-BCCE-027ED47B168C}"/>
            </a:ext>
          </a:extLst>
        </p:cNvPr>
        <p:cNvGrpSpPr/>
        <p:nvPr/>
      </p:nvGrpSpPr>
      <p:grpSpPr>
        <a:xfrm>
          <a:off x="0" y="0"/>
          <a:ext cx="0" cy="0"/>
          <a:chOff x="0" y="0"/>
          <a:chExt cx="0" cy="0"/>
        </a:xfrm>
      </p:grpSpPr>
      <p:sp>
        <p:nvSpPr>
          <p:cNvPr id="32" name="CasellaDiTesto 31">
            <a:extLst>
              <a:ext uri="{FF2B5EF4-FFF2-40B4-BE49-F238E27FC236}">
                <a16:creationId xmlns:a16="http://schemas.microsoft.com/office/drawing/2014/main" id="{27D8526D-4966-5D8A-3E6D-419FF39779C5}"/>
              </a:ext>
            </a:extLst>
          </p:cNvPr>
          <p:cNvSpPr txBox="1"/>
          <p:nvPr/>
        </p:nvSpPr>
        <p:spPr>
          <a:xfrm>
            <a:off x="673402" y="3413841"/>
            <a:ext cx="3471099" cy="609013"/>
          </a:xfrm>
          <a:prstGeom prst="rect">
            <a:avLst/>
          </a:prstGeom>
          <a:noFill/>
        </p:spPr>
        <p:txBody>
          <a:bodyPr wrap="square" rtlCol="0">
            <a:spAutoFit/>
          </a:bodyPr>
          <a:lstStyle/>
          <a:p>
            <a:pPr>
              <a:lnSpc>
                <a:spcPct val="150000"/>
              </a:lnSpc>
            </a:pPr>
            <a:r>
              <a:rPr lang="it-IT" sz="1200"/>
              <a:t>Approach:13.5min	</a:t>
            </a:r>
            <a:r>
              <a:rPr lang="it-IT" sz="1200" err="1"/>
              <a:t>Coasting</a:t>
            </a:r>
            <a:r>
              <a:rPr lang="it-IT" sz="1200"/>
              <a:t>: 3.9min	   </a:t>
            </a:r>
          </a:p>
          <a:p>
            <a:pPr>
              <a:lnSpc>
                <a:spcPct val="150000"/>
              </a:lnSpc>
            </a:pPr>
            <a:r>
              <a:rPr lang="it-IT" sz="1200"/>
              <a:t>Impact:5.8s		Escape: 5.9min</a:t>
            </a:r>
          </a:p>
        </p:txBody>
      </p:sp>
      <p:sp>
        <p:nvSpPr>
          <p:cNvPr id="5" name="Rettangolo 4">
            <a:extLst>
              <a:ext uri="{FF2B5EF4-FFF2-40B4-BE49-F238E27FC236}">
                <a16:creationId xmlns:a16="http://schemas.microsoft.com/office/drawing/2014/main" id="{E81D6EC1-3FD2-D1C5-05FD-DBE628B211E4}"/>
              </a:ext>
            </a:extLst>
          </p:cNvPr>
          <p:cNvSpPr/>
          <p:nvPr/>
        </p:nvSpPr>
        <p:spPr>
          <a:xfrm>
            <a:off x="2578070" y="3773524"/>
            <a:ext cx="1510843" cy="225057"/>
          </a:xfrm>
          <a:prstGeom prst="rect">
            <a:avLst/>
          </a:prstGeom>
          <a:solidFill>
            <a:srgbClr val="FFC000">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200"/>
          </a:p>
        </p:txBody>
      </p:sp>
      <p:sp>
        <p:nvSpPr>
          <p:cNvPr id="35" name="Rettangolo 34">
            <a:extLst>
              <a:ext uri="{FF2B5EF4-FFF2-40B4-BE49-F238E27FC236}">
                <a16:creationId xmlns:a16="http://schemas.microsoft.com/office/drawing/2014/main" id="{C226A78C-AABB-5474-B0D3-46160F53F12F}"/>
              </a:ext>
            </a:extLst>
          </p:cNvPr>
          <p:cNvSpPr/>
          <p:nvPr/>
        </p:nvSpPr>
        <p:spPr>
          <a:xfrm>
            <a:off x="734771" y="3505117"/>
            <a:ext cx="1521160" cy="225057"/>
          </a:xfrm>
          <a:prstGeom prst="rect">
            <a:avLst/>
          </a:prstGeom>
          <a:solidFill>
            <a:srgbClr val="0EEF0C">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200"/>
          </a:p>
        </p:txBody>
      </p:sp>
      <p:sp>
        <p:nvSpPr>
          <p:cNvPr id="7" name="Rettangolo 6">
            <a:extLst>
              <a:ext uri="{FF2B5EF4-FFF2-40B4-BE49-F238E27FC236}">
                <a16:creationId xmlns:a16="http://schemas.microsoft.com/office/drawing/2014/main" id="{1AF7EC80-EB4A-F15F-2394-AB37BBB631D1}"/>
              </a:ext>
            </a:extLst>
          </p:cNvPr>
          <p:cNvSpPr/>
          <p:nvPr/>
        </p:nvSpPr>
        <p:spPr>
          <a:xfrm>
            <a:off x="2572911" y="3505116"/>
            <a:ext cx="1521160" cy="225057"/>
          </a:xfrm>
          <a:prstGeom prst="rect">
            <a:avLst/>
          </a:prstGeom>
          <a:solidFill>
            <a:srgbClr val="43FFFF">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200"/>
          </a:p>
        </p:txBody>
      </p:sp>
      <p:sp>
        <p:nvSpPr>
          <p:cNvPr id="4" name="Rettangolo 3">
            <a:extLst>
              <a:ext uri="{FF2B5EF4-FFF2-40B4-BE49-F238E27FC236}">
                <a16:creationId xmlns:a16="http://schemas.microsoft.com/office/drawing/2014/main" id="{E09AD782-B7AB-FEB6-C58F-1AE8779B84C5}"/>
              </a:ext>
            </a:extLst>
          </p:cNvPr>
          <p:cNvSpPr/>
          <p:nvPr/>
        </p:nvSpPr>
        <p:spPr>
          <a:xfrm>
            <a:off x="738213" y="3768434"/>
            <a:ext cx="1517718" cy="225057"/>
          </a:xfrm>
          <a:prstGeom prst="rect">
            <a:avLst/>
          </a:prstGeom>
          <a:solidFill>
            <a:srgbClr val="FF0000">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200"/>
          </a:p>
        </p:txBody>
      </p:sp>
      <p:sp>
        <p:nvSpPr>
          <p:cNvPr id="3" name="CasellaDiTesto 2">
            <a:extLst>
              <a:ext uri="{FF2B5EF4-FFF2-40B4-BE49-F238E27FC236}">
                <a16:creationId xmlns:a16="http://schemas.microsoft.com/office/drawing/2014/main" id="{66B309FF-2B38-402A-175C-CF175BB3D4C2}"/>
              </a:ext>
            </a:extLst>
          </p:cNvPr>
          <p:cNvSpPr txBox="1"/>
          <p:nvPr/>
        </p:nvSpPr>
        <p:spPr>
          <a:xfrm>
            <a:off x="392739" y="983390"/>
            <a:ext cx="3547597" cy="1796902"/>
          </a:xfrm>
          <a:prstGeom prst="rect">
            <a:avLst/>
          </a:prstGeom>
          <a:noFill/>
        </p:spPr>
        <p:txBody>
          <a:bodyPr wrap="square" lIns="91440" tIns="45720" rIns="91440" bIns="45720" rtlCol="0" anchor="t">
            <a:spAutoFit/>
          </a:bodyPr>
          <a:lstStyle/>
          <a:p>
            <a:r>
              <a:rPr lang="it-IT" b="1" err="1"/>
              <a:t>Constraints</a:t>
            </a:r>
            <a:r>
              <a:rPr lang="it-IT"/>
              <a:t>:</a:t>
            </a:r>
          </a:p>
          <a:p>
            <a:pPr marL="285750" indent="-285750">
              <a:lnSpc>
                <a:spcPct val="150000"/>
              </a:lnSpc>
              <a:buFont typeface="Arial" panose="020B0604020202020204" pitchFamily="34" charset="0"/>
              <a:buChar char="•"/>
            </a:pPr>
            <a:r>
              <a:rPr lang="it-IT" sz="1600" err="1"/>
              <a:t>V</a:t>
            </a:r>
            <a:r>
              <a:rPr lang="it-IT" sz="1600" baseline="-25000" err="1"/>
              <a:t>touch</a:t>
            </a:r>
            <a:r>
              <a:rPr lang="it-IT" sz="1600" baseline="-25000"/>
              <a:t> </a:t>
            </a:r>
            <a:r>
              <a:rPr lang="it-IT" sz="1600"/>
              <a:t>= 0.2 m/s</a:t>
            </a:r>
          </a:p>
          <a:p>
            <a:pPr marL="285750" indent="-285750">
              <a:lnSpc>
                <a:spcPct val="150000"/>
              </a:lnSpc>
              <a:buFont typeface="Arial" panose="020B0604020202020204" pitchFamily="34" charset="0"/>
              <a:buChar char="•"/>
            </a:pPr>
            <a:r>
              <a:rPr lang="it-IT" sz="1600"/>
              <a:t>h</a:t>
            </a:r>
            <a:r>
              <a:rPr lang="it-IT" sz="1600" baseline="-25000"/>
              <a:t>approaching</a:t>
            </a:r>
            <a:r>
              <a:rPr lang="it-IT" sz="1600"/>
              <a:t>= 800 m</a:t>
            </a:r>
          </a:p>
          <a:p>
            <a:pPr marL="285750" indent="-285750">
              <a:lnSpc>
                <a:spcPct val="150000"/>
              </a:lnSpc>
              <a:buFont typeface="Arial" panose="020B0604020202020204" pitchFamily="34" charset="0"/>
              <a:buChar char="•"/>
            </a:pPr>
            <a:r>
              <a:rPr lang="it-IT" sz="1600">
                <a:ea typeface="Verdana"/>
              </a:rPr>
              <a:t>Minimize T&amp;G time</a:t>
            </a:r>
          </a:p>
          <a:p>
            <a:pPr marL="285750" indent="-285750">
              <a:lnSpc>
                <a:spcPct val="150000"/>
              </a:lnSpc>
              <a:buFont typeface="Arial" panose="020B0604020202020204" pitchFamily="34" charset="0"/>
              <a:buChar char="•"/>
            </a:pPr>
            <a:r>
              <a:rPr lang="it-IT" sz="1600"/>
              <a:t>F</a:t>
            </a:r>
            <a:r>
              <a:rPr lang="it-IT" sz="1600" baseline="-25000"/>
              <a:t>THmax</a:t>
            </a:r>
            <a:r>
              <a:rPr lang="it-IT" sz="1600"/>
              <a:t> = 12 N</a:t>
            </a:r>
            <a:endParaRPr lang="it-IT" sz="1600">
              <a:ea typeface="Verdana"/>
            </a:endParaRPr>
          </a:p>
        </p:txBody>
      </p:sp>
      <p:sp>
        <p:nvSpPr>
          <p:cNvPr id="9" name="CasellaDiTesto 8">
            <a:extLst>
              <a:ext uri="{FF2B5EF4-FFF2-40B4-BE49-F238E27FC236}">
                <a16:creationId xmlns:a16="http://schemas.microsoft.com/office/drawing/2014/main" id="{0E301483-FAEF-19A0-7577-154A116714BF}"/>
              </a:ext>
            </a:extLst>
          </p:cNvPr>
          <p:cNvSpPr txBox="1"/>
          <p:nvPr/>
        </p:nvSpPr>
        <p:spPr>
          <a:xfrm>
            <a:off x="2934578" y="1532681"/>
            <a:ext cx="1775376" cy="338554"/>
          </a:xfrm>
          <a:prstGeom prst="rect">
            <a:avLst/>
          </a:prstGeom>
          <a:noFill/>
        </p:spPr>
        <p:txBody>
          <a:bodyPr wrap="square" lIns="91440" tIns="45720" rIns="91440" bIns="45720" rtlCol="0" anchor="t">
            <a:spAutoFit/>
          </a:bodyPr>
          <a:lstStyle/>
          <a:p>
            <a:r>
              <a:rPr lang="it-IT" sz="1600"/>
              <a:t>V</a:t>
            </a:r>
            <a:r>
              <a:rPr lang="it-IT" sz="1600" baseline="-25000"/>
              <a:t>coast</a:t>
            </a:r>
            <a:r>
              <a:rPr lang="it-IT" sz="1600"/>
              <a:t>=1 m/s</a:t>
            </a:r>
          </a:p>
        </p:txBody>
      </p:sp>
      <p:sp>
        <p:nvSpPr>
          <p:cNvPr id="14" name="CasellaDiTesto 13">
            <a:extLst>
              <a:ext uri="{FF2B5EF4-FFF2-40B4-BE49-F238E27FC236}">
                <a16:creationId xmlns:a16="http://schemas.microsoft.com/office/drawing/2014/main" id="{367D4E76-3541-6435-4E8A-A39D04234C0C}"/>
              </a:ext>
            </a:extLst>
          </p:cNvPr>
          <p:cNvSpPr txBox="1"/>
          <p:nvPr/>
        </p:nvSpPr>
        <p:spPr>
          <a:xfrm>
            <a:off x="2934578" y="2123636"/>
            <a:ext cx="1488309" cy="584775"/>
          </a:xfrm>
          <a:prstGeom prst="rect">
            <a:avLst/>
          </a:prstGeom>
          <a:noFill/>
        </p:spPr>
        <p:txBody>
          <a:bodyPr wrap="square" lIns="91440" tIns="45720" rIns="91440" bIns="45720" rtlCol="0" anchor="t">
            <a:spAutoFit/>
          </a:bodyPr>
          <a:lstStyle/>
          <a:p>
            <a:r>
              <a:rPr lang="it-IT" sz="1600"/>
              <a:t>Full thruster usage</a:t>
            </a:r>
          </a:p>
        </p:txBody>
      </p:sp>
      <p:pic>
        <p:nvPicPr>
          <p:cNvPr id="26" name="Immagine 25" descr="Immagine che contiene testo, linea, Diagramma, diagramma&#10;&#10;Il contenuto generato dall'IA potrebbe non essere corretto.">
            <a:extLst>
              <a:ext uri="{FF2B5EF4-FFF2-40B4-BE49-F238E27FC236}">
                <a16:creationId xmlns:a16="http://schemas.microsoft.com/office/drawing/2014/main" id="{2E00F1B1-DEB8-4268-2B25-E83D76B3679A}"/>
              </a:ext>
            </a:extLst>
          </p:cNvPr>
          <p:cNvPicPr>
            <a:picLocks noChangeAspect="1"/>
          </p:cNvPicPr>
          <p:nvPr/>
        </p:nvPicPr>
        <p:blipFill>
          <a:blip r:embed="rId2"/>
          <a:srcRect r="7645"/>
          <a:stretch/>
        </p:blipFill>
        <p:spPr>
          <a:xfrm>
            <a:off x="5032589" y="886126"/>
            <a:ext cx="3471099" cy="3234567"/>
          </a:xfrm>
          <a:prstGeom prst="rect">
            <a:avLst/>
          </a:prstGeom>
        </p:spPr>
      </p:pic>
      <p:sp>
        <p:nvSpPr>
          <p:cNvPr id="27" name="Rettangolo 26">
            <a:extLst>
              <a:ext uri="{FF2B5EF4-FFF2-40B4-BE49-F238E27FC236}">
                <a16:creationId xmlns:a16="http://schemas.microsoft.com/office/drawing/2014/main" id="{7B7277B3-9915-11F9-CFD3-BD8D54343C37}"/>
              </a:ext>
            </a:extLst>
          </p:cNvPr>
          <p:cNvSpPr/>
          <p:nvPr/>
        </p:nvSpPr>
        <p:spPr>
          <a:xfrm>
            <a:off x="5640929" y="1191250"/>
            <a:ext cx="1616582" cy="2313867"/>
          </a:xfrm>
          <a:prstGeom prst="rect">
            <a:avLst/>
          </a:prstGeom>
          <a:solidFill>
            <a:srgbClr val="0EEF0C">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4FF3CBDD-35AD-6087-5E6B-C85221E52383}"/>
              </a:ext>
            </a:extLst>
          </p:cNvPr>
          <p:cNvSpPr/>
          <p:nvPr/>
        </p:nvSpPr>
        <p:spPr>
          <a:xfrm>
            <a:off x="7257511" y="1191250"/>
            <a:ext cx="428027" cy="2322021"/>
          </a:xfrm>
          <a:prstGeom prst="rect">
            <a:avLst/>
          </a:prstGeom>
          <a:solidFill>
            <a:srgbClr val="43FFFF">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Rettangolo 29">
            <a:extLst>
              <a:ext uri="{FF2B5EF4-FFF2-40B4-BE49-F238E27FC236}">
                <a16:creationId xmlns:a16="http://schemas.microsoft.com/office/drawing/2014/main" id="{B104FA1B-FB73-3294-1162-E510CCECCACA}"/>
              </a:ext>
            </a:extLst>
          </p:cNvPr>
          <p:cNvSpPr/>
          <p:nvPr/>
        </p:nvSpPr>
        <p:spPr>
          <a:xfrm>
            <a:off x="7685538" y="1189983"/>
            <a:ext cx="89388" cy="2315134"/>
          </a:xfrm>
          <a:prstGeom prst="rect">
            <a:avLst/>
          </a:prstGeom>
          <a:solidFill>
            <a:srgbClr val="FF0000">
              <a:alpha val="10196"/>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Rettangolo 30">
            <a:extLst>
              <a:ext uri="{FF2B5EF4-FFF2-40B4-BE49-F238E27FC236}">
                <a16:creationId xmlns:a16="http://schemas.microsoft.com/office/drawing/2014/main" id="{F0B40A05-AC6B-31AF-77D7-B796274D9C6D}"/>
              </a:ext>
            </a:extLst>
          </p:cNvPr>
          <p:cNvSpPr/>
          <p:nvPr/>
        </p:nvSpPr>
        <p:spPr>
          <a:xfrm>
            <a:off x="7772112" y="1189982"/>
            <a:ext cx="690353" cy="2315135"/>
          </a:xfrm>
          <a:prstGeom prst="rect">
            <a:avLst/>
          </a:prstGeom>
          <a:solidFill>
            <a:schemeClr val="accent5">
              <a:lumMod val="75000"/>
              <a:alpha val="10196"/>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133E1161-8FFC-7CF2-5F0F-87F73773C69B}"/>
              </a:ext>
            </a:extLst>
          </p:cNvPr>
          <p:cNvSpPr txBox="1"/>
          <p:nvPr/>
        </p:nvSpPr>
        <p:spPr>
          <a:xfrm>
            <a:off x="2527383" y="1940194"/>
            <a:ext cx="517420" cy="861774"/>
          </a:xfrm>
          <a:prstGeom prst="rect">
            <a:avLst/>
          </a:prstGeom>
          <a:noFill/>
        </p:spPr>
        <p:txBody>
          <a:bodyPr wrap="square" lIns="91440" tIns="45720" rIns="91440" bIns="45720" rtlCol="0" anchor="t">
            <a:spAutoFit/>
          </a:bodyPr>
          <a:lstStyle/>
          <a:p>
            <a:r>
              <a:rPr lang="it-IT" sz="5000">
                <a:ea typeface="Verdana"/>
              </a:rPr>
              <a:t>}</a:t>
            </a:r>
          </a:p>
        </p:txBody>
      </p:sp>
      <p:sp>
        <p:nvSpPr>
          <p:cNvPr id="8" name="CasellaDiTesto 7">
            <a:extLst>
              <a:ext uri="{FF2B5EF4-FFF2-40B4-BE49-F238E27FC236}">
                <a16:creationId xmlns:a16="http://schemas.microsoft.com/office/drawing/2014/main" id="{5B00426C-4457-9F83-2012-8802932BB39C}"/>
              </a:ext>
            </a:extLst>
          </p:cNvPr>
          <p:cNvSpPr txBox="1"/>
          <p:nvPr/>
        </p:nvSpPr>
        <p:spPr>
          <a:xfrm>
            <a:off x="2527383" y="1239069"/>
            <a:ext cx="517420" cy="815608"/>
          </a:xfrm>
          <a:prstGeom prst="rect">
            <a:avLst/>
          </a:prstGeom>
          <a:noFill/>
        </p:spPr>
        <p:txBody>
          <a:bodyPr wrap="square" lIns="91440" tIns="45720" rIns="91440" bIns="45720" rtlCol="0" anchor="t">
            <a:spAutoFit/>
          </a:bodyPr>
          <a:lstStyle/>
          <a:p>
            <a:r>
              <a:rPr lang="it-IT" sz="4700">
                <a:ea typeface="Verdana"/>
              </a:rPr>
              <a:t>}</a:t>
            </a:r>
          </a:p>
        </p:txBody>
      </p:sp>
      <p:sp>
        <p:nvSpPr>
          <p:cNvPr id="17" name="Title 1">
            <a:extLst>
              <a:ext uri="{FF2B5EF4-FFF2-40B4-BE49-F238E27FC236}">
                <a16:creationId xmlns:a16="http://schemas.microsoft.com/office/drawing/2014/main" id="{7E4532BE-6C84-BCE3-1CBF-51B43BAA4F50}"/>
              </a:ext>
            </a:extLst>
          </p:cNvPr>
          <p:cNvSpPr txBox="1">
            <a:spLocks/>
          </p:cNvSpPr>
          <p:nvPr/>
        </p:nvSpPr>
        <p:spPr>
          <a:xfrm>
            <a:off x="466046" y="201451"/>
            <a:ext cx="8229600" cy="54270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kern="1200">
                <a:solidFill>
                  <a:srgbClr val="0098DB"/>
                </a:solidFill>
                <a:latin typeface="+mj-lt"/>
                <a:ea typeface="+mj-ea"/>
                <a:cs typeface="+mj-cs"/>
              </a:defRPr>
            </a:lvl1pPr>
          </a:lstStyle>
          <a:p>
            <a:r>
              <a:rPr lang="en-US"/>
              <a:t>Touch &amp; Go strategy – GNC</a:t>
            </a:r>
            <a:endParaRPr lang="en-US">
              <a:ea typeface="Verdana"/>
            </a:endParaRPr>
          </a:p>
        </p:txBody>
      </p:sp>
    </p:spTree>
    <p:extLst>
      <p:ext uri="{BB962C8B-B14F-4D97-AF65-F5344CB8AC3E}">
        <p14:creationId xmlns:p14="http://schemas.microsoft.com/office/powerpoint/2010/main" val="45424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D01C-EFE3-D7B9-7F99-A43E94AE2B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C9061-ED2C-4AD1-BBAD-E30C01FA9D91}"/>
              </a:ext>
            </a:extLst>
          </p:cNvPr>
          <p:cNvSpPr>
            <a:spLocks noGrp="1"/>
          </p:cNvSpPr>
          <p:nvPr>
            <p:ph type="title"/>
          </p:nvPr>
        </p:nvSpPr>
        <p:spPr>
          <a:xfrm>
            <a:off x="191498" y="-124612"/>
            <a:ext cx="8229600" cy="857250"/>
          </a:xfrm>
        </p:spPr>
        <p:txBody>
          <a:bodyPr/>
          <a:lstStyle/>
          <a:p>
            <a:r>
              <a:rPr lang="en-US"/>
              <a:t>Requirements and Assumptions – ADCS</a:t>
            </a:r>
            <a:endParaRPr lang="en-US">
              <a:ea typeface="Verdana"/>
            </a:endParaRPr>
          </a:p>
        </p:txBody>
      </p:sp>
      <p:graphicFrame>
        <p:nvGraphicFramePr>
          <p:cNvPr id="4" name="Tabella 3">
            <a:extLst>
              <a:ext uri="{FF2B5EF4-FFF2-40B4-BE49-F238E27FC236}">
                <a16:creationId xmlns:a16="http://schemas.microsoft.com/office/drawing/2014/main" id="{9B856491-6D46-1EC7-8B8E-5233ADD64427}"/>
              </a:ext>
            </a:extLst>
          </p:cNvPr>
          <p:cNvGraphicFramePr>
            <a:graphicFrameLocks noGrp="1"/>
          </p:cNvGraphicFramePr>
          <p:nvPr>
            <p:extLst>
              <p:ext uri="{D42A27DB-BD31-4B8C-83A1-F6EECF244321}">
                <p14:modId xmlns:p14="http://schemas.microsoft.com/office/powerpoint/2010/main" val="3757171266"/>
              </p:ext>
            </p:extLst>
          </p:nvPr>
        </p:nvGraphicFramePr>
        <p:xfrm>
          <a:off x="474151" y="793009"/>
          <a:ext cx="8017250" cy="1813560"/>
        </p:xfrm>
        <a:graphic>
          <a:graphicData uri="http://schemas.openxmlformats.org/drawingml/2006/table">
            <a:tbl>
              <a:tblPr firstRow="1" bandRow="1">
                <a:tableStyleId>{5C22544A-7EE6-4342-B048-85BDC9FD1C3A}</a:tableStyleId>
              </a:tblPr>
              <a:tblGrid>
                <a:gridCol w="910224">
                  <a:extLst>
                    <a:ext uri="{9D8B030D-6E8A-4147-A177-3AD203B41FA5}">
                      <a16:colId xmlns:a16="http://schemas.microsoft.com/office/drawing/2014/main" val="2963107533"/>
                    </a:ext>
                  </a:extLst>
                </a:gridCol>
                <a:gridCol w="3600445">
                  <a:extLst>
                    <a:ext uri="{9D8B030D-6E8A-4147-A177-3AD203B41FA5}">
                      <a16:colId xmlns:a16="http://schemas.microsoft.com/office/drawing/2014/main" val="3162522199"/>
                    </a:ext>
                  </a:extLst>
                </a:gridCol>
                <a:gridCol w="3506581">
                  <a:extLst>
                    <a:ext uri="{9D8B030D-6E8A-4147-A177-3AD203B41FA5}">
                      <a16:colId xmlns:a16="http://schemas.microsoft.com/office/drawing/2014/main" val="2269178594"/>
                    </a:ext>
                  </a:extLst>
                </a:gridCol>
              </a:tblGrid>
              <a:tr h="134598">
                <a:tc>
                  <a:txBody>
                    <a:bodyPr/>
                    <a:lstStyle/>
                    <a:p>
                      <a:r>
                        <a:rPr lang="it-IT" sz="1200"/>
                        <a:t>REQ ID</a:t>
                      </a:r>
                    </a:p>
                  </a:txBody>
                  <a:tcPr/>
                </a:tc>
                <a:tc>
                  <a:txBody>
                    <a:bodyPr/>
                    <a:lstStyle/>
                    <a:p>
                      <a:r>
                        <a:rPr lang="it-IT" sz="1200"/>
                        <a:t>STATEMENT</a:t>
                      </a:r>
                    </a:p>
                  </a:txBody>
                  <a:tcPr>
                    <a:solidFill>
                      <a:srgbClr val="0098DB"/>
                    </a:solidFill>
                  </a:tcPr>
                </a:tc>
                <a:tc>
                  <a:txBody>
                    <a:bodyPr/>
                    <a:lstStyle/>
                    <a:p>
                      <a:r>
                        <a:rPr lang="it-IT" sz="1200"/>
                        <a:t>COMMENTS</a:t>
                      </a:r>
                    </a:p>
                  </a:txBody>
                  <a:tcPr>
                    <a:solidFill>
                      <a:srgbClr val="0098DB"/>
                    </a:solidFill>
                  </a:tcPr>
                </a:tc>
                <a:extLst>
                  <a:ext uri="{0D108BD9-81ED-4DB2-BD59-A6C34878D82A}">
                    <a16:rowId xmlns:a16="http://schemas.microsoft.com/office/drawing/2014/main" val="3211935456"/>
                  </a:ext>
                </a:extLst>
              </a:tr>
              <a:tr h="209375">
                <a:tc>
                  <a:txBody>
                    <a:bodyPr/>
                    <a:lstStyle/>
                    <a:p>
                      <a:r>
                        <a:rPr lang="it-IT" sz="1100"/>
                        <a:t>ADCS-010</a:t>
                      </a:r>
                    </a:p>
                  </a:txBody>
                  <a:tcPr>
                    <a:solidFill>
                      <a:srgbClr val="CBDDF1"/>
                    </a:solidFill>
                  </a:tcPr>
                </a:tc>
                <a:tc>
                  <a:txBody>
                    <a:bodyPr/>
                    <a:lstStyle/>
                    <a:p>
                      <a:r>
                        <a:rPr lang="en-US" sz="1100"/>
                        <a:t>The spacecraft shall not exceed a maximum angular acceleration of </a:t>
                      </a:r>
                      <a:r>
                        <a:rPr lang="en-US" sz="1100" b="0"/>
                        <a:t>0.17</a:t>
                      </a:r>
                      <a:r>
                        <a:rPr lang="en-US" sz="1100" b="1"/>
                        <a:t> </a:t>
                      </a:r>
                      <a:r>
                        <a:rPr lang="en-US" sz="1100" b="0"/>
                        <a:t>°/s²</a:t>
                      </a:r>
                      <a:endParaRPr lang="it-IT" sz="1100"/>
                    </a:p>
                  </a:txBody>
                  <a:tcPr>
                    <a:solidFill>
                      <a:srgbClr val="CBDDF1"/>
                    </a:solidFill>
                  </a:tcPr>
                </a:tc>
                <a:tc>
                  <a:txBody>
                    <a:bodyPr/>
                    <a:lstStyle/>
                    <a:p>
                      <a:r>
                        <a:rPr lang="it-IT" sz="1100"/>
                        <a:t>From structural and payload request</a:t>
                      </a:r>
                    </a:p>
                  </a:txBody>
                  <a:tcPr>
                    <a:solidFill>
                      <a:srgbClr val="CBDDF1"/>
                    </a:solidFill>
                  </a:tcPr>
                </a:tc>
                <a:extLst>
                  <a:ext uri="{0D108BD9-81ED-4DB2-BD59-A6C34878D82A}">
                    <a16:rowId xmlns:a16="http://schemas.microsoft.com/office/drawing/2014/main" val="3003312497"/>
                  </a:ext>
                </a:extLst>
              </a:tr>
              <a:tr h="209375">
                <a:tc>
                  <a:txBody>
                    <a:bodyPr/>
                    <a:lstStyle/>
                    <a:p>
                      <a:r>
                        <a:rPr lang="it-IT" sz="1100"/>
                        <a:t>ADCS-020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a:t>The subsystem shall be designed to ensure single-failure tolerance</a:t>
                      </a:r>
                      <a:endParaRPr lang="it-IT" sz="1100"/>
                    </a:p>
                  </a:txBody>
                  <a:tcPr>
                    <a:solidFill>
                      <a:srgbClr val="E7EFF8"/>
                    </a:solidFill>
                  </a:tcPr>
                </a:tc>
                <a:tc>
                  <a:txBody>
                    <a:bodyPr/>
                    <a:lstStyle/>
                    <a:p>
                      <a:r>
                        <a:rPr lang="it-IT" sz="1100"/>
                        <a:t>System requirement </a:t>
                      </a:r>
                      <a:r>
                        <a:rPr lang="en-US" sz="1100"/>
                        <a:t>[SR-01] </a:t>
                      </a:r>
                      <a:r>
                        <a:rPr lang="it-IT" sz="1100"/>
                        <a:t> </a:t>
                      </a:r>
                    </a:p>
                  </a:txBody>
                  <a:tcPr>
                    <a:solidFill>
                      <a:srgbClr val="E7EFF8"/>
                    </a:solidFill>
                  </a:tcPr>
                </a:tc>
                <a:extLst>
                  <a:ext uri="{0D108BD9-81ED-4DB2-BD59-A6C34878D82A}">
                    <a16:rowId xmlns:a16="http://schemas.microsoft.com/office/drawing/2014/main" val="1375402964"/>
                  </a:ext>
                </a:extLst>
              </a:tr>
              <a:tr h="209375">
                <a:tc>
                  <a:txBody>
                    <a:bodyPr/>
                    <a:lstStyle/>
                    <a:p>
                      <a:r>
                        <a:rPr lang="it-IT" sz="1100"/>
                        <a:t>ADCS-030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100"/>
                        <a:t>During remote science mode, the APE shall not exceed 0.1°</a:t>
                      </a:r>
                    </a:p>
                  </a:txBody>
                  <a:tcPr>
                    <a:solidFill>
                      <a:srgbClr val="CBDDF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100"/>
                        <a:t>From PL requirement, resulting in worst APE for the whole mission</a:t>
                      </a:r>
                    </a:p>
                  </a:txBody>
                  <a:tcPr>
                    <a:solidFill>
                      <a:srgbClr val="CBDDF1"/>
                    </a:solidFill>
                  </a:tcPr>
                </a:tc>
                <a:extLst>
                  <a:ext uri="{0D108BD9-81ED-4DB2-BD59-A6C34878D82A}">
                    <a16:rowId xmlns:a16="http://schemas.microsoft.com/office/drawing/2014/main" val="118069939"/>
                  </a:ext>
                </a:extLst>
              </a:tr>
              <a:tr h="209375">
                <a:tc>
                  <a:txBody>
                    <a:bodyPr/>
                    <a:lstStyle/>
                    <a:p>
                      <a:r>
                        <a:rPr lang="it-IT" sz="1100"/>
                        <a:t>ADCS-040</a:t>
                      </a:r>
                    </a:p>
                  </a:txBody>
                  <a:tcPr/>
                </a:tc>
                <a:tc>
                  <a:txBody>
                    <a:bodyPr/>
                    <a:lstStyle/>
                    <a:p>
                      <a:r>
                        <a:rPr lang="en-US" sz="1100"/>
                        <a:t>During safe mode, the APE shall not exceed 5°</a:t>
                      </a:r>
                      <a:endParaRPr lang="it-IT" sz="1100"/>
                    </a:p>
                  </a:txBody>
                  <a:tcPr/>
                </a:tc>
                <a:tc>
                  <a:txBody>
                    <a:bodyPr/>
                    <a:lstStyle/>
                    <a:p>
                      <a:r>
                        <a:rPr lang="it-IT" sz="1100"/>
                        <a:t>From TTMTC </a:t>
                      </a:r>
                      <a:r>
                        <a:rPr lang="en-US" sz="1100"/>
                        <a:t>to ensure the proper use of LGA</a:t>
                      </a:r>
                    </a:p>
                  </a:txBody>
                  <a:tcPr/>
                </a:tc>
                <a:extLst>
                  <a:ext uri="{0D108BD9-81ED-4DB2-BD59-A6C34878D82A}">
                    <a16:rowId xmlns:a16="http://schemas.microsoft.com/office/drawing/2014/main" val="1158763995"/>
                  </a:ext>
                </a:extLst>
              </a:tr>
            </a:tbl>
          </a:graphicData>
        </a:graphic>
      </p:graphicFrame>
      <p:cxnSp>
        <p:nvCxnSpPr>
          <p:cNvPr id="8" name="Connettore 2 7">
            <a:extLst>
              <a:ext uri="{FF2B5EF4-FFF2-40B4-BE49-F238E27FC236}">
                <a16:creationId xmlns:a16="http://schemas.microsoft.com/office/drawing/2014/main" id="{38F5FCA7-34E3-7AA3-DA80-3B6DB0A9130C}"/>
              </a:ext>
            </a:extLst>
          </p:cNvPr>
          <p:cNvCxnSpPr>
            <a:cxnSpLocks/>
          </p:cNvCxnSpPr>
          <p:nvPr/>
        </p:nvCxnSpPr>
        <p:spPr>
          <a:xfrm flipV="1">
            <a:off x="253408" y="655403"/>
            <a:ext cx="310118" cy="1"/>
          </a:xfrm>
          <a:prstGeom prst="straightConnector1">
            <a:avLst/>
          </a:prstGeom>
          <a:ln w="38100">
            <a:solidFill>
              <a:srgbClr val="0098DB"/>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CasellaDiTesto 8">
            <a:extLst>
              <a:ext uri="{FF2B5EF4-FFF2-40B4-BE49-F238E27FC236}">
                <a16:creationId xmlns:a16="http://schemas.microsoft.com/office/drawing/2014/main" id="{24993DAF-0230-360E-A937-D040486FFC13}"/>
              </a:ext>
            </a:extLst>
          </p:cNvPr>
          <p:cNvSpPr txBox="1"/>
          <p:nvPr/>
        </p:nvSpPr>
        <p:spPr>
          <a:xfrm>
            <a:off x="505044" y="501514"/>
            <a:ext cx="2838893" cy="307777"/>
          </a:xfrm>
          <a:prstGeom prst="rect">
            <a:avLst/>
          </a:prstGeom>
          <a:noFill/>
        </p:spPr>
        <p:txBody>
          <a:bodyPr wrap="square" rtlCol="0">
            <a:spAutoFit/>
          </a:bodyPr>
          <a:lstStyle/>
          <a:p>
            <a:r>
              <a:rPr lang="it-IT" sz="1400" b="1">
                <a:solidFill>
                  <a:srgbClr val="0098DB"/>
                </a:solidFill>
              </a:rPr>
              <a:t>MAIN REQUIREMENTS</a:t>
            </a:r>
          </a:p>
        </p:txBody>
      </p:sp>
      <p:cxnSp>
        <p:nvCxnSpPr>
          <p:cNvPr id="11" name="Connettore 2 10">
            <a:extLst>
              <a:ext uri="{FF2B5EF4-FFF2-40B4-BE49-F238E27FC236}">
                <a16:creationId xmlns:a16="http://schemas.microsoft.com/office/drawing/2014/main" id="{899CC1C3-4A19-5EE3-F80B-2B308B61B6CB}"/>
              </a:ext>
            </a:extLst>
          </p:cNvPr>
          <p:cNvCxnSpPr>
            <a:cxnSpLocks/>
          </p:cNvCxnSpPr>
          <p:nvPr/>
        </p:nvCxnSpPr>
        <p:spPr>
          <a:xfrm flipV="1">
            <a:off x="350298" y="2822176"/>
            <a:ext cx="310118" cy="1"/>
          </a:xfrm>
          <a:prstGeom prst="straightConnector1">
            <a:avLst/>
          </a:prstGeom>
          <a:ln w="38100">
            <a:solidFill>
              <a:srgbClr val="0098DB"/>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CasellaDiTesto 12">
            <a:extLst>
              <a:ext uri="{FF2B5EF4-FFF2-40B4-BE49-F238E27FC236}">
                <a16:creationId xmlns:a16="http://schemas.microsoft.com/office/drawing/2014/main" id="{D282DBCC-1DCA-2CD9-060B-538590F65E64}"/>
              </a:ext>
            </a:extLst>
          </p:cNvPr>
          <p:cNvSpPr txBox="1"/>
          <p:nvPr/>
        </p:nvSpPr>
        <p:spPr>
          <a:xfrm>
            <a:off x="639153" y="2668289"/>
            <a:ext cx="2838893" cy="307777"/>
          </a:xfrm>
          <a:prstGeom prst="rect">
            <a:avLst/>
          </a:prstGeom>
          <a:noFill/>
        </p:spPr>
        <p:txBody>
          <a:bodyPr wrap="square" rtlCol="0">
            <a:spAutoFit/>
          </a:bodyPr>
          <a:lstStyle/>
          <a:p>
            <a:r>
              <a:rPr lang="it-IT" sz="1400" b="1">
                <a:solidFill>
                  <a:srgbClr val="0098DB"/>
                </a:solidFill>
              </a:rPr>
              <a:t>MAIN ASSUMPTIONS</a:t>
            </a:r>
          </a:p>
        </p:txBody>
      </p:sp>
      <p:graphicFrame>
        <p:nvGraphicFramePr>
          <p:cNvPr id="14" name="Tabella 13">
            <a:extLst>
              <a:ext uri="{FF2B5EF4-FFF2-40B4-BE49-F238E27FC236}">
                <a16:creationId xmlns:a16="http://schemas.microsoft.com/office/drawing/2014/main" id="{F9BFECF2-259B-2037-2D26-CE8C300577DB}"/>
              </a:ext>
            </a:extLst>
          </p:cNvPr>
          <p:cNvGraphicFramePr>
            <a:graphicFrameLocks noGrp="1"/>
          </p:cNvGraphicFramePr>
          <p:nvPr>
            <p:extLst>
              <p:ext uri="{D42A27DB-BD31-4B8C-83A1-F6EECF244321}">
                <p14:modId xmlns:p14="http://schemas.microsoft.com/office/powerpoint/2010/main" val="304536661"/>
              </p:ext>
            </p:extLst>
          </p:nvPr>
        </p:nvGraphicFramePr>
        <p:xfrm>
          <a:off x="505044" y="2955035"/>
          <a:ext cx="7986357" cy="1645920"/>
        </p:xfrm>
        <a:graphic>
          <a:graphicData uri="http://schemas.openxmlformats.org/drawingml/2006/table">
            <a:tbl>
              <a:tblPr firstRow="1" bandRow="1">
                <a:tableStyleId>{5C22544A-7EE6-4342-B048-85BDC9FD1C3A}</a:tableStyleId>
              </a:tblPr>
              <a:tblGrid>
                <a:gridCol w="4397446">
                  <a:extLst>
                    <a:ext uri="{9D8B030D-6E8A-4147-A177-3AD203B41FA5}">
                      <a16:colId xmlns:a16="http://schemas.microsoft.com/office/drawing/2014/main" val="3162522199"/>
                    </a:ext>
                  </a:extLst>
                </a:gridCol>
                <a:gridCol w="3588911">
                  <a:extLst>
                    <a:ext uri="{9D8B030D-6E8A-4147-A177-3AD203B41FA5}">
                      <a16:colId xmlns:a16="http://schemas.microsoft.com/office/drawing/2014/main" val="2269178594"/>
                    </a:ext>
                  </a:extLst>
                </a:gridCol>
              </a:tblGrid>
              <a:tr h="185532">
                <a:tc>
                  <a:txBody>
                    <a:bodyPr/>
                    <a:lstStyle/>
                    <a:p>
                      <a:r>
                        <a:rPr lang="it-IT" sz="1200"/>
                        <a:t>STATEMENT</a:t>
                      </a:r>
                    </a:p>
                  </a:txBody>
                  <a:tcPr/>
                </a:tc>
                <a:tc>
                  <a:txBody>
                    <a:bodyPr/>
                    <a:lstStyle/>
                    <a:p>
                      <a:r>
                        <a:rPr lang="it-IT" sz="1200"/>
                        <a:t>COMMENTS</a:t>
                      </a:r>
                    </a:p>
                  </a:txBody>
                  <a:tcPr/>
                </a:tc>
                <a:extLst>
                  <a:ext uri="{0D108BD9-81ED-4DB2-BD59-A6C34878D82A}">
                    <a16:rowId xmlns:a16="http://schemas.microsoft.com/office/drawing/2014/main" val="3211935456"/>
                  </a:ext>
                </a:extLst>
              </a:tr>
              <a:tr h="288605">
                <a:tc>
                  <a:txBody>
                    <a:bodyPr/>
                    <a:lstStyle/>
                    <a:p>
                      <a:r>
                        <a:rPr lang="en-US" sz="1100"/>
                        <a:t>No drag is considered during the</a:t>
                      </a:r>
                      <a:r>
                        <a:rPr lang="en-US" sz="1100" baseline="0"/>
                        <a:t> Approach Phase</a:t>
                      </a:r>
                      <a:endParaRPr lang="en-US" sz="1100"/>
                    </a:p>
                  </a:txBody>
                  <a:tcPr/>
                </a:tc>
                <a:tc>
                  <a:txBody>
                    <a:bodyPr/>
                    <a:lstStyle/>
                    <a:p>
                      <a:r>
                        <a:rPr lang="it-IT" sz="1100"/>
                        <a:t>Low activity of</a:t>
                      </a:r>
                      <a:r>
                        <a:rPr lang="it-IT" sz="1100" baseline="0"/>
                        <a:t> the comet when this phase occurs</a:t>
                      </a:r>
                      <a:endParaRPr lang="it-IT" sz="1100" err="1"/>
                    </a:p>
                  </a:txBody>
                  <a:tcPr/>
                </a:tc>
                <a:extLst>
                  <a:ext uri="{0D108BD9-81ED-4DB2-BD59-A6C34878D82A}">
                    <a16:rowId xmlns:a16="http://schemas.microsoft.com/office/drawing/2014/main" val="3003312497"/>
                  </a:ext>
                </a:extLst>
              </a:tr>
              <a:tr h="230663">
                <a:tc>
                  <a:txBody>
                    <a:bodyPr/>
                    <a:lstStyle/>
                    <a:p>
                      <a:r>
                        <a:rPr lang="it-IT" sz="1100"/>
                        <a:t>SRP</a:t>
                      </a:r>
                      <a:r>
                        <a:rPr lang="it-IT" sz="1100" baseline="0"/>
                        <a:t> was considered referring to 1 AU</a:t>
                      </a:r>
                      <a:endParaRPr lang="it-IT" sz="1100"/>
                    </a:p>
                  </a:txBody>
                  <a:tcPr/>
                </a:tc>
                <a:tc>
                  <a:txBody>
                    <a:bodyPr/>
                    <a:lstStyle/>
                    <a:p>
                      <a:r>
                        <a:rPr lang="it-IT" sz="1100"/>
                        <a:t>Closest</a:t>
                      </a:r>
                      <a:r>
                        <a:rPr lang="it-IT" sz="1100" baseline="0"/>
                        <a:t> distance to Sun during whole mission</a:t>
                      </a:r>
                      <a:endParaRPr lang="it-IT" sz="1100"/>
                    </a:p>
                  </a:txBody>
                  <a:tcPr/>
                </a:tc>
                <a:extLst>
                  <a:ext uri="{0D108BD9-81ED-4DB2-BD59-A6C34878D82A}">
                    <a16:rowId xmlns:a16="http://schemas.microsoft.com/office/drawing/2014/main" val="1375402964"/>
                  </a:ext>
                </a:extLst>
              </a:tr>
              <a:tr h="1752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100"/>
                        <a:t>AKE is assumed to be 1/3 of the APE at each mode</a:t>
                      </a:r>
                    </a:p>
                  </a:txBody>
                  <a:tcPr/>
                </a:tc>
                <a:tc>
                  <a:txBody>
                    <a:bodyPr/>
                    <a:lstStyle/>
                    <a:p>
                      <a:r>
                        <a:rPr lang="en-US" sz="1100"/>
                        <a:t>Common best practice in mission design</a:t>
                      </a:r>
                    </a:p>
                  </a:txBody>
                  <a:tcPr/>
                </a:tc>
                <a:extLst>
                  <a:ext uri="{0D108BD9-81ED-4DB2-BD59-A6C34878D82A}">
                    <a16:rowId xmlns:a16="http://schemas.microsoft.com/office/drawing/2014/main" val="2325234809"/>
                  </a:ext>
                </a:extLst>
              </a:tr>
              <a:tr h="288605">
                <a:tc>
                  <a:txBody>
                    <a:bodyPr/>
                    <a:lstStyle/>
                    <a:p>
                      <a:r>
                        <a:rPr lang="en-US" sz="1100"/>
                        <a:t>Slew sizing based on a 180° rotation in 20 minutes</a:t>
                      </a:r>
                      <a:endParaRPr lang="it-IT" sz="1100"/>
                    </a:p>
                  </a:txBody>
                  <a:tcPr/>
                </a:tc>
                <a:tc>
                  <a:txBody>
                    <a:bodyPr/>
                    <a:lstStyle/>
                    <a:p>
                      <a:r>
                        <a:rPr lang="en-US" sz="1100"/>
                        <a:t>From worst case of angle and time across operations</a:t>
                      </a:r>
                    </a:p>
                  </a:txBody>
                  <a:tcPr/>
                </a:tc>
                <a:extLst>
                  <a:ext uri="{0D108BD9-81ED-4DB2-BD59-A6C34878D82A}">
                    <a16:rowId xmlns:a16="http://schemas.microsoft.com/office/drawing/2014/main" val="1872964718"/>
                  </a:ext>
                </a:extLst>
              </a:tr>
            </a:tbl>
          </a:graphicData>
        </a:graphic>
      </p:graphicFrame>
      <p:sp>
        <p:nvSpPr>
          <p:cNvPr id="3" name="Rettangolo 2">
            <a:extLst>
              <a:ext uri="{FF2B5EF4-FFF2-40B4-BE49-F238E27FC236}">
                <a16:creationId xmlns:a16="http://schemas.microsoft.com/office/drawing/2014/main" id="{360E9FAF-2C61-B6A1-4D8F-4EFA7C47AF4E}"/>
              </a:ext>
            </a:extLst>
          </p:cNvPr>
          <p:cNvSpPr/>
          <p:nvPr/>
        </p:nvSpPr>
        <p:spPr>
          <a:xfrm>
            <a:off x="1403350" y="1096037"/>
            <a:ext cx="3564467" cy="37547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DC9DAA48-C5E3-B1D4-0ACD-8DA1C1139AB5}"/>
              </a:ext>
            </a:extLst>
          </p:cNvPr>
          <p:cNvSpPr/>
          <p:nvPr/>
        </p:nvSpPr>
        <p:spPr>
          <a:xfrm>
            <a:off x="524933" y="3266167"/>
            <a:ext cx="4350616" cy="36772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75FF54E-8E06-4F2C-578A-FA4F3B6A4D77}"/>
              </a:ext>
            </a:extLst>
          </p:cNvPr>
          <p:cNvSpPr/>
          <p:nvPr/>
        </p:nvSpPr>
        <p:spPr>
          <a:xfrm>
            <a:off x="1397002" y="1940595"/>
            <a:ext cx="3564467" cy="37547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5574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8AEA6-1C2D-44C5-F841-AC042BAEC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154B1-3B68-E7BF-5608-8C7E4363D5D9}"/>
              </a:ext>
            </a:extLst>
          </p:cNvPr>
          <p:cNvSpPr>
            <a:spLocks noGrp="1"/>
          </p:cNvSpPr>
          <p:nvPr>
            <p:ph type="title"/>
          </p:nvPr>
        </p:nvSpPr>
        <p:spPr>
          <a:xfrm>
            <a:off x="460150" y="-121237"/>
            <a:ext cx="8229600" cy="857250"/>
          </a:xfrm>
        </p:spPr>
        <p:txBody>
          <a:bodyPr/>
          <a:lstStyle/>
          <a:p>
            <a:r>
              <a:rPr lang="en-US"/>
              <a:t>State Machine and modes – ADCS</a:t>
            </a:r>
            <a:endParaRPr lang="en-US">
              <a:ea typeface="Verdana"/>
            </a:endParaRPr>
          </a:p>
        </p:txBody>
      </p:sp>
      <p:sp>
        <p:nvSpPr>
          <p:cNvPr id="8" name="Rettangolo con angoli arrotondati 7">
            <a:extLst>
              <a:ext uri="{FF2B5EF4-FFF2-40B4-BE49-F238E27FC236}">
                <a16:creationId xmlns:a16="http://schemas.microsoft.com/office/drawing/2014/main" id="{86564A5A-EB3F-A943-A7C2-9E4247076E0F}"/>
              </a:ext>
            </a:extLst>
          </p:cNvPr>
          <p:cNvSpPr/>
          <p:nvPr/>
        </p:nvSpPr>
        <p:spPr>
          <a:xfrm>
            <a:off x="3761923" y="4096888"/>
            <a:ext cx="1600200" cy="473245"/>
          </a:xfrm>
          <a:prstGeom prst="roundRect">
            <a:avLst/>
          </a:prstGeom>
          <a:solidFill>
            <a:srgbClr val="D464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SAFE</a:t>
            </a:r>
          </a:p>
        </p:txBody>
      </p:sp>
      <p:sp>
        <p:nvSpPr>
          <p:cNvPr id="9" name="Rettangolo con angoli arrotondati 8">
            <a:extLst>
              <a:ext uri="{FF2B5EF4-FFF2-40B4-BE49-F238E27FC236}">
                <a16:creationId xmlns:a16="http://schemas.microsoft.com/office/drawing/2014/main" id="{70D6A585-78CB-F416-0E5B-22F1A7E3AD2E}"/>
              </a:ext>
            </a:extLst>
          </p:cNvPr>
          <p:cNvSpPr/>
          <p:nvPr/>
        </p:nvSpPr>
        <p:spPr>
          <a:xfrm>
            <a:off x="4866893" y="615032"/>
            <a:ext cx="1600200" cy="541782"/>
          </a:xfrm>
          <a:prstGeom prst="roundRect">
            <a:avLst/>
          </a:prstGeom>
          <a:solidFill>
            <a:srgbClr val="C7BA7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DETUMBLING</a:t>
            </a:r>
          </a:p>
        </p:txBody>
      </p:sp>
      <p:sp>
        <p:nvSpPr>
          <p:cNvPr id="10" name="Rettangolo con angoli arrotondati 9">
            <a:extLst>
              <a:ext uri="{FF2B5EF4-FFF2-40B4-BE49-F238E27FC236}">
                <a16:creationId xmlns:a16="http://schemas.microsoft.com/office/drawing/2014/main" id="{3ADA26F5-4D09-C360-EA1C-147C85591208}"/>
              </a:ext>
            </a:extLst>
          </p:cNvPr>
          <p:cNvSpPr/>
          <p:nvPr/>
        </p:nvSpPr>
        <p:spPr>
          <a:xfrm>
            <a:off x="2607755" y="3282204"/>
            <a:ext cx="1600200" cy="541782"/>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SCIENCE - touch</a:t>
            </a:r>
          </a:p>
        </p:txBody>
      </p:sp>
      <p:sp>
        <p:nvSpPr>
          <p:cNvPr id="11" name="Rettangolo con angoli arrotondati 10">
            <a:extLst>
              <a:ext uri="{FF2B5EF4-FFF2-40B4-BE49-F238E27FC236}">
                <a16:creationId xmlns:a16="http://schemas.microsoft.com/office/drawing/2014/main" id="{C8C030B8-29DC-09FB-530B-126E6303D9C6}"/>
              </a:ext>
            </a:extLst>
          </p:cNvPr>
          <p:cNvSpPr/>
          <p:nvPr/>
        </p:nvSpPr>
        <p:spPr>
          <a:xfrm>
            <a:off x="1304735" y="2308521"/>
            <a:ext cx="1600200" cy="541782"/>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spc="-60">
                <a:solidFill>
                  <a:prstClr val="white"/>
                </a:solidFill>
                <a:latin typeface="Aptos" panose="02110004020202020204"/>
              </a:rPr>
              <a:t>COMMUNICATION</a:t>
            </a:r>
          </a:p>
        </p:txBody>
      </p:sp>
      <p:sp>
        <p:nvSpPr>
          <p:cNvPr id="12" name="Rettangolo con angoli arrotondati 11">
            <a:extLst>
              <a:ext uri="{FF2B5EF4-FFF2-40B4-BE49-F238E27FC236}">
                <a16:creationId xmlns:a16="http://schemas.microsoft.com/office/drawing/2014/main" id="{0C44E347-B8BF-DD77-8E2A-BCDF21691D96}"/>
              </a:ext>
            </a:extLst>
          </p:cNvPr>
          <p:cNvSpPr/>
          <p:nvPr/>
        </p:nvSpPr>
        <p:spPr>
          <a:xfrm>
            <a:off x="4866893" y="1336897"/>
            <a:ext cx="1600200" cy="541782"/>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TRANSFER</a:t>
            </a:r>
          </a:p>
        </p:txBody>
      </p:sp>
      <p:sp>
        <p:nvSpPr>
          <p:cNvPr id="13" name="Rettangolo con angoli arrotondati 12">
            <a:extLst>
              <a:ext uri="{FF2B5EF4-FFF2-40B4-BE49-F238E27FC236}">
                <a16:creationId xmlns:a16="http://schemas.microsoft.com/office/drawing/2014/main" id="{FF4C9DAF-96DC-0F21-74C4-951CB6359720}"/>
              </a:ext>
            </a:extLst>
          </p:cNvPr>
          <p:cNvSpPr/>
          <p:nvPr/>
        </p:nvSpPr>
        <p:spPr>
          <a:xfrm>
            <a:off x="3758184" y="2312098"/>
            <a:ext cx="1600200" cy="541782"/>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SUN POINTING</a:t>
            </a:r>
          </a:p>
        </p:txBody>
      </p:sp>
      <p:sp>
        <p:nvSpPr>
          <p:cNvPr id="14" name="Rettangolo con angoli arrotondati 13">
            <a:extLst>
              <a:ext uri="{FF2B5EF4-FFF2-40B4-BE49-F238E27FC236}">
                <a16:creationId xmlns:a16="http://schemas.microsoft.com/office/drawing/2014/main" id="{63082AE0-F404-D0BA-E626-8E7624069F65}"/>
              </a:ext>
            </a:extLst>
          </p:cNvPr>
          <p:cNvSpPr/>
          <p:nvPr/>
        </p:nvSpPr>
        <p:spPr>
          <a:xfrm>
            <a:off x="2590037" y="1336897"/>
            <a:ext cx="1600200" cy="541782"/>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ORBIT CONTROL</a:t>
            </a:r>
          </a:p>
        </p:txBody>
      </p:sp>
      <p:sp>
        <p:nvSpPr>
          <p:cNvPr id="15" name="Rettangolo con angoli arrotondati 14">
            <a:extLst>
              <a:ext uri="{FF2B5EF4-FFF2-40B4-BE49-F238E27FC236}">
                <a16:creationId xmlns:a16="http://schemas.microsoft.com/office/drawing/2014/main" id="{8E7493A8-E3D3-038C-A6A3-C530B46DFE09}"/>
              </a:ext>
            </a:extLst>
          </p:cNvPr>
          <p:cNvSpPr/>
          <p:nvPr/>
        </p:nvSpPr>
        <p:spPr>
          <a:xfrm>
            <a:off x="2607755" y="618279"/>
            <a:ext cx="1600200" cy="541782"/>
          </a:xfrm>
          <a:prstGeom prst="roundRect">
            <a:avLst/>
          </a:prstGeom>
          <a:solidFill>
            <a:srgbClr val="C7BA7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DESATURATION</a:t>
            </a:r>
          </a:p>
        </p:txBody>
      </p:sp>
      <p:sp>
        <p:nvSpPr>
          <p:cNvPr id="16" name="Rettangolo con angoli arrotondati 15">
            <a:extLst>
              <a:ext uri="{FF2B5EF4-FFF2-40B4-BE49-F238E27FC236}">
                <a16:creationId xmlns:a16="http://schemas.microsoft.com/office/drawing/2014/main" id="{AAC95414-2CB2-FE22-2F9E-B82A95666257}"/>
              </a:ext>
            </a:extLst>
          </p:cNvPr>
          <p:cNvSpPr/>
          <p:nvPr/>
        </p:nvSpPr>
        <p:spPr>
          <a:xfrm>
            <a:off x="6216151" y="2311321"/>
            <a:ext cx="1703483" cy="548667"/>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COMMISSIONING</a:t>
            </a:r>
          </a:p>
        </p:txBody>
      </p:sp>
      <p:sp>
        <p:nvSpPr>
          <p:cNvPr id="17" name="Rettangolo 16">
            <a:extLst>
              <a:ext uri="{FF2B5EF4-FFF2-40B4-BE49-F238E27FC236}">
                <a16:creationId xmlns:a16="http://schemas.microsoft.com/office/drawing/2014/main" id="{5CEDA8D5-FDF6-39E8-36AB-BEA81F7BC9F7}"/>
              </a:ext>
            </a:extLst>
          </p:cNvPr>
          <p:cNvSpPr/>
          <p:nvPr/>
        </p:nvSpPr>
        <p:spPr>
          <a:xfrm>
            <a:off x="393206" y="559617"/>
            <a:ext cx="8288733" cy="3444726"/>
          </a:xfrm>
          <a:prstGeom prst="rect">
            <a:avLst/>
          </a:prstGeom>
          <a:noFill/>
          <a:ln w="57150">
            <a:solidFill>
              <a:srgbClr val="D46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it-IT" sz="1350">
              <a:solidFill>
                <a:prstClr val="white"/>
              </a:solidFill>
              <a:latin typeface="Aptos" panose="02110004020202020204"/>
            </a:endParaRPr>
          </a:p>
        </p:txBody>
      </p:sp>
      <p:cxnSp>
        <p:nvCxnSpPr>
          <p:cNvPr id="18" name="Connettore a gomito 17">
            <a:extLst>
              <a:ext uri="{FF2B5EF4-FFF2-40B4-BE49-F238E27FC236}">
                <a16:creationId xmlns:a16="http://schemas.microsoft.com/office/drawing/2014/main" id="{9DD5E1CD-B7EB-543C-95E9-CC9E59771EE6}"/>
              </a:ext>
            </a:extLst>
          </p:cNvPr>
          <p:cNvCxnSpPr>
            <a:cxnSpLocks/>
          </p:cNvCxnSpPr>
          <p:nvPr/>
        </p:nvCxnSpPr>
        <p:spPr>
          <a:xfrm>
            <a:off x="976973" y="3998196"/>
            <a:ext cx="2798700" cy="328965"/>
          </a:xfrm>
          <a:prstGeom prst="bentConnector3">
            <a:avLst>
              <a:gd name="adj1" fmla="val 50000"/>
            </a:avLst>
          </a:prstGeom>
          <a:ln w="57150">
            <a:solidFill>
              <a:srgbClr val="D4643C"/>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ttangolo 18">
            <a:extLst>
              <a:ext uri="{FF2B5EF4-FFF2-40B4-BE49-F238E27FC236}">
                <a16:creationId xmlns:a16="http://schemas.microsoft.com/office/drawing/2014/main" id="{351C41BE-BFE9-3507-ECF6-D7307BD81A37}"/>
              </a:ext>
            </a:extLst>
          </p:cNvPr>
          <p:cNvSpPr/>
          <p:nvPr/>
        </p:nvSpPr>
        <p:spPr>
          <a:xfrm>
            <a:off x="976462" y="1235103"/>
            <a:ext cx="7188235" cy="2688284"/>
          </a:xfrm>
          <a:prstGeom prst="rect">
            <a:avLst/>
          </a:prstGeom>
          <a:noFill/>
          <a:ln w="57150">
            <a:solidFill>
              <a:srgbClr val="C7BA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it-IT" sz="1350">
              <a:solidFill>
                <a:srgbClr val="196B24"/>
              </a:solidFill>
              <a:latin typeface="Aptos" panose="02110004020202020204"/>
            </a:endParaRPr>
          </a:p>
        </p:txBody>
      </p:sp>
      <p:sp>
        <p:nvSpPr>
          <p:cNvPr id="20" name="Rettangolo con angoli arrotondati 19">
            <a:extLst>
              <a:ext uri="{FF2B5EF4-FFF2-40B4-BE49-F238E27FC236}">
                <a16:creationId xmlns:a16="http://schemas.microsoft.com/office/drawing/2014/main" id="{F4893B82-E2A8-F272-35AF-05A0DA2C54A7}"/>
              </a:ext>
            </a:extLst>
          </p:cNvPr>
          <p:cNvSpPr/>
          <p:nvPr/>
        </p:nvSpPr>
        <p:spPr>
          <a:xfrm>
            <a:off x="4927759" y="3300265"/>
            <a:ext cx="1600200" cy="541782"/>
          </a:xfrm>
          <a:prstGeom prst="roundRect">
            <a:avLst/>
          </a:prstGeom>
          <a:solidFill>
            <a:srgbClr val="2878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lang="it-IT" sz="1350" b="1">
                <a:solidFill>
                  <a:prstClr val="white"/>
                </a:solidFill>
                <a:latin typeface="Aptos" panose="02110004020202020204"/>
              </a:rPr>
              <a:t>SCIENCE - remote</a:t>
            </a:r>
          </a:p>
        </p:txBody>
      </p:sp>
      <p:cxnSp>
        <p:nvCxnSpPr>
          <p:cNvPr id="21" name="Connettore a gomito 20">
            <a:extLst>
              <a:ext uri="{FF2B5EF4-FFF2-40B4-BE49-F238E27FC236}">
                <a16:creationId xmlns:a16="http://schemas.microsoft.com/office/drawing/2014/main" id="{EDE25485-F8D0-6788-16BC-50BE4975828B}"/>
              </a:ext>
            </a:extLst>
          </p:cNvPr>
          <p:cNvCxnSpPr>
            <a:cxnSpLocks/>
          </p:cNvCxnSpPr>
          <p:nvPr/>
        </p:nvCxnSpPr>
        <p:spPr>
          <a:xfrm rot="10800000">
            <a:off x="6467096" y="885925"/>
            <a:ext cx="1584197" cy="356063"/>
          </a:xfrm>
          <a:prstGeom prst="bentConnector3">
            <a:avLst>
              <a:gd name="adj1" fmla="val 22727"/>
            </a:avLst>
          </a:prstGeom>
          <a:ln w="57150">
            <a:solidFill>
              <a:srgbClr val="C7BA7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nettore a gomito 21">
            <a:extLst>
              <a:ext uri="{FF2B5EF4-FFF2-40B4-BE49-F238E27FC236}">
                <a16:creationId xmlns:a16="http://schemas.microsoft.com/office/drawing/2014/main" id="{E44A4ED1-6250-F18F-5852-F17A05F7AD52}"/>
              </a:ext>
            </a:extLst>
          </p:cNvPr>
          <p:cNvCxnSpPr>
            <a:cxnSpLocks/>
          </p:cNvCxnSpPr>
          <p:nvPr/>
        </p:nvCxnSpPr>
        <p:spPr>
          <a:xfrm flipV="1">
            <a:off x="1211081" y="899464"/>
            <a:ext cx="1379555" cy="342524"/>
          </a:xfrm>
          <a:prstGeom prst="bentConnector3">
            <a:avLst>
              <a:gd name="adj1" fmla="val 21403"/>
            </a:avLst>
          </a:prstGeom>
          <a:ln w="57150">
            <a:solidFill>
              <a:srgbClr val="C7BA7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2AA4162A-E30F-ED09-68A8-AD1957E86766}"/>
              </a:ext>
            </a:extLst>
          </p:cNvPr>
          <p:cNvCxnSpPr>
            <a:cxnSpLocks/>
          </p:cNvCxnSpPr>
          <p:nvPr/>
        </p:nvCxnSpPr>
        <p:spPr>
          <a:xfrm flipV="1">
            <a:off x="5391817" y="1891067"/>
            <a:ext cx="336042" cy="433419"/>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ttore 2 23">
            <a:extLst>
              <a:ext uri="{FF2B5EF4-FFF2-40B4-BE49-F238E27FC236}">
                <a16:creationId xmlns:a16="http://schemas.microsoft.com/office/drawing/2014/main" id="{6BAABD39-3953-4796-B750-1F88B21D86C6}"/>
              </a:ext>
            </a:extLst>
          </p:cNvPr>
          <p:cNvCxnSpPr>
            <a:cxnSpLocks/>
          </p:cNvCxnSpPr>
          <p:nvPr/>
        </p:nvCxnSpPr>
        <p:spPr>
          <a:xfrm>
            <a:off x="5362956" y="2519240"/>
            <a:ext cx="871538" cy="610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DC355880-8D4D-0A14-C888-615C3E181CA6}"/>
              </a:ext>
            </a:extLst>
          </p:cNvPr>
          <p:cNvCxnSpPr>
            <a:cxnSpLocks/>
          </p:cNvCxnSpPr>
          <p:nvPr/>
        </p:nvCxnSpPr>
        <p:spPr>
          <a:xfrm>
            <a:off x="477351" y="4508088"/>
            <a:ext cx="495653" cy="0"/>
          </a:xfrm>
          <a:prstGeom prst="straightConnector1">
            <a:avLst/>
          </a:prstGeom>
          <a:ln w="57150">
            <a:solidFill>
              <a:srgbClr val="663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CasellaDiTesto 25">
            <a:extLst>
              <a:ext uri="{FF2B5EF4-FFF2-40B4-BE49-F238E27FC236}">
                <a16:creationId xmlns:a16="http://schemas.microsoft.com/office/drawing/2014/main" id="{327FF36C-53DE-048A-1D6B-38780CCF82A7}"/>
              </a:ext>
            </a:extLst>
          </p:cNvPr>
          <p:cNvSpPr txBox="1"/>
          <p:nvPr/>
        </p:nvSpPr>
        <p:spPr>
          <a:xfrm>
            <a:off x="966569" y="4071785"/>
            <a:ext cx="2543584" cy="589136"/>
          </a:xfrm>
          <a:prstGeom prst="rect">
            <a:avLst/>
          </a:prstGeom>
          <a:noFill/>
        </p:spPr>
        <p:txBody>
          <a:bodyPr wrap="square" rtlCol="0">
            <a:spAutoFit/>
          </a:bodyPr>
          <a:lstStyle/>
          <a:p>
            <a:pPr defTabSz="685800">
              <a:lnSpc>
                <a:spcPts val="2025"/>
              </a:lnSpc>
            </a:pPr>
            <a:r>
              <a:rPr lang="it-IT" sz="1350">
                <a:solidFill>
                  <a:prstClr val="black"/>
                </a:solidFill>
                <a:latin typeface="Aptos" panose="02110004020202020204"/>
              </a:rPr>
              <a:t>GS commanded</a:t>
            </a:r>
          </a:p>
          <a:p>
            <a:pPr defTabSz="685800">
              <a:lnSpc>
                <a:spcPts val="2025"/>
              </a:lnSpc>
            </a:pPr>
            <a:r>
              <a:rPr lang="it-IT" sz="1350">
                <a:solidFill>
                  <a:prstClr val="black"/>
                </a:solidFill>
                <a:latin typeface="Aptos" panose="02110004020202020204"/>
              </a:rPr>
              <a:t>GS commanded or Automatic</a:t>
            </a:r>
          </a:p>
        </p:txBody>
      </p:sp>
      <p:cxnSp>
        <p:nvCxnSpPr>
          <p:cNvPr id="27" name="Connettore 2 26">
            <a:extLst>
              <a:ext uri="{FF2B5EF4-FFF2-40B4-BE49-F238E27FC236}">
                <a16:creationId xmlns:a16="http://schemas.microsoft.com/office/drawing/2014/main" id="{D00C670B-F61C-16C6-0471-DF15FAAEC26E}"/>
              </a:ext>
            </a:extLst>
          </p:cNvPr>
          <p:cNvCxnSpPr>
            <a:cxnSpLocks/>
          </p:cNvCxnSpPr>
          <p:nvPr/>
        </p:nvCxnSpPr>
        <p:spPr>
          <a:xfrm>
            <a:off x="480809" y="4250299"/>
            <a:ext cx="495653" cy="0"/>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onnettore 2 27">
            <a:extLst>
              <a:ext uri="{FF2B5EF4-FFF2-40B4-BE49-F238E27FC236}">
                <a16:creationId xmlns:a16="http://schemas.microsoft.com/office/drawing/2014/main" id="{09329CAC-482A-CD92-6EDE-8C6BDD3F0460}"/>
              </a:ext>
            </a:extLst>
          </p:cNvPr>
          <p:cNvCxnSpPr>
            <a:cxnSpLocks/>
            <a:stCxn id="8" idx="0"/>
            <a:endCxn id="13" idx="2"/>
          </p:cNvCxnSpPr>
          <p:nvPr/>
        </p:nvCxnSpPr>
        <p:spPr>
          <a:xfrm flipH="1" flipV="1">
            <a:off x="4558284" y="2853880"/>
            <a:ext cx="3739" cy="124300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6A5E3ECC-F353-23B0-1DD9-4C855609BE47}"/>
              </a:ext>
            </a:extLst>
          </p:cNvPr>
          <p:cNvCxnSpPr>
            <a:cxnSpLocks/>
          </p:cNvCxnSpPr>
          <p:nvPr/>
        </p:nvCxnSpPr>
        <p:spPr>
          <a:xfrm flipH="1" flipV="1">
            <a:off x="3379851" y="1903075"/>
            <a:ext cx="336042" cy="433419"/>
          </a:xfrm>
          <a:prstGeom prst="straightConnector1">
            <a:avLst/>
          </a:prstGeom>
          <a:ln w="57150">
            <a:solidFill>
              <a:srgbClr val="6633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ttore 2 29">
            <a:extLst>
              <a:ext uri="{FF2B5EF4-FFF2-40B4-BE49-F238E27FC236}">
                <a16:creationId xmlns:a16="http://schemas.microsoft.com/office/drawing/2014/main" id="{CCC65650-7651-CB33-AC28-0ECAAB0A8A8B}"/>
              </a:ext>
            </a:extLst>
          </p:cNvPr>
          <p:cNvCxnSpPr>
            <a:cxnSpLocks/>
          </p:cNvCxnSpPr>
          <p:nvPr/>
        </p:nvCxnSpPr>
        <p:spPr>
          <a:xfrm>
            <a:off x="3510153" y="1882501"/>
            <a:ext cx="336042" cy="433419"/>
          </a:xfrm>
          <a:prstGeom prst="straightConnector1">
            <a:avLst/>
          </a:prstGeom>
          <a:ln w="57150">
            <a:solidFill>
              <a:srgbClr val="6633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nettore 2 30">
            <a:extLst>
              <a:ext uri="{FF2B5EF4-FFF2-40B4-BE49-F238E27FC236}">
                <a16:creationId xmlns:a16="http://schemas.microsoft.com/office/drawing/2014/main" id="{87864E23-C2C2-0419-7FE5-56DD382F6923}"/>
              </a:ext>
            </a:extLst>
          </p:cNvPr>
          <p:cNvCxnSpPr>
            <a:cxnSpLocks/>
          </p:cNvCxnSpPr>
          <p:nvPr/>
        </p:nvCxnSpPr>
        <p:spPr>
          <a:xfrm flipH="1">
            <a:off x="5244084" y="1885460"/>
            <a:ext cx="336042" cy="433419"/>
          </a:xfrm>
          <a:prstGeom prst="straightConnector1">
            <a:avLst/>
          </a:prstGeom>
          <a:ln w="57150">
            <a:solidFill>
              <a:srgbClr val="6633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A64343D7-F88A-D7EC-AC6E-710189282144}"/>
              </a:ext>
            </a:extLst>
          </p:cNvPr>
          <p:cNvCxnSpPr>
            <a:cxnSpLocks/>
          </p:cNvCxnSpPr>
          <p:nvPr/>
        </p:nvCxnSpPr>
        <p:spPr>
          <a:xfrm>
            <a:off x="2914078" y="2513083"/>
            <a:ext cx="871538" cy="6108"/>
          </a:xfrm>
          <a:prstGeom prst="straightConnector1">
            <a:avLst/>
          </a:prstGeom>
          <a:ln w="57150">
            <a:solidFill>
              <a:srgbClr val="6633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onnettore 2 32">
            <a:extLst>
              <a:ext uri="{FF2B5EF4-FFF2-40B4-BE49-F238E27FC236}">
                <a16:creationId xmlns:a16="http://schemas.microsoft.com/office/drawing/2014/main" id="{76695E36-B64C-192F-FC11-1FE28EC8CE4C}"/>
              </a:ext>
            </a:extLst>
          </p:cNvPr>
          <p:cNvCxnSpPr>
            <a:cxnSpLocks/>
          </p:cNvCxnSpPr>
          <p:nvPr/>
        </p:nvCxnSpPr>
        <p:spPr>
          <a:xfrm flipH="1">
            <a:off x="2895505" y="2660785"/>
            <a:ext cx="853535" cy="0"/>
          </a:xfrm>
          <a:prstGeom prst="straightConnector1">
            <a:avLst/>
          </a:prstGeom>
          <a:ln w="57150">
            <a:solidFill>
              <a:srgbClr val="6633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5139C869-D0F0-C4A8-DE08-5EBCECA1C634}"/>
              </a:ext>
            </a:extLst>
          </p:cNvPr>
          <p:cNvCxnSpPr>
            <a:cxnSpLocks/>
          </p:cNvCxnSpPr>
          <p:nvPr/>
        </p:nvCxnSpPr>
        <p:spPr>
          <a:xfrm flipH="1">
            <a:off x="5362671" y="2661868"/>
            <a:ext cx="853535" cy="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5" name="Connettore 2 34">
            <a:extLst>
              <a:ext uri="{FF2B5EF4-FFF2-40B4-BE49-F238E27FC236}">
                <a16:creationId xmlns:a16="http://schemas.microsoft.com/office/drawing/2014/main" id="{E34EF718-85E2-19DB-A623-1B7A7F2B65D6}"/>
              </a:ext>
            </a:extLst>
          </p:cNvPr>
          <p:cNvCxnSpPr>
            <a:cxnSpLocks/>
          </p:cNvCxnSpPr>
          <p:nvPr/>
        </p:nvCxnSpPr>
        <p:spPr>
          <a:xfrm flipH="1" flipV="1">
            <a:off x="5257229" y="2863370"/>
            <a:ext cx="336042" cy="433419"/>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nettore 2 35">
            <a:extLst>
              <a:ext uri="{FF2B5EF4-FFF2-40B4-BE49-F238E27FC236}">
                <a16:creationId xmlns:a16="http://schemas.microsoft.com/office/drawing/2014/main" id="{606BD446-98A9-5DB4-3174-5625FB1C11F5}"/>
              </a:ext>
            </a:extLst>
          </p:cNvPr>
          <p:cNvCxnSpPr>
            <a:cxnSpLocks/>
          </p:cNvCxnSpPr>
          <p:nvPr/>
        </p:nvCxnSpPr>
        <p:spPr>
          <a:xfrm>
            <a:off x="5387531" y="2842796"/>
            <a:ext cx="336042" cy="433419"/>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ttore 2 36">
            <a:extLst>
              <a:ext uri="{FF2B5EF4-FFF2-40B4-BE49-F238E27FC236}">
                <a16:creationId xmlns:a16="http://schemas.microsoft.com/office/drawing/2014/main" id="{7EB4C6AA-E88D-D3C5-24DF-5E4130532020}"/>
              </a:ext>
            </a:extLst>
          </p:cNvPr>
          <p:cNvCxnSpPr>
            <a:cxnSpLocks/>
          </p:cNvCxnSpPr>
          <p:nvPr/>
        </p:nvCxnSpPr>
        <p:spPr>
          <a:xfrm flipV="1">
            <a:off x="3558445" y="2842043"/>
            <a:ext cx="336042" cy="433419"/>
          </a:xfrm>
          <a:prstGeom prst="straightConnector1">
            <a:avLst/>
          </a:prstGeom>
          <a:ln w="57150">
            <a:solidFill>
              <a:srgbClr val="6633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ttore 2 37">
            <a:extLst>
              <a:ext uri="{FF2B5EF4-FFF2-40B4-BE49-F238E27FC236}">
                <a16:creationId xmlns:a16="http://schemas.microsoft.com/office/drawing/2014/main" id="{814C0E32-41D0-C3A1-7BCC-7B20752439DE}"/>
              </a:ext>
            </a:extLst>
          </p:cNvPr>
          <p:cNvCxnSpPr>
            <a:cxnSpLocks/>
          </p:cNvCxnSpPr>
          <p:nvPr/>
        </p:nvCxnSpPr>
        <p:spPr>
          <a:xfrm flipH="1">
            <a:off x="3410712" y="2836436"/>
            <a:ext cx="336042" cy="433419"/>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ttore 2 38">
            <a:extLst>
              <a:ext uri="{FF2B5EF4-FFF2-40B4-BE49-F238E27FC236}">
                <a16:creationId xmlns:a16="http://schemas.microsoft.com/office/drawing/2014/main" id="{F9A01742-6C8E-C2A1-2287-4E7CDABAF793}"/>
              </a:ext>
            </a:extLst>
          </p:cNvPr>
          <p:cNvCxnSpPr>
            <a:cxnSpLocks/>
          </p:cNvCxnSpPr>
          <p:nvPr/>
        </p:nvCxnSpPr>
        <p:spPr>
          <a:xfrm>
            <a:off x="6133113" y="4495570"/>
            <a:ext cx="495653" cy="0"/>
          </a:xfrm>
          <a:prstGeom prst="straightConnector1">
            <a:avLst/>
          </a:prstGeom>
          <a:ln w="57150">
            <a:solidFill>
              <a:srgbClr val="D4643C"/>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Connettore 2 39">
            <a:extLst>
              <a:ext uri="{FF2B5EF4-FFF2-40B4-BE49-F238E27FC236}">
                <a16:creationId xmlns:a16="http://schemas.microsoft.com/office/drawing/2014/main" id="{B91D3777-3826-66B6-C42B-22210B72C8BB}"/>
              </a:ext>
            </a:extLst>
          </p:cNvPr>
          <p:cNvCxnSpPr>
            <a:cxnSpLocks/>
          </p:cNvCxnSpPr>
          <p:nvPr/>
        </p:nvCxnSpPr>
        <p:spPr>
          <a:xfrm>
            <a:off x="6114963" y="4250299"/>
            <a:ext cx="495653" cy="0"/>
          </a:xfrm>
          <a:prstGeom prst="straightConnector1">
            <a:avLst/>
          </a:prstGeom>
          <a:ln w="57150">
            <a:solidFill>
              <a:srgbClr val="C7BA7B"/>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asellaDiTesto 40">
            <a:extLst>
              <a:ext uri="{FF2B5EF4-FFF2-40B4-BE49-F238E27FC236}">
                <a16:creationId xmlns:a16="http://schemas.microsoft.com/office/drawing/2014/main" id="{8727A8BA-B594-F30A-ACB8-2B22F6CFF0D7}"/>
              </a:ext>
            </a:extLst>
          </p:cNvPr>
          <p:cNvSpPr txBox="1"/>
          <p:nvPr/>
        </p:nvSpPr>
        <p:spPr>
          <a:xfrm>
            <a:off x="6589183" y="4061948"/>
            <a:ext cx="1536624" cy="589136"/>
          </a:xfrm>
          <a:prstGeom prst="rect">
            <a:avLst/>
          </a:prstGeom>
          <a:noFill/>
        </p:spPr>
        <p:txBody>
          <a:bodyPr wrap="square" rtlCol="0">
            <a:spAutoFit/>
          </a:bodyPr>
          <a:lstStyle/>
          <a:p>
            <a:pPr defTabSz="685800">
              <a:lnSpc>
                <a:spcPts val="2025"/>
              </a:lnSpc>
            </a:pPr>
            <a:r>
              <a:rPr lang="it-IT" sz="1350">
                <a:solidFill>
                  <a:prstClr val="black"/>
                </a:solidFill>
                <a:latin typeface="Aptos" panose="02110004020202020204"/>
              </a:rPr>
              <a:t>Automatic</a:t>
            </a:r>
          </a:p>
          <a:p>
            <a:pPr defTabSz="685800">
              <a:lnSpc>
                <a:spcPts val="2025"/>
              </a:lnSpc>
            </a:pPr>
            <a:r>
              <a:rPr lang="it-IT" sz="1350">
                <a:solidFill>
                  <a:prstClr val="black"/>
                </a:solidFill>
                <a:latin typeface="Aptos" panose="02110004020202020204"/>
              </a:rPr>
              <a:t>Failure Detection</a:t>
            </a:r>
          </a:p>
        </p:txBody>
      </p:sp>
    </p:spTree>
    <p:extLst>
      <p:ext uri="{BB962C8B-B14F-4D97-AF65-F5344CB8AC3E}">
        <p14:creationId xmlns:p14="http://schemas.microsoft.com/office/powerpoint/2010/main" val="4124468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BE047-8C80-1FDD-659E-4BDAFA4B9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C84B3-697B-F2E5-DD44-B50012E03933}"/>
              </a:ext>
            </a:extLst>
          </p:cNvPr>
          <p:cNvSpPr>
            <a:spLocks noGrp="1"/>
          </p:cNvSpPr>
          <p:nvPr>
            <p:ph type="title"/>
          </p:nvPr>
        </p:nvSpPr>
        <p:spPr>
          <a:xfrm>
            <a:off x="246268" y="-93543"/>
            <a:ext cx="8229600" cy="857250"/>
          </a:xfrm>
        </p:spPr>
        <p:txBody>
          <a:bodyPr>
            <a:normAutofit/>
          </a:bodyPr>
          <a:lstStyle/>
          <a:p>
            <a:r>
              <a:rPr lang="en-US"/>
              <a:t>Trade-offs and baseline architecture– ADCS</a:t>
            </a:r>
            <a:endParaRPr lang="en-US">
              <a:ea typeface="Verdana"/>
            </a:endParaRPr>
          </a:p>
        </p:txBody>
      </p:sp>
      <p:cxnSp>
        <p:nvCxnSpPr>
          <p:cNvPr id="35" name="Connettore 2 34">
            <a:extLst>
              <a:ext uri="{FF2B5EF4-FFF2-40B4-BE49-F238E27FC236}">
                <a16:creationId xmlns:a16="http://schemas.microsoft.com/office/drawing/2014/main" id="{0F32FF8B-B15D-C576-0BB9-4AA1E865FE6C}"/>
              </a:ext>
            </a:extLst>
          </p:cNvPr>
          <p:cNvCxnSpPr>
            <a:cxnSpLocks/>
          </p:cNvCxnSpPr>
          <p:nvPr/>
        </p:nvCxnSpPr>
        <p:spPr>
          <a:xfrm>
            <a:off x="375679" y="907831"/>
            <a:ext cx="22593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7" name="CasellaDiTesto 36">
            <a:extLst>
              <a:ext uri="{FF2B5EF4-FFF2-40B4-BE49-F238E27FC236}">
                <a16:creationId xmlns:a16="http://schemas.microsoft.com/office/drawing/2014/main" id="{72026CBE-CA7A-2174-7372-4853E50F9DFD}"/>
              </a:ext>
            </a:extLst>
          </p:cNvPr>
          <p:cNvSpPr txBox="1"/>
          <p:nvPr/>
        </p:nvSpPr>
        <p:spPr>
          <a:xfrm>
            <a:off x="545203" y="744068"/>
            <a:ext cx="2838893" cy="307777"/>
          </a:xfrm>
          <a:prstGeom prst="rect">
            <a:avLst/>
          </a:prstGeom>
          <a:noFill/>
        </p:spPr>
        <p:txBody>
          <a:bodyPr wrap="square" rtlCol="0">
            <a:spAutoFit/>
          </a:bodyPr>
          <a:lstStyle/>
          <a:p>
            <a:r>
              <a:rPr lang="it-IT" sz="1400" b="1">
                <a:solidFill>
                  <a:schemeClr val="accent1"/>
                </a:solidFill>
              </a:rPr>
              <a:t>TRADE-</a:t>
            </a:r>
            <a:r>
              <a:rPr lang="it-IT" sz="1400" b="1" err="1">
                <a:solidFill>
                  <a:schemeClr val="accent1"/>
                </a:solidFill>
              </a:rPr>
              <a:t>OFFs</a:t>
            </a:r>
            <a:endParaRPr lang="it-IT" sz="1400" b="1">
              <a:solidFill>
                <a:schemeClr val="accent1"/>
              </a:solidFill>
            </a:endParaRPr>
          </a:p>
        </p:txBody>
      </p:sp>
      <p:sp>
        <p:nvSpPr>
          <p:cNvPr id="39" name="CasellaDiTesto 38">
            <a:extLst>
              <a:ext uri="{FF2B5EF4-FFF2-40B4-BE49-F238E27FC236}">
                <a16:creationId xmlns:a16="http://schemas.microsoft.com/office/drawing/2014/main" id="{46763B10-F6F5-B6C6-C043-1A100FD37535}"/>
              </a:ext>
            </a:extLst>
          </p:cNvPr>
          <p:cNvSpPr txBox="1"/>
          <p:nvPr/>
        </p:nvSpPr>
        <p:spPr>
          <a:xfrm>
            <a:off x="568728" y="965201"/>
            <a:ext cx="3786967" cy="854080"/>
          </a:xfrm>
          <a:prstGeom prst="rect">
            <a:avLst/>
          </a:prstGeom>
          <a:noFill/>
        </p:spPr>
        <p:txBody>
          <a:bodyPr wrap="square" rtlCol="0">
            <a:spAutoFit/>
          </a:bodyPr>
          <a:lstStyle/>
          <a:p>
            <a:pPr marL="171450" indent="-171450">
              <a:buFont typeface="Arial" panose="020B0604020202020204" pitchFamily="34" charset="0"/>
              <a:buChar char="•"/>
            </a:pPr>
            <a:r>
              <a:rPr lang="it-IT" sz="1350" b="1"/>
              <a:t>RWs</a:t>
            </a:r>
            <a:r>
              <a:rPr lang="it-IT" sz="1350"/>
              <a:t> are more efficient than </a:t>
            </a:r>
            <a:r>
              <a:rPr lang="it-IT" sz="1350" b="1"/>
              <a:t>CMGs</a:t>
            </a:r>
          </a:p>
          <a:p>
            <a:pPr marL="171450" indent="-171450">
              <a:buFont typeface="Arial" panose="020B0604020202020204" pitchFamily="34" charset="0"/>
              <a:buChar char="•"/>
            </a:pPr>
            <a:endParaRPr lang="it-IT" sz="1200"/>
          </a:p>
          <a:p>
            <a:pPr marL="171450" indent="-171450">
              <a:buFont typeface="Arial" panose="020B0604020202020204" pitchFamily="34" charset="0"/>
              <a:buChar char="•"/>
            </a:pPr>
            <a:endParaRPr lang="it-IT" sz="1200"/>
          </a:p>
          <a:p>
            <a:pPr marL="171450" indent="-171450">
              <a:buFont typeface="Arial" panose="020B0604020202020204" pitchFamily="34" charset="0"/>
              <a:buChar char="•"/>
            </a:pPr>
            <a:endParaRPr lang="it-IT" sz="1200"/>
          </a:p>
        </p:txBody>
      </p:sp>
      <p:cxnSp>
        <p:nvCxnSpPr>
          <p:cNvPr id="48" name="Connettore 2 47">
            <a:extLst>
              <a:ext uri="{FF2B5EF4-FFF2-40B4-BE49-F238E27FC236}">
                <a16:creationId xmlns:a16="http://schemas.microsoft.com/office/drawing/2014/main" id="{E4FD2189-6F46-DF75-0CCD-A69C4A802F9D}"/>
              </a:ext>
            </a:extLst>
          </p:cNvPr>
          <p:cNvCxnSpPr>
            <a:cxnSpLocks/>
          </p:cNvCxnSpPr>
          <p:nvPr/>
        </p:nvCxnSpPr>
        <p:spPr>
          <a:xfrm>
            <a:off x="413297" y="2676573"/>
            <a:ext cx="22593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49" name="CasellaDiTesto 48">
            <a:extLst>
              <a:ext uri="{FF2B5EF4-FFF2-40B4-BE49-F238E27FC236}">
                <a16:creationId xmlns:a16="http://schemas.microsoft.com/office/drawing/2014/main" id="{E8FCD51E-766B-88E3-AFC0-D65925599671}"/>
              </a:ext>
            </a:extLst>
          </p:cNvPr>
          <p:cNvSpPr txBox="1"/>
          <p:nvPr/>
        </p:nvSpPr>
        <p:spPr>
          <a:xfrm>
            <a:off x="594494" y="2522685"/>
            <a:ext cx="2838893" cy="307777"/>
          </a:xfrm>
          <a:prstGeom prst="rect">
            <a:avLst/>
          </a:prstGeom>
          <a:noFill/>
        </p:spPr>
        <p:txBody>
          <a:bodyPr wrap="square" rtlCol="0">
            <a:spAutoFit/>
          </a:bodyPr>
          <a:lstStyle/>
          <a:p>
            <a:r>
              <a:rPr lang="it-IT" sz="1400" b="1">
                <a:solidFill>
                  <a:schemeClr val="accent1"/>
                </a:solidFill>
              </a:rPr>
              <a:t>BASELINE</a:t>
            </a:r>
          </a:p>
        </p:txBody>
      </p:sp>
      <p:sp>
        <p:nvSpPr>
          <p:cNvPr id="53" name="CasellaDiTesto 52">
            <a:extLst>
              <a:ext uri="{FF2B5EF4-FFF2-40B4-BE49-F238E27FC236}">
                <a16:creationId xmlns:a16="http://schemas.microsoft.com/office/drawing/2014/main" id="{F19E459B-E9EA-B43E-73F9-A05843510EB5}"/>
              </a:ext>
            </a:extLst>
          </p:cNvPr>
          <p:cNvSpPr txBox="1"/>
          <p:nvPr/>
        </p:nvSpPr>
        <p:spPr>
          <a:xfrm>
            <a:off x="633081" y="2757989"/>
            <a:ext cx="1978761" cy="22317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it-IT" sz="1350"/>
              <a:t>2 Star </a:t>
            </a:r>
            <a:r>
              <a:rPr lang="it-IT" sz="1350" err="1"/>
              <a:t>Sensors</a:t>
            </a:r>
            <a:endParaRPr lang="it-IT" sz="1350"/>
          </a:p>
          <a:p>
            <a:pPr marL="171450" indent="-171450">
              <a:lnSpc>
                <a:spcPct val="150000"/>
              </a:lnSpc>
              <a:buFont typeface="Arial" panose="020B0604020202020204" pitchFamily="34" charset="0"/>
              <a:buChar char="•"/>
            </a:pPr>
            <a:r>
              <a:rPr lang="it-IT" sz="1350"/>
              <a:t>2 </a:t>
            </a:r>
            <a:r>
              <a:rPr lang="it-IT" sz="1350" err="1"/>
              <a:t>IMUs</a:t>
            </a:r>
            <a:endParaRPr lang="it-IT" sz="1350"/>
          </a:p>
          <a:p>
            <a:pPr marL="171450" indent="-171450">
              <a:lnSpc>
                <a:spcPct val="150000"/>
              </a:lnSpc>
              <a:buFont typeface="Arial" panose="020B0604020202020204" pitchFamily="34" charset="0"/>
              <a:buChar char="•"/>
            </a:pPr>
            <a:r>
              <a:rPr lang="it-IT" sz="1350"/>
              <a:t>8 Sun </a:t>
            </a:r>
            <a:r>
              <a:rPr lang="it-IT" sz="1350" err="1"/>
              <a:t>Sensors</a:t>
            </a:r>
            <a:endParaRPr lang="it-IT" sz="1350"/>
          </a:p>
          <a:p>
            <a:pPr marL="171450" indent="-171450">
              <a:lnSpc>
                <a:spcPct val="150000"/>
              </a:lnSpc>
              <a:buFont typeface="Arial" panose="020B0604020202020204" pitchFamily="34" charset="0"/>
              <a:buChar char="•"/>
            </a:pPr>
            <a:r>
              <a:rPr lang="it-IT" sz="1350"/>
              <a:t>4 </a:t>
            </a:r>
            <a:r>
              <a:rPr lang="it-IT" sz="1350" err="1"/>
              <a:t>RWs</a:t>
            </a:r>
            <a:endParaRPr lang="it-IT" sz="1350"/>
          </a:p>
          <a:p>
            <a:pPr marL="171450" indent="-171450">
              <a:lnSpc>
                <a:spcPct val="150000"/>
              </a:lnSpc>
              <a:buFont typeface="Arial" panose="020B0604020202020204" pitchFamily="34" charset="0"/>
              <a:buChar char="•"/>
            </a:pPr>
            <a:r>
              <a:rPr lang="it-IT" sz="1350"/>
              <a:t>6 </a:t>
            </a:r>
            <a:r>
              <a:rPr lang="it-IT" sz="1350" err="1"/>
              <a:t>Thrusters</a:t>
            </a:r>
            <a:endParaRPr lang="it-IT" sz="1350"/>
          </a:p>
          <a:p>
            <a:pPr marL="171450" indent="-171450">
              <a:lnSpc>
                <a:spcPct val="150000"/>
              </a:lnSpc>
              <a:buFont typeface="Arial" panose="020B0604020202020204" pitchFamily="34" charset="0"/>
              <a:buChar char="•"/>
            </a:pPr>
            <a:endParaRPr lang="it-IT" sz="1350"/>
          </a:p>
          <a:p>
            <a:pPr marL="171450" indent="-171450">
              <a:lnSpc>
                <a:spcPct val="150000"/>
              </a:lnSpc>
              <a:buFont typeface="Arial" panose="020B0604020202020204" pitchFamily="34" charset="0"/>
              <a:buChar char="•"/>
            </a:pPr>
            <a:endParaRPr lang="it-IT" sz="1350"/>
          </a:p>
        </p:txBody>
      </p:sp>
      <p:cxnSp>
        <p:nvCxnSpPr>
          <p:cNvPr id="56" name="Connettore 2 55">
            <a:extLst>
              <a:ext uri="{FF2B5EF4-FFF2-40B4-BE49-F238E27FC236}">
                <a16:creationId xmlns:a16="http://schemas.microsoft.com/office/drawing/2014/main" id="{6B9B89AC-32FA-67B5-EA2D-FE95CD1DEA34}"/>
              </a:ext>
            </a:extLst>
          </p:cNvPr>
          <p:cNvCxnSpPr>
            <a:cxnSpLocks/>
          </p:cNvCxnSpPr>
          <p:nvPr/>
        </p:nvCxnSpPr>
        <p:spPr>
          <a:xfrm>
            <a:off x="2243114" y="2987563"/>
            <a:ext cx="57505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57" name="CasellaDiTesto 56">
            <a:extLst>
              <a:ext uri="{FF2B5EF4-FFF2-40B4-BE49-F238E27FC236}">
                <a16:creationId xmlns:a16="http://schemas.microsoft.com/office/drawing/2014/main" id="{236341B8-8EA3-6C7D-6BEF-82B3B3F4AE80}"/>
              </a:ext>
            </a:extLst>
          </p:cNvPr>
          <p:cNvSpPr txBox="1"/>
          <p:nvPr/>
        </p:nvSpPr>
        <p:spPr>
          <a:xfrm>
            <a:off x="2815823" y="2837143"/>
            <a:ext cx="5737612" cy="300082"/>
          </a:xfrm>
          <a:prstGeom prst="rect">
            <a:avLst/>
          </a:prstGeom>
          <a:noFill/>
        </p:spPr>
        <p:txBody>
          <a:bodyPr wrap="square">
            <a:spAutoFit/>
          </a:bodyPr>
          <a:lstStyle/>
          <a:p>
            <a:r>
              <a:rPr lang="it-IT" sz="1350" err="1"/>
              <a:t>Cold</a:t>
            </a:r>
            <a:r>
              <a:rPr lang="it-IT" sz="1350"/>
              <a:t> </a:t>
            </a:r>
            <a:r>
              <a:rPr lang="it-IT" sz="1350" err="1"/>
              <a:t>redundancy</a:t>
            </a:r>
            <a:endParaRPr lang="it-IT" sz="1350"/>
          </a:p>
        </p:txBody>
      </p:sp>
      <p:sp>
        <p:nvSpPr>
          <p:cNvPr id="60" name="CasellaDiTesto 59">
            <a:extLst>
              <a:ext uri="{FF2B5EF4-FFF2-40B4-BE49-F238E27FC236}">
                <a16:creationId xmlns:a16="http://schemas.microsoft.com/office/drawing/2014/main" id="{8DFFD015-7AA1-7EF3-A68B-FEF223F7103B}"/>
              </a:ext>
            </a:extLst>
          </p:cNvPr>
          <p:cNvSpPr txBox="1"/>
          <p:nvPr/>
        </p:nvSpPr>
        <p:spPr>
          <a:xfrm>
            <a:off x="2815823" y="3127770"/>
            <a:ext cx="6252550" cy="584775"/>
          </a:xfrm>
          <a:prstGeom prst="rect">
            <a:avLst/>
          </a:prstGeom>
          <a:noFill/>
        </p:spPr>
        <p:txBody>
          <a:bodyPr wrap="square" rtlCol="0">
            <a:spAutoFit/>
          </a:bodyPr>
          <a:lstStyle/>
          <a:p>
            <a:r>
              <a:rPr lang="it-IT" sz="1400" err="1"/>
              <a:t>Retrieve</a:t>
            </a:r>
            <a:r>
              <a:rPr lang="it-IT" sz="1400"/>
              <a:t> </a:t>
            </a:r>
            <a:r>
              <a:rPr lang="it-IT" sz="1400" err="1"/>
              <a:t>attitude</a:t>
            </a:r>
            <a:r>
              <a:rPr lang="it-IT" sz="1400"/>
              <a:t> in </a:t>
            </a:r>
            <a:r>
              <a:rPr lang="it-IT" sz="1400" err="1"/>
              <a:t>worst</a:t>
            </a:r>
            <a:r>
              <a:rPr lang="it-IT" sz="1400"/>
              <a:t> case scenario (no star trackers </a:t>
            </a:r>
            <a:r>
              <a:rPr lang="it-IT" sz="1400" err="1"/>
              <a:t>available</a:t>
            </a:r>
            <a:r>
              <a:rPr lang="it-IT" sz="1400"/>
              <a:t>)</a:t>
            </a:r>
          </a:p>
          <a:p>
            <a:endParaRPr lang="it-IT"/>
          </a:p>
        </p:txBody>
      </p:sp>
      <p:cxnSp>
        <p:nvCxnSpPr>
          <p:cNvPr id="61" name="Connettore 2 60">
            <a:extLst>
              <a:ext uri="{FF2B5EF4-FFF2-40B4-BE49-F238E27FC236}">
                <a16:creationId xmlns:a16="http://schemas.microsoft.com/office/drawing/2014/main" id="{85919A5B-D0E6-F504-6A4A-B35263844549}"/>
              </a:ext>
            </a:extLst>
          </p:cNvPr>
          <p:cNvCxnSpPr>
            <a:cxnSpLocks/>
          </p:cNvCxnSpPr>
          <p:nvPr/>
        </p:nvCxnSpPr>
        <p:spPr>
          <a:xfrm>
            <a:off x="2240767" y="3299196"/>
            <a:ext cx="57505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ttore 2 64">
            <a:extLst>
              <a:ext uri="{FF2B5EF4-FFF2-40B4-BE49-F238E27FC236}">
                <a16:creationId xmlns:a16="http://schemas.microsoft.com/office/drawing/2014/main" id="{6B88C9AE-B99A-BCD0-A208-A4B8469EC064}"/>
              </a:ext>
            </a:extLst>
          </p:cNvPr>
          <p:cNvCxnSpPr>
            <a:cxnSpLocks/>
          </p:cNvCxnSpPr>
          <p:nvPr/>
        </p:nvCxnSpPr>
        <p:spPr>
          <a:xfrm>
            <a:off x="2240767" y="3638022"/>
            <a:ext cx="57505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1" name="CasellaDiTesto 70">
            <a:extLst>
              <a:ext uri="{FF2B5EF4-FFF2-40B4-BE49-F238E27FC236}">
                <a16:creationId xmlns:a16="http://schemas.microsoft.com/office/drawing/2014/main" id="{4C35547E-93DB-5479-1D2A-E3852CEC11B4}"/>
              </a:ext>
            </a:extLst>
          </p:cNvPr>
          <p:cNvSpPr txBox="1"/>
          <p:nvPr/>
        </p:nvSpPr>
        <p:spPr>
          <a:xfrm>
            <a:off x="2815823" y="3489116"/>
            <a:ext cx="5629940" cy="577081"/>
          </a:xfrm>
          <a:prstGeom prst="rect">
            <a:avLst/>
          </a:prstGeom>
          <a:noFill/>
        </p:spPr>
        <p:txBody>
          <a:bodyPr wrap="square" rtlCol="0">
            <a:spAutoFit/>
          </a:bodyPr>
          <a:lstStyle/>
          <a:p>
            <a:r>
              <a:rPr lang="it-IT" sz="1350"/>
              <a:t>To </a:t>
            </a:r>
            <a:r>
              <a:rPr lang="it-IT" sz="1350" err="1"/>
              <a:t>have</a:t>
            </a:r>
            <a:r>
              <a:rPr lang="it-IT" sz="1350"/>
              <a:t> </a:t>
            </a:r>
            <a:r>
              <a:rPr lang="it-IT" sz="1350" err="1"/>
              <a:t>almost</a:t>
            </a:r>
            <a:r>
              <a:rPr lang="it-IT" sz="1350"/>
              <a:t> full coverage</a:t>
            </a:r>
          </a:p>
          <a:p>
            <a:endParaRPr lang="it-IT"/>
          </a:p>
        </p:txBody>
      </p:sp>
      <p:cxnSp>
        <p:nvCxnSpPr>
          <p:cNvPr id="72" name="Connettore 2 71">
            <a:extLst>
              <a:ext uri="{FF2B5EF4-FFF2-40B4-BE49-F238E27FC236}">
                <a16:creationId xmlns:a16="http://schemas.microsoft.com/office/drawing/2014/main" id="{A55CFE1D-F108-FBD4-F80C-90E2733B2976}"/>
              </a:ext>
            </a:extLst>
          </p:cNvPr>
          <p:cNvCxnSpPr>
            <a:cxnSpLocks/>
          </p:cNvCxnSpPr>
          <p:nvPr/>
        </p:nvCxnSpPr>
        <p:spPr>
          <a:xfrm>
            <a:off x="2240767" y="3927180"/>
            <a:ext cx="57505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4" name="CasellaDiTesto 73">
            <a:extLst>
              <a:ext uri="{FF2B5EF4-FFF2-40B4-BE49-F238E27FC236}">
                <a16:creationId xmlns:a16="http://schemas.microsoft.com/office/drawing/2014/main" id="{27435AE4-25FE-5EFD-A75A-669C68933AB3}"/>
              </a:ext>
            </a:extLst>
          </p:cNvPr>
          <p:cNvSpPr txBox="1"/>
          <p:nvPr/>
        </p:nvSpPr>
        <p:spPr>
          <a:xfrm>
            <a:off x="2815823" y="3775895"/>
            <a:ext cx="5629940" cy="577081"/>
          </a:xfrm>
          <a:prstGeom prst="rect">
            <a:avLst/>
          </a:prstGeom>
          <a:noFill/>
        </p:spPr>
        <p:txBody>
          <a:bodyPr wrap="square" rtlCol="0">
            <a:spAutoFit/>
          </a:bodyPr>
          <a:lstStyle/>
          <a:p>
            <a:r>
              <a:rPr lang="it-IT" sz="1350" err="1"/>
              <a:t>Pyramidal</a:t>
            </a:r>
            <a:r>
              <a:rPr lang="it-IT" sz="1350"/>
              <a:t> </a:t>
            </a:r>
            <a:r>
              <a:rPr lang="it-IT" sz="1350" err="1"/>
              <a:t>configuration</a:t>
            </a:r>
            <a:endParaRPr lang="it-IT" sz="1350"/>
          </a:p>
          <a:p>
            <a:endParaRPr lang="it-IT"/>
          </a:p>
        </p:txBody>
      </p:sp>
      <p:cxnSp>
        <p:nvCxnSpPr>
          <p:cNvPr id="75" name="Connettore 2 74">
            <a:extLst>
              <a:ext uri="{FF2B5EF4-FFF2-40B4-BE49-F238E27FC236}">
                <a16:creationId xmlns:a16="http://schemas.microsoft.com/office/drawing/2014/main" id="{BC308185-6C9D-34D0-2A27-BD21FCA2C9FE}"/>
              </a:ext>
            </a:extLst>
          </p:cNvPr>
          <p:cNvCxnSpPr>
            <a:cxnSpLocks/>
          </p:cNvCxnSpPr>
          <p:nvPr/>
        </p:nvCxnSpPr>
        <p:spPr>
          <a:xfrm>
            <a:off x="2240767" y="4219785"/>
            <a:ext cx="57505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7" name="CasellaDiTesto 76">
            <a:extLst>
              <a:ext uri="{FF2B5EF4-FFF2-40B4-BE49-F238E27FC236}">
                <a16:creationId xmlns:a16="http://schemas.microsoft.com/office/drawing/2014/main" id="{7F7E9C28-860B-3C39-3E71-A5849F190CC4}"/>
              </a:ext>
            </a:extLst>
          </p:cNvPr>
          <p:cNvSpPr txBox="1"/>
          <p:nvPr/>
        </p:nvSpPr>
        <p:spPr>
          <a:xfrm>
            <a:off x="2815823" y="4066641"/>
            <a:ext cx="6094438" cy="507831"/>
          </a:xfrm>
          <a:prstGeom prst="rect">
            <a:avLst/>
          </a:prstGeom>
          <a:noFill/>
        </p:spPr>
        <p:txBody>
          <a:bodyPr wrap="square" rtlCol="0">
            <a:spAutoFit/>
          </a:bodyPr>
          <a:lstStyle/>
          <a:p>
            <a:r>
              <a:rPr lang="it-IT" sz="1350" err="1"/>
              <a:t>Avoid</a:t>
            </a:r>
            <a:r>
              <a:rPr lang="it-IT" sz="1350"/>
              <a:t> </a:t>
            </a:r>
            <a:r>
              <a:rPr lang="it-IT" sz="1350" err="1"/>
              <a:t>residual</a:t>
            </a:r>
            <a:r>
              <a:rPr lang="it-IT" sz="1350"/>
              <a:t> </a:t>
            </a:r>
            <a:r>
              <a:rPr lang="it-IT" sz="1350" err="1"/>
              <a:t>torques</a:t>
            </a:r>
            <a:r>
              <a:rPr lang="it-IT" sz="1350"/>
              <a:t>, </a:t>
            </a:r>
            <a:r>
              <a:rPr lang="it-IT" sz="1350" err="1"/>
              <a:t>most</a:t>
            </a:r>
            <a:r>
              <a:rPr lang="it-IT" sz="1350"/>
              <a:t> control authority </a:t>
            </a:r>
            <a:r>
              <a:rPr lang="it-IT" sz="1350" err="1"/>
              <a:t>along</a:t>
            </a:r>
            <a:r>
              <a:rPr lang="it-IT" sz="1350"/>
              <a:t> non </a:t>
            </a:r>
            <a:r>
              <a:rPr lang="it-IT" sz="1350" err="1"/>
              <a:t>vertical</a:t>
            </a:r>
            <a:r>
              <a:rPr lang="it-IT" sz="1350"/>
              <a:t> </a:t>
            </a:r>
            <a:r>
              <a:rPr lang="it-IT" sz="1350" err="1"/>
              <a:t>axis</a:t>
            </a:r>
            <a:r>
              <a:rPr lang="it-IT" sz="1350"/>
              <a:t> </a:t>
            </a:r>
            <a:r>
              <a:rPr lang="it-IT" sz="1350" err="1"/>
              <a:t>while</a:t>
            </a:r>
            <a:r>
              <a:rPr lang="it-IT" sz="1350"/>
              <a:t> landing</a:t>
            </a:r>
            <a:endParaRPr lang="it-IT"/>
          </a:p>
        </p:txBody>
      </p:sp>
      <p:sp>
        <p:nvSpPr>
          <p:cNvPr id="83" name="CasellaDiTesto 82">
            <a:extLst>
              <a:ext uri="{FF2B5EF4-FFF2-40B4-BE49-F238E27FC236}">
                <a16:creationId xmlns:a16="http://schemas.microsoft.com/office/drawing/2014/main" id="{5EA15648-32DF-EBA8-5475-D1085FB9615E}"/>
              </a:ext>
            </a:extLst>
          </p:cNvPr>
          <p:cNvSpPr txBox="1"/>
          <p:nvPr/>
        </p:nvSpPr>
        <p:spPr>
          <a:xfrm>
            <a:off x="545203" y="1712831"/>
            <a:ext cx="4532527" cy="507831"/>
          </a:xfrm>
          <a:prstGeom prst="rect">
            <a:avLst/>
          </a:prstGeom>
          <a:noFill/>
        </p:spPr>
        <p:txBody>
          <a:bodyPr wrap="square" rtlCol="0">
            <a:spAutoFit/>
          </a:bodyPr>
          <a:lstStyle/>
          <a:p>
            <a:pPr marL="171450" indent="-171450">
              <a:buFont typeface="Arial" panose="020B0604020202020204" pitchFamily="34" charset="0"/>
              <a:buChar char="•"/>
            </a:pPr>
            <a:r>
              <a:rPr lang="it-IT" sz="1350" b="1"/>
              <a:t>Star Tracker </a:t>
            </a:r>
            <a:r>
              <a:rPr lang="it-IT" sz="1350" b="1" err="1"/>
              <a:t>integrity</a:t>
            </a:r>
            <a:r>
              <a:rPr lang="it-IT" sz="1350"/>
              <a:t>: </a:t>
            </a:r>
            <a:r>
              <a:rPr lang="en-US" sz="1350"/>
              <a:t>positioning as far away as possible from landing surface</a:t>
            </a:r>
            <a:endParaRPr lang="it-IT" sz="1200"/>
          </a:p>
        </p:txBody>
      </p:sp>
      <p:sp>
        <p:nvSpPr>
          <p:cNvPr id="85" name="CasellaDiTesto 84">
            <a:extLst>
              <a:ext uri="{FF2B5EF4-FFF2-40B4-BE49-F238E27FC236}">
                <a16:creationId xmlns:a16="http://schemas.microsoft.com/office/drawing/2014/main" id="{65DEDE2D-B3DD-2407-EA08-7BF33C06B7EB}"/>
              </a:ext>
            </a:extLst>
          </p:cNvPr>
          <p:cNvSpPr txBox="1"/>
          <p:nvPr/>
        </p:nvSpPr>
        <p:spPr>
          <a:xfrm>
            <a:off x="576040" y="1358944"/>
            <a:ext cx="3786967" cy="484748"/>
          </a:xfrm>
          <a:prstGeom prst="rect">
            <a:avLst/>
          </a:prstGeom>
          <a:noFill/>
        </p:spPr>
        <p:txBody>
          <a:bodyPr wrap="square" rtlCol="0">
            <a:spAutoFit/>
          </a:bodyPr>
          <a:lstStyle/>
          <a:p>
            <a:pPr marL="171450" indent="-171450">
              <a:buFont typeface="Arial" panose="020B0604020202020204" pitchFamily="34" charset="0"/>
              <a:buChar char="•"/>
            </a:pPr>
            <a:r>
              <a:rPr lang="it-IT" sz="1350" b="1"/>
              <a:t>Common</a:t>
            </a:r>
            <a:r>
              <a:rPr lang="it-IT" sz="1350"/>
              <a:t> </a:t>
            </a:r>
            <a:r>
              <a:rPr lang="it-IT" sz="1350" b="1" err="1"/>
              <a:t>thrusters</a:t>
            </a:r>
            <a:r>
              <a:rPr lang="it-IT" sz="1350"/>
              <a:t> with PS </a:t>
            </a:r>
            <a:endParaRPr lang="it-IT" sz="1200"/>
          </a:p>
          <a:p>
            <a:pPr marL="171450" indent="-171450">
              <a:buFont typeface="Arial" panose="020B0604020202020204" pitchFamily="34" charset="0"/>
              <a:buChar char="•"/>
            </a:pPr>
            <a:endParaRPr lang="it-IT" sz="1200"/>
          </a:p>
        </p:txBody>
      </p:sp>
      <p:pic>
        <p:nvPicPr>
          <p:cNvPr id="91" name="Immagine 90">
            <a:extLst>
              <a:ext uri="{FF2B5EF4-FFF2-40B4-BE49-F238E27FC236}">
                <a16:creationId xmlns:a16="http://schemas.microsoft.com/office/drawing/2014/main" id="{1DED0087-56CE-195A-7FC4-EC1EA012F279}"/>
              </a:ext>
            </a:extLst>
          </p:cNvPr>
          <p:cNvPicPr>
            <a:picLocks noChangeAspect="1"/>
          </p:cNvPicPr>
          <p:nvPr/>
        </p:nvPicPr>
        <p:blipFill>
          <a:blip r:embed="rId3"/>
          <a:stretch>
            <a:fillRect/>
          </a:stretch>
        </p:blipFill>
        <p:spPr>
          <a:xfrm>
            <a:off x="4714271" y="757476"/>
            <a:ext cx="4138630" cy="2231702"/>
          </a:xfrm>
          <a:prstGeom prst="rect">
            <a:avLst/>
          </a:prstGeom>
        </p:spPr>
      </p:pic>
    </p:spTree>
    <p:extLst>
      <p:ext uri="{BB962C8B-B14F-4D97-AF65-F5344CB8AC3E}">
        <p14:creationId xmlns:p14="http://schemas.microsoft.com/office/powerpoint/2010/main" val="1979286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2CE-6182-AB38-7875-0FE456FA7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C8F32-AD38-553B-B6B0-D668E1361A47}"/>
              </a:ext>
            </a:extLst>
          </p:cNvPr>
          <p:cNvSpPr>
            <a:spLocks noGrp="1"/>
          </p:cNvSpPr>
          <p:nvPr>
            <p:ph type="title"/>
          </p:nvPr>
        </p:nvSpPr>
        <p:spPr>
          <a:xfrm>
            <a:off x="3285587" y="1857375"/>
            <a:ext cx="2572825" cy="1428750"/>
          </a:xfrm>
        </p:spPr>
        <p:txBody>
          <a:bodyPr>
            <a:normAutofit fontScale="90000"/>
          </a:bodyPr>
          <a:lstStyle/>
          <a:p>
            <a:pPr algn="ctr"/>
            <a:r>
              <a:rPr lang="en-US">
                <a:ea typeface="Verdana"/>
              </a:rPr>
              <a:t>Propulsion </a:t>
            </a:r>
            <a:br>
              <a:rPr lang="en-US">
                <a:ea typeface="Verdana"/>
              </a:rPr>
            </a:br>
            <a:br>
              <a:rPr lang="en-US" sz="1400" b="0">
                <a:ea typeface="Verdana"/>
              </a:rPr>
            </a:br>
            <a:r>
              <a:rPr lang="en-US" sz="1400" b="0">
                <a:solidFill>
                  <a:srgbClr val="000000"/>
                </a:solidFill>
                <a:ea typeface="Verdana"/>
              </a:rPr>
              <a:t>Riccardo Coppola</a:t>
            </a:r>
            <a:br>
              <a:rPr lang="en-US" sz="1400" b="0">
                <a:solidFill>
                  <a:srgbClr val="000000"/>
                </a:solidFill>
                <a:ea typeface="Verdana"/>
              </a:rPr>
            </a:br>
            <a:r>
              <a:rPr lang="en-US" sz="1400" b="0">
                <a:solidFill>
                  <a:srgbClr val="000000"/>
                </a:solidFill>
                <a:ea typeface="Verdana"/>
              </a:rPr>
              <a:t>Gabriele Nuccio</a:t>
            </a:r>
            <a:br>
              <a:rPr lang="en-US" sz="1400" b="0">
                <a:solidFill>
                  <a:srgbClr val="000000"/>
                </a:solidFill>
                <a:ea typeface="Verdana"/>
              </a:rPr>
            </a:br>
            <a:r>
              <a:rPr lang="en-US" sz="1400" b="0">
                <a:solidFill>
                  <a:srgbClr val="000000"/>
                </a:solidFill>
                <a:ea typeface="Verdana"/>
              </a:rPr>
              <a:t>Angelica Perniciaro</a:t>
            </a:r>
            <a:br>
              <a:rPr lang="en-US" sz="1400" b="0">
                <a:solidFill>
                  <a:srgbClr val="000000"/>
                </a:solidFill>
                <a:ea typeface="Verdana"/>
              </a:rPr>
            </a:br>
            <a:endParaRPr lang="en-US" sz="1400" b="0">
              <a:solidFill>
                <a:srgbClr val="000000"/>
              </a:solidFill>
              <a:ea typeface="Verdana"/>
            </a:endParaRPr>
          </a:p>
        </p:txBody>
      </p:sp>
    </p:spTree>
    <p:extLst>
      <p:ext uri="{BB962C8B-B14F-4D97-AF65-F5344CB8AC3E}">
        <p14:creationId xmlns:p14="http://schemas.microsoft.com/office/powerpoint/2010/main" val="680389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4CDA5-E5A6-4C0E-A35B-E30A69553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CD8CC-DB8C-ADC5-D35A-DFD8F3A6ACC5}"/>
              </a:ext>
            </a:extLst>
          </p:cNvPr>
          <p:cNvSpPr>
            <a:spLocks noGrp="1"/>
          </p:cNvSpPr>
          <p:nvPr>
            <p:ph type="title"/>
          </p:nvPr>
        </p:nvSpPr>
        <p:spPr/>
        <p:txBody>
          <a:bodyPr/>
          <a:lstStyle/>
          <a:p>
            <a:r>
              <a:rPr lang="en-US"/>
              <a:t>Requirements and Assumptions – PS</a:t>
            </a:r>
            <a:endParaRPr lang="en-US">
              <a:ea typeface="Verdana"/>
            </a:endParaRPr>
          </a:p>
        </p:txBody>
      </p:sp>
      <p:graphicFrame>
        <p:nvGraphicFramePr>
          <p:cNvPr id="5" name="Tabella 4">
            <a:extLst>
              <a:ext uri="{FF2B5EF4-FFF2-40B4-BE49-F238E27FC236}">
                <a16:creationId xmlns:a16="http://schemas.microsoft.com/office/drawing/2014/main" id="{3471DE0E-0A41-B1E0-B7E3-29582A44528A}"/>
              </a:ext>
            </a:extLst>
          </p:cNvPr>
          <p:cNvGraphicFramePr>
            <a:graphicFrameLocks noGrp="1"/>
          </p:cNvGraphicFramePr>
          <p:nvPr>
            <p:extLst>
              <p:ext uri="{D42A27DB-BD31-4B8C-83A1-F6EECF244321}">
                <p14:modId xmlns:p14="http://schemas.microsoft.com/office/powerpoint/2010/main" val="596676908"/>
              </p:ext>
            </p:extLst>
          </p:nvPr>
        </p:nvGraphicFramePr>
        <p:xfrm>
          <a:off x="529600" y="964899"/>
          <a:ext cx="8022004" cy="76200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963107533"/>
                    </a:ext>
                  </a:extLst>
                </a:gridCol>
                <a:gridCol w="3667785">
                  <a:extLst>
                    <a:ext uri="{9D8B030D-6E8A-4147-A177-3AD203B41FA5}">
                      <a16:colId xmlns:a16="http://schemas.microsoft.com/office/drawing/2014/main" val="3162522199"/>
                    </a:ext>
                  </a:extLst>
                </a:gridCol>
                <a:gridCol w="3393464">
                  <a:extLst>
                    <a:ext uri="{9D8B030D-6E8A-4147-A177-3AD203B41FA5}">
                      <a16:colId xmlns:a16="http://schemas.microsoft.com/office/drawing/2014/main" val="1871340791"/>
                    </a:ext>
                  </a:extLst>
                </a:gridCol>
              </a:tblGrid>
              <a:tr h="276364">
                <a:tc>
                  <a:txBody>
                    <a:bodyPr/>
                    <a:lstStyle/>
                    <a:p>
                      <a:r>
                        <a:rPr lang="it-IT" sz="1400"/>
                        <a:t>REQ ID</a:t>
                      </a:r>
                    </a:p>
                  </a:txBody>
                  <a:tcPr/>
                </a:tc>
                <a:tc>
                  <a:txBody>
                    <a:bodyPr/>
                    <a:lstStyle/>
                    <a:p>
                      <a:r>
                        <a:rPr lang="it-IT" sz="1400"/>
                        <a:t>STATEMENT</a:t>
                      </a:r>
                    </a:p>
                  </a:txBody>
                  <a:tcPr/>
                </a:tc>
                <a:tc>
                  <a:txBody>
                    <a:bodyPr/>
                    <a:lstStyle/>
                    <a:p>
                      <a:r>
                        <a:rPr lang="it-IT" sz="1400"/>
                        <a:t>COMMENTS</a:t>
                      </a:r>
                    </a:p>
                  </a:txBody>
                  <a:tcPr>
                    <a:solidFill>
                      <a:srgbClr val="0098DB"/>
                    </a:solidFill>
                  </a:tcPr>
                </a:tc>
                <a:extLst>
                  <a:ext uri="{0D108BD9-81ED-4DB2-BD59-A6C34878D82A}">
                    <a16:rowId xmlns:a16="http://schemas.microsoft.com/office/drawing/2014/main" val="3211935456"/>
                  </a:ext>
                </a:extLst>
              </a:tr>
              <a:tr h="391020">
                <a:tc>
                  <a:txBody>
                    <a:bodyPr/>
                    <a:lstStyle/>
                    <a:p>
                      <a:r>
                        <a:rPr lang="it-IT" sz="1200"/>
                        <a:t>PS-01</a:t>
                      </a:r>
                    </a:p>
                  </a:txBody>
                  <a:tcPr/>
                </a:tc>
                <a:tc>
                  <a:txBody>
                    <a:bodyPr/>
                    <a:lstStyle/>
                    <a:p>
                      <a:pPr lvl="0" algn="l">
                        <a:buNone/>
                      </a:pPr>
                      <a:r>
                        <a:rPr lang="it-IT" sz="1200"/>
                        <a:t>The system shall ensure the total </a:t>
                      </a:r>
                      <a:r>
                        <a:rPr lang="el-GR" sz="1200">
                          <a:latin typeface="+mj-lt"/>
                        </a:rPr>
                        <a:t>Δ</a:t>
                      </a:r>
                      <a:r>
                        <a:rPr lang="it-IT" sz="1200">
                          <a:latin typeface="+mj-lt"/>
                        </a:rPr>
                        <a:t>V of the mission.  </a:t>
                      </a:r>
                    </a:p>
                  </a:txBody>
                  <a:tcPr/>
                </a:tc>
                <a:tc>
                  <a:txBody>
                    <a:bodyPr/>
                    <a:lstStyle/>
                    <a:p>
                      <a:pPr lvl="0" algn="l">
                        <a:buNone/>
                      </a:pPr>
                      <a:r>
                        <a:rPr lang="it-IT" sz="1200"/>
                        <a:t>To comply with Mission Analysis.</a:t>
                      </a:r>
                    </a:p>
                  </a:txBody>
                  <a:tcPr/>
                </a:tc>
                <a:extLst>
                  <a:ext uri="{0D108BD9-81ED-4DB2-BD59-A6C34878D82A}">
                    <a16:rowId xmlns:a16="http://schemas.microsoft.com/office/drawing/2014/main" val="2832141495"/>
                  </a:ext>
                </a:extLst>
              </a:tr>
            </a:tbl>
          </a:graphicData>
        </a:graphic>
      </p:graphicFrame>
      <p:graphicFrame>
        <p:nvGraphicFramePr>
          <p:cNvPr id="3" name="Tabella 2">
            <a:extLst>
              <a:ext uri="{FF2B5EF4-FFF2-40B4-BE49-F238E27FC236}">
                <a16:creationId xmlns:a16="http://schemas.microsoft.com/office/drawing/2014/main" id="{D79133C4-E573-9B06-624B-E04BC3490EF2}"/>
              </a:ext>
            </a:extLst>
          </p:cNvPr>
          <p:cNvGraphicFramePr>
            <a:graphicFrameLocks noGrp="1"/>
          </p:cNvGraphicFramePr>
          <p:nvPr>
            <p:extLst>
              <p:ext uri="{D42A27DB-BD31-4B8C-83A1-F6EECF244321}">
                <p14:modId xmlns:p14="http://schemas.microsoft.com/office/powerpoint/2010/main" val="2233841004"/>
              </p:ext>
            </p:extLst>
          </p:nvPr>
        </p:nvGraphicFramePr>
        <p:xfrm>
          <a:off x="672080" y="3330781"/>
          <a:ext cx="7775349" cy="1100491"/>
        </p:xfrm>
        <a:graphic>
          <a:graphicData uri="http://schemas.openxmlformats.org/drawingml/2006/table">
            <a:tbl>
              <a:tblPr firstRow="1" bandRow="1">
                <a:tableStyleId>{5C22544A-7EE6-4342-B048-85BDC9FD1C3A}</a:tableStyleId>
              </a:tblPr>
              <a:tblGrid>
                <a:gridCol w="7775349">
                  <a:extLst>
                    <a:ext uri="{9D8B030D-6E8A-4147-A177-3AD203B41FA5}">
                      <a16:colId xmlns:a16="http://schemas.microsoft.com/office/drawing/2014/main" val="2529009598"/>
                    </a:ext>
                  </a:extLst>
                </a:gridCol>
              </a:tblGrid>
              <a:tr h="271543">
                <a:tc>
                  <a:txBody>
                    <a:bodyPr/>
                    <a:lstStyle/>
                    <a:p>
                      <a:r>
                        <a:rPr lang="it-IT" sz="1200"/>
                        <a:t>STATEMENT</a:t>
                      </a:r>
                    </a:p>
                  </a:txBody>
                  <a:tcPr/>
                </a:tc>
                <a:extLst>
                  <a:ext uri="{0D108BD9-81ED-4DB2-BD59-A6C34878D82A}">
                    <a16:rowId xmlns:a16="http://schemas.microsoft.com/office/drawing/2014/main" val="3653133417"/>
                  </a:ext>
                </a:extLst>
              </a:tr>
              <a:tr h="248914">
                <a:tc>
                  <a:txBody>
                    <a:bodyPr/>
                    <a:lstStyle/>
                    <a:p>
                      <a:r>
                        <a:rPr lang="en-US" sz="1200"/>
                        <a:t>Statistics used for Pressure Falls from the Tanks to the combustion chambers.</a:t>
                      </a:r>
                    </a:p>
                  </a:txBody>
                  <a:tcPr/>
                </a:tc>
                <a:extLst>
                  <a:ext uri="{0D108BD9-81ED-4DB2-BD59-A6C34878D82A}">
                    <a16:rowId xmlns:a16="http://schemas.microsoft.com/office/drawing/2014/main" val="3336258089"/>
                  </a:ext>
                </a:extLst>
              </a:tr>
              <a:tr h="277531">
                <a:tc>
                  <a:txBody>
                    <a:bodyPr/>
                    <a:lstStyle/>
                    <a:p>
                      <a:r>
                        <a:rPr lang="it-IT" sz="1200"/>
                        <a:t>Thrusters were taken from COTS.</a:t>
                      </a:r>
                    </a:p>
                  </a:txBody>
                  <a:tcPr/>
                </a:tc>
                <a:extLst>
                  <a:ext uri="{0D108BD9-81ED-4DB2-BD59-A6C34878D82A}">
                    <a16:rowId xmlns:a16="http://schemas.microsoft.com/office/drawing/2014/main" val="3575046432"/>
                  </a:ext>
                </a:extLst>
              </a:tr>
              <a:tr h="2489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200"/>
                        <a:t>Final Helium pressure equal to tanks pressure.</a:t>
                      </a:r>
                    </a:p>
                  </a:txBody>
                  <a:tcPr/>
                </a:tc>
                <a:extLst>
                  <a:ext uri="{0D108BD9-81ED-4DB2-BD59-A6C34878D82A}">
                    <a16:rowId xmlns:a16="http://schemas.microsoft.com/office/drawing/2014/main" val="1402186715"/>
                  </a:ext>
                </a:extLst>
              </a:tr>
            </a:tbl>
          </a:graphicData>
        </a:graphic>
      </p:graphicFrame>
      <p:sp>
        <p:nvSpPr>
          <p:cNvPr id="6" name="Title 1">
            <a:extLst>
              <a:ext uri="{FF2B5EF4-FFF2-40B4-BE49-F238E27FC236}">
                <a16:creationId xmlns:a16="http://schemas.microsoft.com/office/drawing/2014/main" id="{7F819CCE-38AD-4344-76A7-DDCCEEDC9DD2}"/>
              </a:ext>
            </a:extLst>
          </p:cNvPr>
          <p:cNvSpPr txBox="1">
            <a:spLocks/>
          </p:cNvSpPr>
          <p:nvPr/>
        </p:nvSpPr>
        <p:spPr>
          <a:xfrm>
            <a:off x="705750" y="2743223"/>
            <a:ext cx="2412590" cy="7128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kern="1200">
                <a:solidFill>
                  <a:srgbClr val="0098DB"/>
                </a:solidFill>
                <a:latin typeface="+mj-lt"/>
                <a:ea typeface="+mj-ea"/>
                <a:cs typeface="+mj-cs"/>
              </a:defRPr>
            </a:lvl1pPr>
          </a:lstStyle>
          <a:p>
            <a:r>
              <a:rPr lang="en-US" sz="1400"/>
              <a:t>ASSUMPTIONS</a:t>
            </a:r>
            <a:endParaRPr lang="en-US" sz="1400">
              <a:ea typeface="Verdana"/>
            </a:endParaRPr>
          </a:p>
        </p:txBody>
      </p:sp>
      <p:sp>
        <p:nvSpPr>
          <p:cNvPr id="7" name="TextBox 11">
            <a:extLst>
              <a:ext uri="{FF2B5EF4-FFF2-40B4-BE49-F238E27FC236}">
                <a16:creationId xmlns:a16="http://schemas.microsoft.com/office/drawing/2014/main" id="{EF8B3EE4-280B-A1FA-5804-D18DE3A14643}"/>
              </a:ext>
            </a:extLst>
          </p:cNvPr>
          <p:cNvSpPr txBox="1"/>
          <p:nvPr/>
        </p:nvSpPr>
        <p:spPr>
          <a:xfrm>
            <a:off x="355178" y="2160252"/>
            <a:ext cx="8334572" cy="6548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300" err="1"/>
              <a:t>Provide</a:t>
            </a:r>
            <a:r>
              <a:rPr lang="it-IT" sz="1300"/>
              <a:t> a compact system </a:t>
            </a:r>
            <a:r>
              <a:rPr lang="it-IT" sz="1300" err="1"/>
              <a:t>compatible</a:t>
            </a:r>
            <a:r>
              <a:rPr lang="it-IT" sz="1300"/>
              <a:t> with mission </a:t>
            </a:r>
            <a:r>
              <a:rPr lang="it-IT" sz="1300" err="1"/>
              <a:t>analysis</a:t>
            </a:r>
            <a:r>
              <a:rPr lang="it-IT" sz="1300"/>
              <a:t>.</a:t>
            </a:r>
          </a:p>
          <a:p>
            <a:pPr marL="285750" indent="-285750">
              <a:lnSpc>
                <a:spcPct val="150000"/>
              </a:lnSpc>
              <a:buFont typeface="Arial" panose="020B0604020202020204" pitchFamily="34" charset="0"/>
              <a:buChar char="•"/>
            </a:pPr>
            <a:r>
              <a:rPr lang="it-IT" sz="1300"/>
              <a:t>Design a system </a:t>
            </a:r>
            <a:r>
              <a:rPr lang="it-IT" sz="1300" err="1"/>
              <a:t>requiring</a:t>
            </a:r>
            <a:r>
              <a:rPr lang="it-IT" sz="1300"/>
              <a:t> an </a:t>
            </a:r>
            <a:r>
              <a:rPr lang="it-IT" sz="1300" err="1"/>
              <a:t>affordable</a:t>
            </a:r>
            <a:r>
              <a:rPr lang="it-IT" sz="1300"/>
              <a:t> power budget.</a:t>
            </a:r>
            <a:endParaRPr lang="it-IT" sz="1300">
              <a:sym typeface="Wingdings" panose="05000000000000000000" pitchFamily="2" charset="2"/>
            </a:endParaRPr>
          </a:p>
        </p:txBody>
      </p:sp>
      <p:sp>
        <p:nvSpPr>
          <p:cNvPr id="8" name="Title 1">
            <a:extLst>
              <a:ext uri="{FF2B5EF4-FFF2-40B4-BE49-F238E27FC236}">
                <a16:creationId xmlns:a16="http://schemas.microsoft.com/office/drawing/2014/main" id="{F286A53E-6C4F-1A21-2CF5-D4F59CDDE30A}"/>
              </a:ext>
            </a:extLst>
          </p:cNvPr>
          <p:cNvSpPr txBox="1">
            <a:spLocks/>
          </p:cNvSpPr>
          <p:nvPr/>
        </p:nvSpPr>
        <p:spPr>
          <a:xfrm>
            <a:off x="705750" y="1870232"/>
            <a:ext cx="2412590" cy="42483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kern="1200">
                <a:solidFill>
                  <a:srgbClr val="0098DB"/>
                </a:solidFill>
                <a:latin typeface="+mj-lt"/>
                <a:ea typeface="+mj-ea"/>
                <a:cs typeface="+mj-cs"/>
              </a:defRPr>
            </a:lvl1pPr>
          </a:lstStyle>
          <a:p>
            <a:r>
              <a:rPr lang="en-US" sz="1400">
                <a:ea typeface="Verdana"/>
              </a:rPr>
              <a:t>CRITICALITIES</a:t>
            </a:r>
          </a:p>
        </p:txBody>
      </p:sp>
      <p:cxnSp>
        <p:nvCxnSpPr>
          <p:cNvPr id="9" name="Connettore 2 8">
            <a:extLst>
              <a:ext uri="{FF2B5EF4-FFF2-40B4-BE49-F238E27FC236}">
                <a16:creationId xmlns:a16="http://schemas.microsoft.com/office/drawing/2014/main" id="{8550B8CD-F00C-4BFF-3B4E-F194CF8B1BA7}"/>
              </a:ext>
            </a:extLst>
          </p:cNvPr>
          <p:cNvCxnSpPr>
            <a:cxnSpLocks/>
          </p:cNvCxnSpPr>
          <p:nvPr/>
        </p:nvCxnSpPr>
        <p:spPr>
          <a:xfrm flipV="1">
            <a:off x="393277" y="2082648"/>
            <a:ext cx="310118" cy="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 name="Connettore 2 9">
            <a:extLst>
              <a:ext uri="{FF2B5EF4-FFF2-40B4-BE49-F238E27FC236}">
                <a16:creationId xmlns:a16="http://schemas.microsoft.com/office/drawing/2014/main" id="{D951B39C-7B87-4ECF-0E8E-87F9775A0F25}"/>
              </a:ext>
            </a:extLst>
          </p:cNvPr>
          <p:cNvCxnSpPr>
            <a:cxnSpLocks/>
          </p:cNvCxnSpPr>
          <p:nvPr/>
        </p:nvCxnSpPr>
        <p:spPr>
          <a:xfrm flipV="1">
            <a:off x="393277" y="3106702"/>
            <a:ext cx="310118" cy="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119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1618E-786E-DC37-9770-97EBB6D0078F}"/>
            </a:ext>
          </a:extLst>
        </p:cNvPr>
        <p:cNvGrpSpPr/>
        <p:nvPr/>
      </p:nvGrpSpPr>
      <p:grpSpPr>
        <a:xfrm>
          <a:off x="0" y="0"/>
          <a:ext cx="0" cy="0"/>
          <a:chOff x="0" y="0"/>
          <a:chExt cx="0" cy="0"/>
        </a:xfrm>
      </p:grpSpPr>
      <p:pic>
        <p:nvPicPr>
          <p:cNvPr id="4" name="Immagine 3" descr="Immagine che contiene diagramma, linea, schermata&#10;&#10;Il contenuto generato dall'IA potrebbe non essere corretto.">
            <a:extLst>
              <a:ext uri="{FF2B5EF4-FFF2-40B4-BE49-F238E27FC236}">
                <a16:creationId xmlns:a16="http://schemas.microsoft.com/office/drawing/2014/main" id="{D401C4F7-973A-A805-3678-CC40EAA4BED7}"/>
              </a:ext>
            </a:extLst>
          </p:cNvPr>
          <p:cNvPicPr>
            <a:picLocks noChangeAspect="1"/>
          </p:cNvPicPr>
          <p:nvPr/>
        </p:nvPicPr>
        <p:blipFill>
          <a:blip r:embed="rId2"/>
          <a:srcRect l="5305" t="1208" r="4203" b="3560"/>
          <a:stretch/>
        </p:blipFill>
        <p:spPr>
          <a:xfrm>
            <a:off x="5235712" y="600417"/>
            <a:ext cx="3440518" cy="3671656"/>
          </a:xfrm>
          <a:prstGeom prst="rect">
            <a:avLst/>
          </a:prstGeom>
        </p:spPr>
      </p:pic>
      <p:sp>
        <p:nvSpPr>
          <p:cNvPr id="2" name="Title 1">
            <a:extLst>
              <a:ext uri="{FF2B5EF4-FFF2-40B4-BE49-F238E27FC236}">
                <a16:creationId xmlns:a16="http://schemas.microsoft.com/office/drawing/2014/main" id="{5C305C6D-635A-9D76-9E09-BCC04E831D4B}"/>
              </a:ext>
            </a:extLst>
          </p:cNvPr>
          <p:cNvSpPr>
            <a:spLocks noGrp="1"/>
          </p:cNvSpPr>
          <p:nvPr>
            <p:ph type="title"/>
          </p:nvPr>
        </p:nvSpPr>
        <p:spPr/>
        <p:txBody>
          <a:bodyPr/>
          <a:lstStyle/>
          <a:p>
            <a:r>
              <a:rPr lang="en-US"/>
              <a:t>Analysis and Trade-offs – PS</a:t>
            </a:r>
            <a:endParaRPr lang="en-US">
              <a:ea typeface="Verdana"/>
            </a:endParaRPr>
          </a:p>
        </p:txBody>
      </p:sp>
      <p:sp>
        <p:nvSpPr>
          <p:cNvPr id="6" name="TextBox 4">
            <a:extLst>
              <a:ext uri="{FF2B5EF4-FFF2-40B4-BE49-F238E27FC236}">
                <a16:creationId xmlns:a16="http://schemas.microsoft.com/office/drawing/2014/main" id="{0FF3B931-8E22-8203-D110-D06D11704CAC}"/>
              </a:ext>
            </a:extLst>
          </p:cNvPr>
          <p:cNvSpPr txBox="1"/>
          <p:nvPr/>
        </p:nvSpPr>
        <p:spPr>
          <a:xfrm>
            <a:off x="894993" y="1576661"/>
            <a:ext cx="3913497" cy="2492990"/>
          </a:xfrm>
          <a:prstGeom prst="rect">
            <a:avLst/>
          </a:prstGeom>
          <a:noFill/>
        </p:spPr>
        <p:txBody>
          <a:bodyPr wrap="square" lIns="91440" tIns="45720" rIns="91440" bIns="45720" rtlCol="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a:t>3 </a:t>
            </a:r>
            <a:r>
              <a:rPr lang="it-IT" sz="1600" err="1"/>
              <a:t>Alternatives</a:t>
            </a:r>
            <a:r>
              <a:rPr lang="it-IT" sz="1600"/>
              <a:t> for the </a:t>
            </a:r>
            <a:r>
              <a:rPr lang="it-IT" sz="1600" b="1" err="1"/>
              <a:t>main</a:t>
            </a:r>
            <a:r>
              <a:rPr lang="it-IT" sz="1600" b="1"/>
              <a:t> </a:t>
            </a:r>
            <a:r>
              <a:rPr lang="it-IT" sz="1600" b="1" err="1"/>
              <a:t>propulsion</a:t>
            </a:r>
            <a:r>
              <a:rPr lang="it-IT" sz="1600"/>
              <a:t> system:</a:t>
            </a:r>
          </a:p>
          <a:p>
            <a:endParaRPr lang="it-IT" sz="1600"/>
          </a:p>
          <a:p>
            <a:pPr marL="285750" indent="-285750">
              <a:buFont typeface="Calibri"/>
              <a:buChar char="-"/>
            </a:pPr>
            <a:r>
              <a:rPr lang="it-IT" sz="1600" b="1"/>
              <a:t>CP</a:t>
            </a:r>
            <a:r>
              <a:rPr lang="it-IT" sz="1600"/>
              <a:t>: </a:t>
            </a:r>
            <a:r>
              <a:rPr lang="it-IT" sz="1600" err="1"/>
              <a:t>Bipropellant</a:t>
            </a:r>
            <a:r>
              <a:rPr lang="it-IT" sz="1600"/>
              <a:t>/</a:t>
            </a:r>
            <a:r>
              <a:rPr lang="it-IT" sz="1600" err="1"/>
              <a:t>Monopropellant</a:t>
            </a:r>
            <a:endParaRPr lang="it-IT" sz="1600"/>
          </a:p>
          <a:p>
            <a:pPr marL="285750" indent="-285750">
              <a:buFont typeface="Calibri"/>
              <a:buChar char="-"/>
            </a:pPr>
            <a:endParaRPr lang="it-IT" sz="1600"/>
          </a:p>
          <a:p>
            <a:pPr marL="285750" indent="-285750">
              <a:buFont typeface="Calibri"/>
              <a:buChar char="-"/>
            </a:pPr>
            <a:r>
              <a:rPr lang="it-IT" sz="1600" b="1"/>
              <a:t>EP</a:t>
            </a:r>
            <a:r>
              <a:rPr lang="it-IT" sz="1600"/>
              <a:t>: Xe Ion </a:t>
            </a:r>
            <a:r>
              <a:rPr lang="it-IT" sz="1600" err="1"/>
              <a:t>thrusters</a:t>
            </a:r>
            <a:r>
              <a:rPr lang="it-IT" sz="1600"/>
              <a:t> </a:t>
            </a:r>
          </a:p>
          <a:p>
            <a:pPr marL="285750" indent="-285750">
              <a:buFont typeface="Calibri"/>
              <a:buChar char="-"/>
            </a:pPr>
            <a:endParaRPr lang="it-IT" sz="1600"/>
          </a:p>
          <a:p>
            <a:pPr marL="285750" indent="-285750">
              <a:buFont typeface="Calibri"/>
              <a:buChar char="-"/>
            </a:pPr>
            <a:r>
              <a:rPr lang="en-GB" sz="1600" b="1"/>
              <a:t>CP + EP</a:t>
            </a:r>
          </a:p>
          <a:p>
            <a:pPr marL="285750" indent="-285750">
              <a:buFont typeface="Calibri"/>
              <a:buChar char="-"/>
            </a:pPr>
            <a:endParaRPr lang="it-IT" sz="1600"/>
          </a:p>
          <a:p>
            <a:endParaRPr lang="en-GB" sz="1200"/>
          </a:p>
        </p:txBody>
      </p:sp>
    </p:spTree>
    <p:extLst>
      <p:ext uri="{BB962C8B-B14F-4D97-AF65-F5344CB8AC3E}">
        <p14:creationId xmlns:p14="http://schemas.microsoft.com/office/powerpoint/2010/main" val="916489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AF304-3D6B-AB6B-79B8-755340A4B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19E57-D3BA-C160-CF7F-428542A73AE8}"/>
              </a:ext>
            </a:extLst>
          </p:cNvPr>
          <p:cNvSpPr>
            <a:spLocks noGrp="1"/>
          </p:cNvSpPr>
          <p:nvPr>
            <p:ph type="title"/>
          </p:nvPr>
        </p:nvSpPr>
        <p:spPr>
          <a:xfrm>
            <a:off x="198978" y="64925"/>
            <a:ext cx="8229600" cy="857250"/>
          </a:xfrm>
        </p:spPr>
        <p:txBody>
          <a:bodyPr/>
          <a:lstStyle/>
          <a:p>
            <a:r>
              <a:rPr lang="en-US"/>
              <a:t>Final Baseline Design – PS</a:t>
            </a:r>
            <a:endParaRPr lang="en-GB"/>
          </a:p>
        </p:txBody>
      </p:sp>
      <p:pic>
        <p:nvPicPr>
          <p:cNvPr id="4" name="Immagine 3" descr="Immagine che contiene diagramma, testo, Disegno tecnico, Piano&#10;&#10;Il contenuto generato dall&amp;#39;intelligenza artificiale potrebbe non essere corretto.">
            <a:extLst>
              <a:ext uri="{FF2B5EF4-FFF2-40B4-BE49-F238E27FC236}">
                <a16:creationId xmlns:a16="http://schemas.microsoft.com/office/drawing/2014/main" id="{A0BD64EC-E3B7-E329-3A2D-7C998D81E62F}"/>
              </a:ext>
            </a:extLst>
          </p:cNvPr>
          <p:cNvPicPr>
            <a:picLocks noChangeAspect="1"/>
          </p:cNvPicPr>
          <p:nvPr/>
        </p:nvPicPr>
        <p:blipFill>
          <a:blip r:embed="rId2"/>
          <a:stretch>
            <a:fillRect/>
          </a:stretch>
        </p:blipFill>
        <p:spPr>
          <a:xfrm>
            <a:off x="5270961" y="63240"/>
            <a:ext cx="3639071" cy="4550435"/>
          </a:xfrm>
          <a:prstGeom prst="rect">
            <a:avLst/>
          </a:prstGeom>
        </p:spPr>
      </p:pic>
      <p:pic>
        <p:nvPicPr>
          <p:cNvPr id="6" name="Immagine 5" descr="Immagine che contiene testo, diagramma, Disegno tecnico, Piano&#10;&#10;Il contenuto generato dall&amp;#39;intelligenza artificiale potrebbe non essere corretto.">
            <a:extLst>
              <a:ext uri="{FF2B5EF4-FFF2-40B4-BE49-F238E27FC236}">
                <a16:creationId xmlns:a16="http://schemas.microsoft.com/office/drawing/2014/main" id="{036DCDA1-358E-8F2A-6BD0-B1D287D13E9A}"/>
              </a:ext>
            </a:extLst>
          </p:cNvPr>
          <p:cNvPicPr>
            <a:picLocks noChangeAspect="1"/>
          </p:cNvPicPr>
          <p:nvPr/>
        </p:nvPicPr>
        <p:blipFill>
          <a:blip r:embed="rId3"/>
          <a:srcRect l="3185" t="76072" r="51338" b="598"/>
          <a:stretch/>
        </p:blipFill>
        <p:spPr>
          <a:xfrm>
            <a:off x="3873040" y="936575"/>
            <a:ext cx="2109697" cy="1413045"/>
          </a:xfrm>
          <a:prstGeom prst="rect">
            <a:avLst/>
          </a:prstGeom>
        </p:spPr>
      </p:pic>
      <p:sp>
        <p:nvSpPr>
          <p:cNvPr id="8" name="CasellaDiTesto 7">
            <a:extLst>
              <a:ext uri="{FF2B5EF4-FFF2-40B4-BE49-F238E27FC236}">
                <a16:creationId xmlns:a16="http://schemas.microsoft.com/office/drawing/2014/main" id="{1D9DBE35-CEFC-0996-E82D-B0C6B1CF2435}"/>
              </a:ext>
            </a:extLst>
          </p:cNvPr>
          <p:cNvSpPr txBox="1"/>
          <p:nvPr/>
        </p:nvSpPr>
        <p:spPr>
          <a:xfrm>
            <a:off x="307906" y="1096260"/>
            <a:ext cx="40261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latin typeface="Verdana"/>
                <a:ea typeface="Verdana"/>
              </a:rPr>
              <a:t>BIPROPELLANT MMH + NTO</a:t>
            </a:r>
            <a:endParaRPr lang="en-US" sz="1400">
              <a:latin typeface="Verdana"/>
              <a:ea typeface="Verdana"/>
            </a:endParaRPr>
          </a:p>
          <a:p>
            <a:endParaRPr lang="it-IT" sz="800" b="1">
              <a:latin typeface="Verdana"/>
              <a:ea typeface="Verdana"/>
            </a:endParaRPr>
          </a:p>
          <a:p>
            <a:pPr marL="342900" indent="-342900">
              <a:buFont typeface="Calibri,Sans-Serif"/>
              <a:buChar char="-"/>
            </a:pPr>
            <a:r>
              <a:rPr lang="it-IT" sz="1400">
                <a:latin typeface="Verdana"/>
                <a:ea typeface="Verdana"/>
              </a:rPr>
              <a:t>15 Ariane Group Bi-</a:t>
            </a:r>
            <a:r>
              <a:rPr lang="it-IT" sz="1400" err="1">
                <a:latin typeface="Verdana"/>
                <a:ea typeface="Verdana"/>
              </a:rPr>
              <a:t>propellant</a:t>
            </a:r>
            <a:r>
              <a:rPr lang="it-IT" sz="1400">
                <a:latin typeface="Verdana"/>
                <a:ea typeface="Verdana"/>
              </a:rPr>
              <a:t> </a:t>
            </a:r>
            <a:r>
              <a:rPr lang="it-IT" sz="1400" err="1">
                <a:latin typeface="Verdana"/>
                <a:ea typeface="Verdana"/>
              </a:rPr>
              <a:t>thrusters</a:t>
            </a:r>
            <a:r>
              <a:rPr lang="it-IT" sz="1400">
                <a:latin typeface="Verdana"/>
                <a:ea typeface="Verdana"/>
              </a:rPr>
              <a:t> with Dual </a:t>
            </a:r>
            <a:r>
              <a:rPr lang="it-IT" sz="1400" err="1">
                <a:latin typeface="Verdana"/>
                <a:ea typeface="Verdana"/>
              </a:rPr>
              <a:t>seat</a:t>
            </a:r>
            <a:r>
              <a:rPr lang="it-IT" sz="1400">
                <a:latin typeface="Verdana"/>
                <a:ea typeface="Verdana"/>
              </a:rPr>
              <a:t> valve</a:t>
            </a:r>
            <a:endParaRPr lang="en-US" sz="1400">
              <a:latin typeface="Verdana"/>
              <a:ea typeface="Verdana"/>
            </a:endParaRPr>
          </a:p>
          <a:p>
            <a:pPr marL="342900" indent="-342900">
              <a:buFont typeface="Calibri,Sans-Serif"/>
              <a:buChar char="-"/>
            </a:pPr>
            <a:r>
              <a:rPr lang="it-IT" sz="1400" b="1">
                <a:latin typeface="Verdana"/>
                <a:ea typeface="Verdana"/>
              </a:rPr>
              <a:t>Pressure-</a:t>
            </a:r>
            <a:r>
              <a:rPr lang="it-IT" sz="1400" b="1" err="1">
                <a:latin typeface="Verdana"/>
                <a:ea typeface="Verdana"/>
              </a:rPr>
              <a:t>fed</a:t>
            </a:r>
            <a:r>
              <a:rPr lang="it-IT" sz="1400">
                <a:latin typeface="Verdana"/>
                <a:ea typeface="Verdana"/>
              </a:rPr>
              <a:t> with </a:t>
            </a:r>
            <a:r>
              <a:rPr lang="it-IT" sz="1400" b="1" err="1">
                <a:latin typeface="Verdana"/>
                <a:ea typeface="Verdana"/>
              </a:rPr>
              <a:t>Helium</a:t>
            </a:r>
            <a:endParaRPr lang="it-IT" sz="1400" b="1">
              <a:latin typeface="Verdana"/>
              <a:ea typeface="Verdana"/>
            </a:endParaRPr>
          </a:p>
          <a:p>
            <a:pPr marL="342900" indent="-342900">
              <a:buFont typeface="Calibri,Sans-Serif"/>
              <a:buChar char="-"/>
            </a:pPr>
            <a:r>
              <a:rPr lang="it-IT" sz="1400">
                <a:latin typeface="Verdana"/>
                <a:ea typeface="Verdana"/>
              </a:rPr>
              <a:t>Tanks</a:t>
            </a:r>
            <a:r>
              <a:rPr lang="it-IT" sz="1400" b="1">
                <a:latin typeface="Verdana"/>
                <a:ea typeface="Verdana"/>
              </a:rPr>
              <a:t> </a:t>
            </a:r>
            <a:r>
              <a:rPr lang="it-IT" sz="1400" b="1" err="1">
                <a:latin typeface="Verdana"/>
                <a:ea typeface="Verdana"/>
              </a:rPr>
              <a:t>Material</a:t>
            </a:r>
            <a:r>
              <a:rPr lang="it-IT" sz="1400">
                <a:latin typeface="Verdana"/>
                <a:ea typeface="Verdana"/>
              </a:rPr>
              <a:t>: Ti6Al4V</a:t>
            </a:r>
            <a:endParaRPr lang="en-US" sz="1400">
              <a:latin typeface="Verdana"/>
              <a:ea typeface="Verdana"/>
            </a:endParaRPr>
          </a:p>
          <a:p>
            <a:pPr marL="342900" indent="-342900">
              <a:buFont typeface="Calibri,Sans-Serif"/>
              <a:buChar char="-"/>
            </a:pPr>
            <a:r>
              <a:rPr lang="it-IT" sz="1400">
                <a:latin typeface="Verdana"/>
                <a:ea typeface="Verdana"/>
              </a:rPr>
              <a:t>Tanks </a:t>
            </a:r>
            <a:r>
              <a:rPr lang="it-IT" sz="1400" b="1" err="1">
                <a:latin typeface="Verdana"/>
                <a:ea typeface="Verdana"/>
              </a:rPr>
              <a:t>Shape</a:t>
            </a:r>
            <a:r>
              <a:rPr lang="it-IT" sz="1400">
                <a:latin typeface="Verdana"/>
                <a:ea typeface="Verdana"/>
              </a:rPr>
              <a:t>: </a:t>
            </a:r>
            <a:r>
              <a:rPr lang="it-IT" sz="1400" err="1">
                <a:latin typeface="Verdana"/>
                <a:ea typeface="Verdana"/>
              </a:rPr>
              <a:t>Cylinder</a:t>
            </a:r>
            <a:r>
              <a:rPr lang="it-IT" sz="1400">
                <a:latin typeface="Verdana"/>
                <a:ea typeface="Verdana"/>
              </a:rPr>
              <a:t> + </a:t>
            </a:r>
            <a:r>
              <a:rPr lang="it-IT" sz="1400" err="1">
                <a:latin typeface="Verdana"/>
                <a:ea typeface="Verdana"/>
              </a:rPr>
              <a:t>Hemispherical</a:t>
            </a:r>
            <a:r>
              <a:rPr lang="it-IT" sz="1400">
                <a:latin typeface="Verdana"/>
                <a:ea typeface="Verdana"/>
              </a:rPr>
              <a:t> Caps</a:t>
            </a:r>
            <a:endParaRPr lang="en-US" sz="1400">
              <a:latin typeface="Verdana"/>
              <a:ea typeface="Verdana"/>
            </a:endParaRPr>
          </a:p>
          <a:p>
            <a:pPr marL="342900" indent="-342900">
              <a:buFont typeface="Calibri,Sans-Serif"/>
              <a:buChar char="-"/>
            </a:pPr>
            <a:r>
              <a:rPr lang="it-IT" sz="1400" b="1" err="1">
                <a:latin typeface="Verdana"/>
                <a:ea typeface="Verdana"/>
              </a:rPr>
              <a:t>Pressurant</a:t>
            </a:r>
            <a:r>
              <a:rPr lang="it-IT" sz="1400">
                <a:latin typeface="Verdana"/>
                <a:ea typeface="Verdana"/>
              </a:rPr>
              <a:t> Tank </a:t>
            </a:r>
            <a:r>
              <a:rPr lang="it-IT" sz="1400" b="1" err="1">
                <a:latin typeface="Verdana"/>
                <a:ea typeface="Verdana"/>
              </a:rPr>
              <a:t>Shape</a:t>
            </a:r>
            <a:r>
              <a:rPr lang="it-IT" sz="1400">
                <a:latin typeface="Verdana"/>
                <a:ea typeface="Verdana"/>
              </a:rPr>
              <a:t>: </a:t>
            </a:r>
            <a:r>
              <a:rPr lang="it-IT" sz="1400" err="1">
                <a:latin typeface="Verdana"/>
                <a:ea typeface="Verdana"/>
              </a:rPr>
              <a:t>Spherical</a:t>
            </a:r>
            <a:endParaRPr lang="it-IT" sz="1400">
              <a:latin typeface="Verdana"/>
              <a:ea typeface="Verdana"/>
            </a:endParaRPr>
          </a:p>
        </p:txBody>
      </p:sp>
      <p:sp>
        <p:nvSpPr>
          <p:cNvPr id="7" name="Rettangolo 6">
            <a:extLst>
              <a:ext uri="{FF2B5EF4-FFF2-40B4-BE49-F238E27FC236}">
                <a16:creationId xmlns:a16="http://schemas.microsoft.com/office/drawing/2014/main" id="{8CA07509-4E41-DD34-9D99-C31B7AD0FABD}"/>
              </a:ext>
            </a:extLst>
          </p:cNvPr>
          <p:cNvSpPr/>
          <p:nvPr/>
        </p:nvSpPr>
        <p:spPr>
          <a:xfrm>
            <a:off x="5052924" y="2793880"/>
            <a:ext cx="2295876" cy="102223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C00000"/>
              </a:solidFill>
            </a:endParaRPr>
          </a:p>
        </p:txBody>
      </p:sp>
      <p:sp>
        <p:nvSpPr>
          <p:cNvPr id="11" name="CasellaDiTesto 10">
            <a:extLst>
              <a:ext uri="{FF2B5EF4-FFF2-40B4-BE49-F238E27FC236}">
                <a16:creationId xmlns:a16="http://schemas.microsoft.com/office/drawing/2014/main" id="{A86A9291-E3B1-7182-A794-79DBC819F360}"/>
              </a:ext>
            </a:extLst>
          </p:cNvPr>
          <p:cNvSpPr txBox="1"/>
          <p:nvPr/>
        </p:nvSpPr>
        <p:spPr>
          <a:xfrm>
            <a:off x="3449534" y="4075760"/>
            <a:ext cx="3257854" cy="523220"/>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C00000"/>
                </a:solidFill>
                <a:ea typeface="Verdana"/>
              </a:rPr>
              <a:t>6 thrusters ADCS: Orbit Control, SK, T&amp;G, Slew, De-Tumbling</a:t>
            </a:r>
          </a:p>
        </p:txBody>
      </p:sp>
    </p:spTree>
    <p:extLst>
      <p:ext uri="{BB962C8B-B14F-4D97-AF65-F5344CB8AC3E}">
        <p14:creationId xmlns:p14="http://schemas.microsoft.com/office/powerpoint/2010/main" val="172560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BB0CF-0996-3C6E-EBFB-FD9F0EDA8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2B1FAE-3E67-CA5D-2B70-806AF316121C}"/>
              </a:ext>
            </a:extLst>
          </p:cNvPr>
          <p:cNvSpPr>
            <a:spLocks noGrp="1"/>
          </p:cNvSpPr>
          <p:nvPr>
            <p:ph type="title"/>
          </p:nvPr>
        </p:nvSpPr>
        <p:spPr/>
        <p:txBody>
          <a:bodyPr/>
          <a:lstStyle/>
          <a:p>
            <a:r>
              <a:rPr lang="en-US"/>
              <a:t>Architecture selection</a:t>
            </a:r>
            <a:endParaRPr lang="it-IT"/>
          </a:p>
        </p:txBody>
      </p:sp>
      <p:graphicFrame>
        <p:nvGraphicFramePr>
          <p:cNvPr id="4" name="Tabella 3">
            <a:extLst>
              <a:ext uri="{FF2B5EF4-FFF2-40B4-BE49-F238E27FC236}">
                <a16:creationId xmlns:a16="http://schemas.microsoft.com/office/drawing/2014/main" id="{5953181A-BD5C-49EF-B945-3482014CBA47}"/>
              </a:ext>
            </a:extLst>
          </p:cNvPr>
          <p:cNvGraphicFramePr>
            <a:graphicFrameLocks noGrp="1"/>
          </p:cNvGraphicFramePr>
          <p:nvPr>
            <p:extLst>
              <p:ext uri="{D42A27DB-BD31-4B8C-83A1-F6EECF244321}">
                <p14:modId xmlns:p14="http://schemas.microsoft.com/office/powerpoint/2010/main" val="74187530"/>
              </p:ext>
            </p:extLst>
          </p:nvPr>
        </p:nvGraphicFramePr>
        <p:xfrm>
          <a:off x="3590693" y="833357"/>
          <a:ext cx="5110974" cy="2874800"/>
        </p:xfrm>
        <a:graphic>
          <a:graphicData uri="http://schemas.openxmlformats.org/drawingml/2006/table">
            <a:tbl>
              <a:tblPr firstRow="1" bandRow="1">
                <a:tableStyleId>{5C22544A-7EE6-4342-B048-85BDC9FD1C3A}</a:tableStyleId>
              </a:tblPr>
              <a:tblGrid>
                <a:gridCol w="1703658">
                  <a:extLst>
                    <a:ext uri="{9D8B030D-6E8A-4147-A177-3AD203B41FA5}">
                      <a16:colId xmlns:a16="http://schemas.microsoft.com/office/drawing/2014/main" val="2935486960"/>
                    </a:ext>
                  </a:extLst>
                </a:gridCol>
                <a:gridCol w="1703658">
                  <a:extLst>
                    <a:ext uri="{9D8B030D-6E8A-4147-A177-3AD203B41FA5}">
                      <a16:colId xmlns:a16="http://schemas.microsoft.com/office/drawing/2014/main" val="1063010233"/>
                    </a:ext>
                  </a:extLst>
                </a:gridCol>
                <a:gridCol w="1703658">
                  <a:extLst>
                    <a:ext uri="{9D8B030D-6E8A-4147-A177-3AD203B41FA5}">
                      <a16:colId xmlns:a16="http://schemas.microsoft.com/office/drawing/2014/main" val="1290518781"/>
                    </a:ext>
                  </a:extLst>
                </a:gridCol>
              </a:tblGrid>
              <a:tr h="480644">
                <a:tc>
                  <a:txBody>
                    <a:bodyPr/>
                    <a:lstStyle/>
                    <a:p>
                      <a:pPr algn="ctr"/>
                      <a:r>
                        <a:rPr lang="it-IT" sz="1500"/>
                        <a:t>Criterion</a:t>
                      </a:r>
                      <a:endParaRPr lang="en-GB" sz="1500"/>
                    </a:p>
                  </a:txBody>
                  <a:tcPr anchor="ctr"/>
                </a:tc>
                <a:tc>
                  <a:txBody>
                    <a:bodyPr/>
                    <a:lstStyle/>
                    <a:p>
                      <a:pPr algn="ctr"/>
                      <a:r>
                        <a:rPr lang="it-IT" sz="1500"/>
                        <a:t>Monolithic satellite</a:t>
                      </a:r>
                      <a:endParaRPr lang="en-GB" sz="1500"/>
                    </a:p>
                  </a:txBody>
                  <a:tcPr anchor="ctr"/>
                </a:tc>
                <a:tc>
                  <a:txBody>
                    <a:bodyPr/>
                    <a:lstStyle/>
                    <a:p>
                      <a:pPr algn="ctr"/>
                      <a:r>
                        <a:rPr lang="it-IT" sz="1500"/>
                        <a:t>Satellite + Lander</a:t>
                      </a:r>
                      <a:endParaRPr lang="en-GB" sz="1500"/>
                    </a:p>
                  </a:txBody>
                  <a:tcPr anchor="ctr"/>
                </a:tc>
                <a:extLst>
                  <a:ext uri="{0D108BD9-81ED-4DB2-BD59-A6C34878D82A}">
                    <a16:rowId xmlns:a16="http://schemas.microsoft.com/office/drawing/2014/main" val="1289383601"/>
                  </a:ext>
                </a:extLst>
              </a:tr>
              <a:tr h="278267">
                <a:tc>
                  <a:txBody>
                    <a:bodyPr/>
                    <a:lstStyle/>
                    <a:p>
                      <a:r>
                        <a:rPr lang="it-IT" sz="1500"/>
                        <a:t>Mass</a:t>
                      </a:r>
                      <a:endParaRPr lang="en-GB" sz="1500"/>
                    </a:p>
                  </a:txBody>
                  <a:tcPr/>
                </a:tc>
                <a:tc>
                  <a:txBody>
                    <a:bodyPr/>
                    <a:lstStyle/>
                    <a:p>
                      <a:pPr algn="ctr"/>
                      <a:r>
                        <a:rPr lang="it-IT" sz="1500"/>
                        <a:t>5</a:t>
                      </a:r>
                      <a:endParaRPr lang="en-GB" sz="1500"/>
                    </a:p>
                  </a:txBody>
                  <a:tcPr/>
                </a:tc>
                <a:tc>
                  <a:txBody>
                    <a:bodyPr/>
                    <a:lstStyle/>
                    <a:p>
                      <a:pPr algn="ctr"/>
                      <a:r>
                        <a:rPr lang="it-IT" sz="1500"/>
                        <a:t>4</a:t>
                      </a:r>
                      <a:endParaRPr lang="en-GB" sz="1500"/>
                    </a:p>
                  </a:txBody>
                  <a:tcPr/>
                </a:tc>
                <a:extLst>
                  <a:ext uri="{0D108BD9-81ED-4DB2-BD59-A6C34878D82A}">
                    <a16:rowId xmlns:a16="http://schemas.microsoft.com/office/drawing/2014/main" val="781253543"/>
                  </a:ext>
                </a:extLst>
              </a:tr>
              <a:tr h="683020">
                <a:tc>
                  <a:txBody>
                    <a:bodyPr/>
                    <a:lstStyle/>
                    <a:p>
                      <a:r>
                        <a:rPr lang="it-IT" sz="1500"/>
                        <a:t>Science Output </a:t>
                      </a:r>
                      <a:r>
                        <a:rPr lang="it-IT" sz="1100"/>
                        <a:t>Depth of sampling</a:t>
                      </a:r>
                      <a:endParaRPr lang="en-GB" sz="1500"/>
                    </a:p>
                  </a:txBody>
                  <a:tcPr anchor="ctr"/>
                </a:tc>
                <a:tc>
                  <a:txBody>
                    <a:bodyPr/>
                    <a:lstStyle/>
                    <a:p>
                      <a:pPr algn="ctr"/>
                      <a:r>
                        <a:rPr lang="it-IT" sz="1500"/>
                        <a:t>4</a:t>
                      </a:r>
                      <a:endParaRPr lang="en-GB" sz="1500"/>
                    </a:p>
                  </a:txBody>
                  <a:tcPr anchor="ctr"/>
                </a:tc>
                <a:tc>
                  <a:txBody>
                    <a:bodyPr/>
                    <a:lstStyle/>
                    <a:p>
                      <a:pPr algn="ctr"/>
                      <a:r>
                        <a:rPr lang="it-IT" sz="1500"/>
                        <a:t>5</a:t>
                      </a:r>
                      <a:endParaRPr lang="en-GB" sz="1500"/>
                    </a:p>
                  </a:txBody>
                  <a:tcPr anchor="ctr"/>
                </a:tc>
                <a:extLst>
                  <a:ext uri="{0D108BD9-81ED-4DB2-BD59-A6C34878D82A}">
                    <a16:rowId xmlns:a16="http://schemas.microsoft.com/office/drawing/2014/main" val="2614415709"/>
                  </a:ext>
                </a:extLst>
              </a:tr>
              <a:tr h="683020">
                <a:tc>
                  <a:txBody>
                    <a:bodyPr/>
                    <a:lstStyle/>
                    <a:p>
                      <a:pPr algn="l"/>
                      <a:r>
                        <a:rPr lang="it-IT" sz="1500"/>
                        <a:t>Science Output </a:t>
                      </a:r>
                      <a:r>
                        <a:rPr lang="it-IT" sz="1100"/>
                        <a:t>Mass of sample</a:t>
                      </a:r>
                      <a:endParaRPr lang="en-GB" sz="1100"/>
                    </a:p>
                  </a:txBody>
                  <a:tcPr anchor="ctr"/>
                </a:tc>
                <a:tc>
                  <a:txBody>
                    <a:bodyPr/>
                    <a:lstStyle/>
                    <a:p>
                      <a:pPr algn="ctr"/>
                      <a:r>
                        <a:rPr lang="it-IT" sz="1500"/>
                        <a:t>5</a:t>
                      </a:r>
                      <a:endParaRPr lang="en-GB" sz="1500"/>
                    </a:p>
                  </a:txBody>
                  <a:tcPr anchor="ctr"/>
                </a:tc>
                <a:tc>
                  <a:txBody>
                    <a:bodyPr/>
                    <a:lstStyle/>
                    <a:p>
                      <a:pPr algn="ctr"/>
                      <a:r>
                        <a:rPr lang="it-IT" sz="1500"/>
                        <a:t>4</a:t>
                      </a:r>
                      <a:endParaRPr lang="en-GB" sz="1500"/>
                    </a:p>
                  </a:txBody>
                  <a:tcPr anchor="ctr"/>
                </a:tc>
                <a:extLst>
                  <a:ext uri="{0D108BD9-81ED-4DB2-BD59-A6C34878D82A}">
                    <a16:rowId xmlns:a16="http://schemas.microsoft.com/office/drawing/2014/main" val="1085480558"/>
                  </a:ext>
                </a:extLst>
              </a:tr>
              <a:tr h="278267">
                <a:tc>
                  <a:txBody>
                    <a:bodyPr/>
                    <a:lstStyle/>
                    <a:p>
                      <a:r>
                        <a:rPr lang="it-IT" sz="1500"/>
                        <a:t>Cost</a:t>
                      </a:r>
                      <a:endParaRPr lang="en-GB" sz="1500"/>
                    </a:p>
                  </a:txBody>
                  <a:tcPr/>
                </a:tc>
                <a:tc>
                  <a:txBody>
                    <a:bodyPr/>
                    <a:lstStyle/>
                    <a:p>
                      <a:pPr algn="ctr"/>
                      <a:r>
                        <a:rPr lang="it-IT" sz="1500"/>
                        <a:t>5</a:t>
                      </a:r>
                      <a:endParaRPr lang="en-GB" sz="1500"/>
                    </a:p>
                  </a:txBody>
                  <a:tcPr/>
                </a:tc>
                <a:tc>
                  <a:txBody>
                    <a:bodyPr/>
                    <a:lstStyle/>
                    <a:p>
                      <a:pPr algn="ctr"/>
                      <a:r>
                        <a:rPr lang="it-IT" sz="1500"/>
                        <a:t>3</a:t>
                      </a:r>
                      <a:endParaRPr lang="en-GB" sz="1500"/>
                    </a:p>
                  </a:txBody>
                  <a:tcPr/>
                </a:tc>
                <a:extLst>
                  <a:ext uri="{0D108BD9-81ED-4DB2-BD59-A6C34878D82A}">
                    <a16:rowId xmlns:a16="http://schemas.microsoft.com/office/drawing/2014/main" val="3572064807"/>
                  </a:ext>
                </a:extLst>
              </a:tr>
              <a:tr h="278267">
                <a:tc>
                  <a:txBody>
                    <a:bodyPr/>
                    <a:lstStyle/>
                    <a:p>
                      <a:r>
                        <a:rPr lang="it-IT" sz="1500"/>
                        <a:t>Reliability</a:t>
                      </a:r>
                      <a:endParaRPr lang="en-GB" sz="1500"/>
                    </a:p>
                  </a:txBody>
                  <a:tcPr/>
                </a:tc>
                <a:tc>
                  <a:txBody>
                    <a:bodyPr/>
                    <a:lstStyle/>
                    <a:p>
                      <a:pPr algn="ctr"/>
                      <a:r>
                        <a:rPr lang="it-IT" sz="1500"/>
                        <a:t>3</a:t>
                      </a:r>
                      <a:endParaRPr lang="en-GB" sz="1500"/>
                    </a:p>
                  </a:txBody>
                  <a:tcPr/>
                </a:tc>
                <a:tc>
                  <a:txBody>
                    <a:bodyPr/>
                    <a:lstStyle/>
                    <a:p>
                      <a:pPr algn="ctr"/>
                      <a:r>
                        <a:rPr lang="it-IT" sz="1500"/>
                        <a:t>2</a:t>
                      </a:r>
                      <a:endParaRPr lang="en-GB" sz="1500"/>
                    </a:p>
                  </a:txBody>
                  <a:tcPr/>
                </a:tc>
                <a:extLst>
                  <a:ext uri="{0D108BD9-81ED-4DB2-BD59-A6C34878D82A}">
                    <a16:rowId xmlns:a16="http://schemas.microsoft.com/office/drawing/2014/main" val="1425622861"/>
                  </a:ext>
                </a:extLst>
              </a:tr>
            </a:tbl>
          </a:graphicData>
        </a:graphic>
      </p:graphicFrame>
      <p:sp>
        <p:nvSpPr>
          <p:cNvPr id="5" name="Segnaposto testo 5">
            <a:extLst>
              <a:ext uri="{FF2B5EF4-FFF2-40B4-BE49-F238E27FC236}">
                <a16:creationId xmlns:a16="http://schemas.microsoft.com/office/drawing/2014/main" id="{02EF41CE-3261-F925-4E2A-76FE5563D7CC}"/>
              </a:ext>
            </a:extLst>
          </p:cNvPr>
          <p:cNvSpPr>
            <a:spLocks noGrp="1"/>
          </p:cNvSpPr>
          <p:nvPr/>
        </p:nvSpPr>
        <p:spPr>
          <a:xfrm>
            <a:off x="701667" y="833357"/>
            <a:ext cx="3953573" cy="3927260"/>
          </a:xfrm>
          <a:prstGeom prst="rect">
            <a:avLst/>
          </a:prstGeom>
        </p:spPr>
        <p:txBody>
          <a:bodyPr vert="horz" lIns="0" tIns="0" rIns="0" bIns="0" rtlCol="0" anchor="t">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300" b="1"/>
              <a:t>MONOLITHIC SATELLITE</a:t>
            </a:r>
          </a:p>
          <a:p>
            <a:pPr marL="285750" indent="-285750">
              <a:buFont typeface="Arial" panose="020B0604020202020204" pitchFamily="34" charset="0"/>
              <a:buChar char="•"/>
            </a:pPr>
            <a:r>
              <a:rPr lang="it-IT" sz="1300" err="1"/>
              <a:t>Simpler</a:t>
            </a:r>
            <a:endParaRPr lang="it-IT" sz="1300"/>
          </a:p>
          <a:p>
            <a:pPr marL="285750" indent="-285750">
              <a:buFont typeface="Arial" panose="020B0604020202020204" pitchFamily="34" charset="0"/>
              <a:buChar char="•"/>
            </a:pPr>
            <a:r>
              <a:rPr lang="it-IT" sz="1300" err="1"/>
              <a:t>Lighter</a:t>
            </a:r>
            <a:endParaRPr lang="it-IT" sz="1300"/>
          </a:p>
          <a:p>
            <a:pPr marL="285750" indent="-285750">
              <a:buFont typeface="Arial" panose="020B0604020202020204" pitchFamily="34" charset="0"/>
              <a:buChar char="•"/>
            </a:pPr>
            <a:r>
              <a:rPr lang="it-IT" sz="1300"/>
              <a:t>Touch and Go strategy</a:t>
            </a:r>
          </a:p>
          <a:p>
            <a:pPr marL="285750" indent="-285750">
              <a:buFont typeface="Arial" panose="020B0604020202020204" pitchFamily="34" charset="0"/>
              <a:buChar char="•"/>
            </a:pPr>
            <a:r>
              <a:rPr lang="it-IT" sz="1300" err="1"/>
              <a:t>Cheaper</a:t>
            </a:r>
            <a:endParaRPr lang="it-IT" sz="1300"/>
          </a:p>
          <a:p>
            <a:pPr marL="285750" indent="-285750">
              <a:buFont typeface="Arial" panose="020B0604020202020204" pitchFamily="34" charset="0"/>
              <a:buChar char="•"/>
            </a:pPr>
            <a:r>
              <a:rPr lang="it-IT" sz="1300" err="1"/>
              <a:t>Less</a:t>
            </a:r>
            <a:r>
              <a:rPr lang="it-IT" sz="1300"/>
              <a:t> </a:t>
            </a:r>
            <a:r>
              <a:rPr lang="it-IT" sz="1300" err="1"/>
              <a:t>critical</a:t>
            </a:r>
            <a:r>
              <a:rPr lang="it-IT" sz="1300"/>
              <a:t> events</a:t>
            </a:r>
          </a:p>
          <a:p>
            <a:endParaRPr lang="it-IT" sz="1300" b="1"/>
          </a:p>
          <a:p>
            <a:r>
              <a:rPr lang="it-IT" sz="1300" b="1"/>
              <a:t>SATELLITE + LANDER</a:t>
            </a:r>
          </a:p>
          <a:p>
            <a:pPr marL="285750" indent="-285750">
              <a:buChar char="•"/>
            </a:pPr>
            <a:r>
              <a:rPr lang="it-IT" sz="1300">
                <a:solidFill>
                  <a:srgbClr val="000000"/>
                </a:solidFill>
              </a:rPr>
              <a:t>More </a:t>
            </a:r>
            <a:r>
              <a:rPr lang="it-IT" sz="1300" err="1">
                <a:solidFill>
                  <a:srgbClr val="000000"/>
                </a:solidFill>
              </a:rPr>
              <a:t>complex</a:t>
            </a:r>
            <a:endParaRPr lang="it-IT" sz="1300"/>
          </a:p>
          <a:p>
            <a:pPr marL="285750" indent="-285750">
              <a:buChar char="•"/>
            </a:pPr>
            <a:r>
              <a:rPr lang="it-IT" sz="1300" err="1">
                <a:solidFill>
                  <a:srgbClr val="000000"/>
                </a:solidFill>
              </a:rPr>
              <a:t>Heavier</a:t>
            </a:r>
            <a:endParaRPr lang="it-IT" sz="1300"/>
          </a:p>
          <a:p>
            <a:pPr marL="285750" indent="-285750">
              <a:buChar char="•"/>
            </a:pPr>
            <a:r>
              <a:rPr lang="it-IT" sz="1300">
                <a:solidFill>
                  <a:srgbClr val="000000"/>
                </a:solidFill>
              </a:rPr>
              <a:t>Landing strategy</a:t>
            </a:r>
            <a:endParaRPr lang="it-IT" sz="1300"/>
          </a:p>
          <a:p>
            <a:pPr marL="285750" indent="-285750">
              <a:buChar char="•"/>
            </a:pPr>
            <a:r>
              <a:rPr lang="it-IT" sz="1300">
                <a:solidFill>
                  <a:srgbClr val="000000"/>
                </a:solidFill>
              </a:rPr>
              <a:t>More </a:t>
            </a:r>
            <a:r>
              <a:rPr lang="it-IT" sz="1300" err="1">
                <a:solidFill>
                  <a:srgbClr val="000000"/>
                </a:solidFill>
              </a:rPr>
              <a:t>expensive</a:t>
            </a:r>
            <a:endParaRPr lang="it-IT" sz="1300"/>
          </a:p>
          <a:p>
            <a:pPr marL="285750" indent="-285750">
              <a:buChar char="•"/>
            </a:pPr>
            <a:r>
              <a:rPr lang="it-IT" sz="1300">
                <a:solidFill>
                  <a:srgbClr val="000000"/>
                </a:solidFill>
              </a:rPr>
              <a:t>Lower TRL for in-situ PL</a:t>
            </a:r>
            <a:endParaRPr lang="it-IT" sz="1300"/>
          </a:p>
          <a:p>
            <a:endParaRPr lang="it-IT" sz="1300"/>
          </a:p>
          <a:p>
            <a:endParaRPr lang="it-IT" sz="1300"/>
          </a:p>
          <a:p>
            <a:endParaRPr lang="it-IT" sz="1300"/>
          </a:p>
        </p:txBody>
      </p:sp>
      <p:sp>
        <p:nvSpPr>
          <p:cNvPr id="7" name="Titolo 1">
            <a:extLst>
              <a:ext uri="{FF2B5EF4-FFF2-40B4-BE49-F238E27FC236}">
                <a16:creationId xmlns:a16="http://schemas.microsoft.com/office/drawing/2014/main" id="{F68189FE-1A4E-944D-1433-9ACA16523044}"/>
              </a:ext>
            </a:extLst>
          </p:cNvPr>
          <p:cNvSpPr>
            <a:spLocks noGrp="1"/>
          </p:cNvSpPr>
          <p:nvPr/>
        </p:nvSpPr>
        <p:spPr>
          <a:xfrm>
            <a:off x="4769377" y="3794663"/>
            <a:ext cx="2753605" cy="293149"/>
          </a:xfrm>
          <a:prstGeom prst="rect">
            <a:avLst/>
          </a:prstGeom>
        </p:spPr>
        <p:txBody>
          <a:bodyPr vert="horz" lIns="0" tIns="0" rIns="0" bIns="0" rtlCol="0" anchor="t">
            <a:noAutofit/>
          </a:bodyPr>
          <a:lstStyle>
            <a:defPPr>
              <a:defRPr lang="it-IT"/>
            </a:defPPr>
            <a:lvl1pPr marL="0" algn="l" defTabSz="914400" rtl="0" eaLnBrk="1" latinLnBrk="0" hangingPunct="1">
              <a:lnSpc>
                <a:spcPct val="100000"/>
              </a:lnSpc>
              <a:spcBef>
                <a:spcPct val="0"/>
              </a:spcBef>
              <a:buNone/>
              <a:defRPr sz="2400" b="1" kern="1200">
                <a:solidFill>
                  <a:schemeClr val="tx2"/>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400" b="0">
                <a:solidFill>
                  <a:schemeClr val="tx1"/>
                </a:solidFill>
              </a:rPr>
              <a:t>Trade-Off </a:t>
            </a:r>
            <a:r>
              <a:rPr lang="it-IT" sz="1400" b="0" err="1">
                <a:solidFill>
                  <a:schemeClr val="tx1"/>
                </a:solidFill>
              </a:rPr>
              <a:t>analysis</a:t>
            </a:r>
            <a:r>
              <a:rPr lang="it-IT" sz="1400" b="0">
                <a:solidFill>
                  <a:schemeClr val="tx1"/>
                </a:solidFill>
              </a:rPr>
              <a:t> (5 </a:t>
            </a:r>
            <a:r>
              <a:rPr lang="it-IT" sz="1400" b="0" err="1">
                <a:solidFill>
                  <a:schemeClr val="tx1"/>
                </a:solidFill>
              </a:rPr>
              <a:t>is</a:t>
            </a:r>
            <a:r>
              <a:rPr lang="it-IT" sz="1400" b="0">
                <a:solidFill>
                  <a:schemeClr val="tx1"/>
                </a:solidFill>
              </a:rPr>
              <a:t> best)</a:t>
            </a:r>
            <a:endParaRPr lang="it-IT" sz="1400" b="0">
              <a:solidFill>
                <a:schemeClr val="tx1"/>
              </a:solidFill>
              <a:ea typeface="Verdana"/>
            </a:endParaRPr>
          </a:p>
          <a:p>
            <a:endParaRPr lang="it-IT" sz="1300">
              <a:latin typeface="Verdana (Corpo)"/>
            </a:endParaRPr>
          </a:p>
        </p:txBody>
      </p:sp>
      <p:cxnSp>
        <p:nvCxnSpPr>
          <p:cNvPr id="8" name="Connettore 2 7">
            <a:extLst>
              <a:ext uri="{FF2B5EF4-FFF2-40B4-BE49-F238E27FC236}">
                <a16:creationId xmlns:a16="http://schemas.microsoft.com/office/drawing/2014/main" id="{7FD5164D-B59A-E9A1-6C3E-F4A1231419FE}"/>
              </a:ext>
            </a:extLst>
          </p:cNvPr>
          <p:cNvCxnSpPr>
            <a:cxnSpLocks/>
          </p:cNvCxnSpPr>
          <p:nvPr/>
        </p:nvCxnSpPr>
        <p:spPr>
          <a:xfrm>
            <a:off x="2572215" y="4309898"/>
            <a:ext cx="121390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Segnaposto testo 5">
            <a:extLst>
              <a:ext uri="{FF2B5EF4-FFF2-40B4-BE49-F238E27FC236}">
                <a16:creationId xmlns:a16="http://schemas.microsoft.com/office/drawing/2014/main" id="{D594952C-689B-31E3-FDE4-1F2B57348B71}"/>
              </a:ext>
            </a:extLst>
          </p:cNvPr>
          <p:cNvSpPr txBox="1">
            <a:spLocks/>
          </p:cNvSpPr>
          <p:nvPr/>
        </p:nvSpPr>
        <p:spPr>
          <a:xfrm>
            <a:off x="3930059" y="4173189"/>
            <a:ext cx="2595729" cy="293150"/>
          </a:xfrm>
          <a:prstGeom prst="rect">
            <a:avLst/>
          </a:prstGeom>
        </p:spPr>
        <p:txBody>
          <a:bodyPr vert="horz" lIns="0" tIns="0" rIns="0" bIns="0" rtlCol="0" anchor="t">
            <a:noAutofit/>
          </a:bodyPr>
          <a:lstStyle>
            <a:defPPr>
              <a:defRPr lang="it-IT"/>
            </a:defPPr>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MONOLITHIC SATELLITE</a:t>
            </a:r>
            <a:endParaRPr lang="en-US" sz="1400"/>
          </a:p>
          <a:p>
            <a:endParaRPr lang="en-US" sz="1400"/>
          </a:p>
        </p:txBody>
      </p:sp>
    </p:spTree>
    <p:extLst>
      <p:ext uri="{BB962C8B-B14F-4D97-AF65-F5344CB8AC3E}">
        <p14:creationId xmlns:p14="http://schemas.microsoft.com/office/powerpoint/2010/main" val="3564022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7AC0C-690A-BFF3-049F-BEEE3D651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D4E0CD-7864-97D1-1CD7-FD49981925C6}"/>
              </a:ext>
            </a:extLst>
          </p:cNvPr>
          <p:cNvSpPr>
            <a:spLocks noGrp="1"/>
          </p:cNvSpPr>
          <p:nvPr>
            <p:ph type="title"/>
          </p:nvPr>
        </p:nvSpPr>
        <p:spPr>
          <a:xfrm>
            <a:off x="198978" y="64925"/>
            <a:ext cx="8229600" cy="857250"/>
          </a:xfrm>
        </p:spPr>
        <p:txBody>
          <a:bodyPr/>
          <a:lstStyle/>
          <a:p>
            <a:r>
              <a:rPr lang="en-US"/>
              <a:t>Final Baseline Design – PS</a:t>
            </a:r>
            <a:endParaRPr lang="en-GB"/>
          </a:p>
        </p:txBody>
      </p:sp>
      <p:pic>
        <p:nvPicPr>
          <p:cNvPr id="4" name="Immagine 3" descr="Immagine che contiene diagramma, testo, Disegno tecnico, Piano&#10;&#10;Il contenuto generato dall&amp;#39;intelligenza artificiale potrebbe non essere corretto.">
            <a:extLst>
              <a:ext uri="{FF2B5EF4-FFF2-40B4-BE49-F238E27FC236}">
                <a16:creationId xmlns:a16="http://schemas.microsoft.com/office/drawing/2014/main" id="{83E0DDD8-4B62-461A-58FD-BF392BAB9241}"/>
              </a:ext>
            </a:extLst>
          </p:cNvPr>
          <p:cNvPicPr>
            <a:picLocks noChangeAspect="1"/>
          </p:cNvPicPr>
          <p:nvPr/>
        </p:nvPicPr>
        <p:blipFill>
          <a:blip r:embed="rId2"/>
          <a:stretch>
            <a:fillRect/>
          </a:stretch>
        </p:blipFill>
        <p:spPr>
          <a:xfrm>
            <a:off x="5270961" y="63240"/>
            <a:ext cx="3639071" cy="4550435"/>
          </a:xfrm>
          <a:prstGeom prst="rect">
            <a:avLst/>
          </a:prstGeom>
        </p:spPr>
      </p:pic>
      <p:sp>
        <p:nvSpPr>
          <p:cNvPr id="3" name="Rettangolo 2">
            <a:extLst>
              <a:ext uri="{FF2B5EF4-FFF2-40B4-BE49-F238E27FC236}">
                <a16:creationId xmlns:a16="http://schemas.microsoft.com/office/drawing/2014/main" id="{FB7A8413-F27C-0544-339F-62D5E14EA6DA}"/>
              </a:ext>
            </a:extLst>
          </p:cNvPr>
          <p:cNvSpPr/>
          <p:nvPr/>
        </p:nvSpPr>
        <p:spPr>
          <a:xfrm>
            <a:off x="7349707" y="3613390"/>
            <a:ext cx="1555988" cy="100066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7">
            <a:extLst>
              <a:ext uri="{FF2B5EF4-FFF2-40B4-BE49-F238E27FC236}">
                <a16:creationId xmlns:a16="http://schemas.microsoft.com/office/drawing/2014/main" id="{7D7317AC-6824-A4A4-B0B9-A30B56A9FEFD}"/>
              </a:ext>
            </a:extLst>
          </p:cNvPr>
          <p:cNvSpPr txBox="1"/>
          <p:nvPr/>
        </p:nvSpPr>
        <p:spPr>
          <a:xfrm>
            <a:off x="307906" y="1096260"/>
            <a:ext cx="40261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latin typeface="Verdana"/>
                <a:ea typeface="Verdana"/>
              </a:rPr>
              <a:t>BIPROPELLANT MMH + NTO</a:t>
            </a:r>
            <a:endParaRPr lang="en-US" sz="1400">
              <a:latin typeface="Verdana"/>
              <a:ea typeface="Verdana"/>
            </a:endParaRPr>
          </a:p>
          <a:p>
            <a:endParaRPr lang="it-IT" sz="800" b="1">
              <a:latin typeface="Verdana"/>
              <a:ea typeface="Verdana"/>
            </a:endParaRPr>
          </a:p>
          <a:p>
            <a:pPr marL="342900" indent="-342900">
              <a:buFont typeface="Calibri,Sans-Serif"/>
              <a:buChar char="-"/>
            </a:pPr>
            <a:r>
              <a:rPr lang="it-IT" sz="1400">
                <a:latin typeface="Verdana"/>
                <a:ea typeface="Verdana"/>
              </a:rPr>
              <a:t>15 Ariane Group Bi-</a:t>
            </a:r>
            <a:r>
              <a:rPr lang="it-IT" sz="1400" err="1">
                <a:latin typeface="Verdana"/>
                <a:ea typeface="Verdana"/>
              </a:rPr>
              <a:t>propellant</a:t>
            </a:r>
            <a:r>
              <a:rPr lang="it-IT" sz="1400">
                <a:latin typeface="Verdana"/>
                <a:ea typeface="Verdana"/>
              </a:rPr>
              <a:t> </a:t>
            </a:r>
            <a:r>
              <a:rPr lang="it-IT" sz="1400" err="1">
                <a:latin typeface="Verdana"/>
                <a:ea typeface="Verdana"/>
              </a:rPr>
              <a:t>thrusters</a:t>
            </a:r>
            <a:r>
              <a:rPr lang="it-IT" sz="1400">
                <a:latin typeface="Verdana"/>
                <a:ea typeface="Verdana"/>
              </a:rPr>
              <a:t> with Dual </a:t>
            </a:r>
            <a:r>
              <a:rPr lang="it-IT" sz="1400" err="1">
                <a:latin typeface="Verdana"/>
                <a:ea typeface="Verdana"/>
              </a:rPr>
              <a:t>seat</a:t>
            </a:r>
            <a:r>
              <a:rPr lang="it-IT" sz="1400">
                <a:latin typeface="Verdana"/>
                <a:ea typeface="Verdana"/>
              </a:rPr>
              <a:t> valve</a:t>
            </a:r>
            <a:endParaRPr lang="en-US" sz="1400">
              <a:latin typeface="Verdana"/>
              <a:ea typeface="Verdana"/>
            </a:endParaRPr>
          </a:p>
          <a:p>
            <a:pPr marL="342900" indent="-342900">
              <a:buFont typeface="Calibri,Sans-Serif"/>
              <a:buChar char="-"/>
            </a:pPr>
            <a:r>
              <a:rPr lang="it-IT" sz="1400" b="1">
                <a:latin typeface="Verdana"/>
                <a:ea typeface="Verdana"/>
              </a:rPr>
              <a:t>Pressure-</a:t>
            </a:r>
            <a:r>
              <a:rPr lang="it-IT" sz="1400" b="1" err="1">
                <a:latin typeface="Verdana"/>
                <a:ea typeface="Verdana"/>
              </a:rPr>
              <a:t>fed</a:t>
            </a:r>
            <a:r>
              <a:rPr lang="it-IT" sz="1400">
                <a:latin typeface="Verdana"/>
                <a:ea typeface="Verdana"/>
              </a:rPr>
              <a:t> with </a:t>
            </a:r>
            <a:r>
              <a:rPr lang="it-IT" sz="1400" b="1" err="1">
                <a:latin typeface="Verdana"/>
                <a:ea typeface="Verdana"/>
              </a:rPr>
              <a:t>Helium</a:t>
            </a:r>
            <a:endParaRPr lang="it-IT" sz="1400" b="1">
              <a:latin typeface="Verdana"/>
              <a:ea typeface="Verdana"/>
            </a:endParaRPr>
          </a:p>
          <a:p>
            <a:pPr marL="342900" indent="-342900">
              <a:buFont typeface="Calibri,Sans-Serif"/>
              <a:buChar char="-"/>
            </a:pPr>
            <a:r>
              <a:rPr lang="it-IT" sz="1400">
                <a:latin typeface="Verdana"/>
                <a:ea typeface="Verdana"/>
              </a:rPr>
              <a:t>Tanks</a:t>
            </a:r>
            <a:r>
              <a:rPr lang="it-IT" sz="1400" b="1">
                <a:latin typeface="Verdana"/>
                <a:ea typeface="Verdana"/>
              </a:rPr>
              <a:t> </a:t>
            </a:r>
            <a:r>
              <a:rPr lang="it-IT" sz="1400" b="1" err="1">
                <a:latin typeface="Verdana"/>
                <a:ea typeface="Verdana"/>
              </a:rPr>
              <a:t>Material</a:t>
            </a:r>
            <a:r>
              <a:rPr lang="it-IT" sz="1400">
                <a:latin typeface="Verdana"/>
                <a:ea typeface="Verdana"/>
              </a:rPr>
              <a:t>: Ti6Al4V</a:t>
            </a:r>
            <a:endParaRPr lang="en-US" sz="1400">
              <a:latin typeface="Verdana"/>
              <a:ea typeface="Verdana"/>
            </a:endParaRPr>
          </a:p>
          <a:p>
            <a:pPr marL="342900" indent="-342900">
              <a:buFont typeface="Calibri,Sans-Serif"/>
              <a:buChar char="-"/>
            </a:pPr>
            <a:r>
              <a:rPr lang="it-IT" sz="1400">
                <a:latin typeface="Verdana"/>
                <a:ea typeface="Verdana"/>
              </a:rPr>
              <a:t>Tanks </a:t>
            </a:r>
            <a:r>
              <a:rPr lang="it-IT" sz="1400" b="1" err="1">
                <a:latin typeface="Verdana"/>
                <a:ea typeface="Verdana"/>
              </a:rPr>
              <a:t>Shape</a:t>
            </a:r>
            <a:r>
              <a:rPr lang="it-IT" sz="1400">
                <a:latin typeface="Verdana"/>
                <a:ea typeface="Verdana"/>
              </a:rPr>
              <a:t>: </a:t>
            </a:r>
            <a:r>
              <a:rPr lang="it-IT" sz="1400" err="1">
                <a:latin typeface="Verdana"/>
                <a:ea typeface="Verdana"/>
              </a:rPr>
              <a:t>Cylinder</a:t>
            </a:r>
            <a:r>
              <a:rPr lang="it-IT" sz="1400">
                <a:latin typeface="Verdana"/>
                <a:ea typeface="Verdana"/>
              </a:rPr>
              <a:t> + </a:t>
            </a:r>
            <a:r>
              <a:rPr lang="it-IT" sz="1400" err="1">
                <a:latin typeface="Verdana"/>
                <a:ea typeface="Verdana"/>
              </a:rPr>
              <a:t>Hemispherical</a:t>
            </a:r>
            <a:r>
              <a:rPr lang="it-IT" sz="1400">
                <a:latin typeface="Verdana"/>
                <a:ea typeface="Verdana"/>
              </a:rPr>
              <a:t> Caps</a:t>
            </a:r>
            <a:endParaRPr lang="en-US" sz="1400">
              <a:latin typeface="Verdana"/>
              <a:ea typeface="Verdana"/>
            </a:endParaRPr>
          </a:p>
          <a:p>
            <a:pPr marL="342900" indent="-342900">
              <a:buFont typeface="Calibri,Sans-Serif"/>
              <a:buChar char="-"/>
            </a:pPr>
            <a:r>
              <a:rPr lang="it-IT" sz="1400" b="1" err="1">
                <a:latin typeface="Verdana"/>
                <a:ea typeface="Verdana"/>
              </a:rPr>
              <a:t>Pressurant</a:t>
            </a:r>
            <a:r>
              <a:rPr lang="it-IT" sz="1400">
                <a:latin typeface="Verdana"/>
                <a:ea typeface="Verdana"/>
              </a:rPr>
              <a:t> Tank </a:t>
            </a:r>
            <a:r>
              <a:rPr lang="it-IT" sz="1400" b="1" err="1">
                <a:latin typeface="Verdana"/>
                <a:ea typeface="Verdana"/>
              </a:rPr>
              <a:t>Shape</a:t>
            </a:r>
            <a:r>
              <a:rPr lang="it-IT" sz="1400">
                <a:latin typeface="Verdana"/>
                <a:ea typeface="Verdana"/>
              </a:rPr>
              <a:t>: </a:t>
            </a:r>
            <a:r>
              <a:rPr lang="it-IT" sz="1400" err="1">
                <a:latin typeface="Verdana"/>
                <a:ea typeface="Verdana"/>
              </a:rPr>
              <a:t>Spherical</a:t>
            </a:r>
            <a:endParaRPr lang="it-IT" sz="1400">
              <a:latin typeface="Verdana"/>
              <a:ea typeface="Verdana"/>
            </a:endParaRPr>
          </a:p>
        </p:txBody>
      </p:sp>
      <p:pic>
        <p:nvPicPr>
          <p:cNvPr id="9" name="Immagine 5" descr="Immagine che contiene testo, diagramma, Disegno tecnico, Piano&#10;&#10;Il contenuto generato dall&amp;#39;intelligenza artificiale potrebbe non essere corretto.">
            <a:extLst>
              <a:ext uri="{FF2B5EF4-FFF2-40B4-BE49-F238E27FC236}">
                <a16:creationId xmlns:a16="http://schemas.microsoft.com/office/drawing/2014/main" id="{22DF8108-6CAF-69B6-2A4F-39A817983693}"/>
              </a:ext>
            </a:extLst>
          </p:cNvPr>
          <p:cNvPicPr>
            <a:picLocks noChangeAspect="1"/>
          </p:cNvPicPr>
          <p:nvPr/>
        </p:nvPicPr>
        <p:blipFill>
          <a:blip r:embed="rId3"/>
          <a:srcRect l="3185" t="76072" r="51338" b="598"/>
          <a:stretch/>
        </p:blipFill>
        <p:spPr>
          <a:xfrm>
            <a:off x="3873040" y="936575"/>
            <a:ext cx="2109697" cy="1413045"/>
          </a:xfrm>
          <a:prstGeom prst="rect">
            <a:avLst/>
          </a:prstGeom>
        </p:spPr>
      </p:pic>
      <p:sp>
        <p:nvSpPr>
          <p:cNvPr id="10" name="CasellaDiTesto 10">
            <a:extLst>
              <a:ext uri="{FF2B5EF4-FFF2-40B4-BE49-F238E27FC236}">
                <a16:creationId xmlns:a16="http://schemas.microsoft.com/office/drawing/2014/main" id="{2880FAFE-F934-1965-A8EC-6EDC0CB66F60}"/>
              </a:ext>
            </a:extLst>
          </p:cNvPr>
          <p:cNvSpPr txBox="1"/>
          <p:nvPr/>
        </p:nvSpPr>
        <p:spPr>
          <a:xfrm>
            <a:off x="3449534" y="4075760"/>
            <a:ext cx="3257854" cy="307777"/>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C00000"/>
                </a:solidFill>
              </a:rPr>
              <a:t>5 thrusters PRIMARY PS (SR-01)</a:t>
            </a:r>
          </a:p>
        </p:txBody>
      </p:sp>
    </p:spTree>
    <p:extLst>
      <p:ext uri="{BB962C8B-B14F-4D97-AF65-F5344CB8AC3E}">
        <p14:creationId xmlns:p14="http://schemas.microsoft.com/office/powerpoint/2010/main" val="4002178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6027A-FCA1-E985-B8CA-F57BAD8B5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5ED90-810D-A601-FDA3-E55D44EDB180}"/>
              </a:ext>
            </a:extLst>
          </p:cNvPr>
          <p:cNvSpPr>
            <a:spLocks noGrp="1"/>
          </p:cNvSpPr>
          <p:nvPr>
            <p:ph type="title"/>
          </p:nvPr>
        </p:nvSpPr>
        <p:spPr>
          <a:xfrm>
            <a:off x="198978" y="64925"/>
            <a:ext cx="8229600" cy="857250"/>
          </a:xfrm>
        </p:spPr>
        <p:txBody>
          <a:bodyPr/>
          <a:lstStyle/>
          <a:p>
            <a:r>
              <a:rPr lang="en-US"/>
              <a:t>Final Baseline Design – PS</a:t>
            </a:r>
            <a:endParaRPr lang="en-GB"/>
          </a:p>
        </p:txBody>
      </p:sp>
      <p:pic>
        <p:nvPicPr>
          <p:cNvPr id="4" name="Immagine 3" descr="Immagine che contiene diagramma, testo, Disegno tecnico, Piano&#10;&#10;Il contenuto generato dall&amp;#39;intelligenza artificiale potrebbe non essere corretto.">
            <a:extLst>
              <a:ext uri="{FF2B5EF4-FFF2-40B4-BE49-F238E27FC236}">
                <a16:creationId xmlns:a16="http://schemas.microsoft.com/office/drawing/2014/main" id="{7EE3DC68-4510-C702-07EF-B8AC65AF2516}"/>
              </a:ext>
            </a:extLst>
          </p:cNvPr>
          <p:cNvPicPr>
            <a:picLocks noChangeAspect="1"/>
          </p:cNvPicPr>
          <p:nvPr/>
        </p:nvPicPr>
        <p:blipFill>
          <a:blip r:embed="rId2"/>
          <a:stretch>
            <a:fillRect/>
          </a:stretch>
        </p:blipFill>
        <p:spPr>
          <a:xfrm>
            <a:off x="5270961" y="63240"/>
            <a:ext cx="3639071" cy="4550435"/>
          </a:xfrm>
          <a:prstGeom prst="rect">
            <a:avLst/>
          </a:prstGeom>
        </p:spPr>
      </p:pic>
      <p:sp>
        <p:nvSpPr>
          <p:cNvPr id="3" name="Rettangolo 2">
            <a:extLst>
              <a:ext uri="{FF2B5EF4-FFF2-40B4-BE49-F238E27FC236}">
                <a16:creationId xmlns:a16="http://schemas.microsoft.com/office/drawing/2014/main" id="{A1CDA62F-77AB-07C6-8BB2-5C4517E7A182}"/>
              </a:ext>
            </a:extLst>
          </p:cNvPr>
          <p:cNvSpPr/>
          <p:nvPr/>
        </p:nvSpPr>
        <p:spPr>
          <a:xfrm>
            <a:off x="7348716" y="2853187"/>
            <a:ext cx="1626517" cy="89107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7">
            <a:extLst>
              <a:ext uri="{FF2B5EF4-FFF2-40B4-BE49-F238E27FC236}">
                <a16:creationId xmlns:a16="http://schemas.microsoft.com/office/drawing/2014/main" id="{04D4596D-06FB-266E-D4D4-E3F421CD55D4}"/>
              </a:ext>
            </a:extLst>
          </p:cNvPr>
          <p:cNvSpPr txBox="1"/>
          <p:nvPr/>
        </p:nvSpPr>
        <p:spPr>
          <a:xfrm>
            <a:off x="307906" y="1096260"/>
            <a:ext cx="40261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latin typeface="Verdana"/>
                <a:ea typeface="Verdana"/>
              </a:rPr>
              <a:t>BIPROPELLANT MMH + NTO</a:t>
            </a:r>
            <a:endParaRPr lang="en-US" sz="1400">
              <a:latin typeface="Verdana"/>
              <a:ea typeface="Verdana"/>
            </a:endParaRPr>
          </a:p>
          <a:p>
            <a:endParaRPr lang="it-IT" sz="800" b="1">
              <a:latin typeface="Verdana"/>
              <a:ea typeface="Verdana"/>
            </a:endParaRPr>
          </a:p>
          <a:p>
            <a:pPr marL="342900" indent="-342900">
              <a:buFont typeface="Calibri,Sans-Serif"/>
              <a:buChar char="-"/>
            </a:pPr>
            <a:r>
              <a:rPr lang="it-IT" sz="1400">
                <a:latin typeface="Verdana"/>
                <a:ea typeface="Verdana"/>
              </a:rPr>
              <a:t>15 Ariane Group Bi-</a:t>
            </a:r>
            <a:r>
              <a:rPr lang="it-IT" sz="1400" err="1">
                <a:latin typeface="Verdana"/>
                <a:ea typeface="Verdana"/>
              </a:rPr>
              <a:t>propellant</a:t>
            </a:r>
            <a:r>
              <a:rPr lang="it-IT" sz="1400">
                <a:latin typeface="Verdana"/>
                <a:ea typeface="Verdana"/>
              </a:rPr>
              <a:t> </a:t>
            </a:r>
            <a:r>
              <a:rPr lang="it-IT" sz="1400" err="1">
                <a:latin typeface="Verdana"/>
                <a:ea typeface="Verdana"/>
              </a:rPr>
              <a:t>thrusters</a:t>
            </a:r>
            <a:r>
              <a:rPr lang="it-IT" sz="1400">
                <a:latin typeface="Verdana"/>
                <a:ea typeface="Verdana"/>
              </a:rPr>
              <a:t> with Dual </a:t>
            </a:r>
            <a:r>
              <a:rPr lang="it-IT" sz="1400" err="1">
                <a:latin typeface="Verdana"/>
                <a:ea typeface="Verdana"/>
              </a:rPr>
              <a:t>seat</a:t>
            </a:r>
            <a:r>
              <a:rPr lang="it-IT" sz="1400">
                <a:latin typeface="Verdana"/>
                <a:ea typeface="Verdana"/>
              </a:rPr>
              <a:t> valve</a:t>
            </a:r>
            <a:endParaRPr lang="en-US" sz="1400">
              <a:latin typeface="Verdana"/>
              <a:ea typeface="Verdana"/>
            </a:endParaRPr>
          </a:p>
          <a:p>
            <a:pPr marL="342900" indent="-342900">
              <a:buFont typeface="Calibri,Sans-Serif"/>
              <a:buChar char="-"/>
            </a:pPr>
            <a:r>
              <a:rPr lang="it-IT" sz="1400" b="1">
                <a:latin typeface="Verdana"/>
                <a:ea typeface="Verdana"/>
              </a:rPr>
              <a:t>Pressure-</a:t>
            </a:r>
            <a:r>
              <a:rPr lang="it-IT" sz="1400" b="1" err="1">
                <a:latin typeface="Verdana"/>
                <a:ea typeface="Verdana"/>
              </a:rPr>
              <a:t>fed</a:t>
            </a:r>
            <a:r>
              <a:rPr lang="it-IT" sz="1400">
                <a:latin typeface="Verdana"/>
                <a:ea typeface="Verdana"/>
              </a:rPr>
              <a:t> with </a:t>
            </a:r>
            <a:r>
              <a:rPr lang="it-IT" sz="1400" b="1" err="1">
                <a:latin typeface="Verdana"/>
                <a:ea typeface="Verdana"/>
              </a:rPr>
              <a:t>Helium</a:t>
            </a:r>
            <a:endParaRPr lang="it-IT" sz="1400" b="1">
              <a:latin typeface="Verdana"/>
              <a:ea typeface="Verdana"/>
            </a:endParaRPr>
          </a:p>
          <a:p>
            <a:pPr marL="342900" indent="-342900">
              <a:buFont typeface="Calibri,Sans-Serif"/>
              <a:buChar char="-"/>
            </a:pPr>
            <a:r>
              <a:rPr lang="it-IT" sz="1400">
                <a:latin typeface="Verdana"/>
                <a:ea typeface="Verdana"/>
              </a:rPr>
              <a:t>Tanks</a:t>
            </a:r>
            <a:r>
              <a:rPr lang="it-IT" sz="1400" b="1">
                <a:latin typeface="Verdana"/>
                <a:ea typeface="Verdana"/>
              </a:rPr>
              <a:t> </a:t>
            </a:r>
            <a:r>
              <a:rPr lang="it-IT" sz="1400" b="1" err="1">
                <a:latin typeface="Verdana"/>
                <a:ea typeface="Verdana"/>
              </a:rPr>
              <a:t>Material</a:t>
            </a:r>
            <a:r>
              <a:rPr lang="it-IT" sz="1400">
                <a:latin typeface="Verdana"/>
                <a:ea typeface="Verdana"/>
              </a:rPr>
              <a:t>: Ti6Al4V</a:t>
            </a:r>
            <a:endParaRPr lang="en-US" sz="1400">
              <a:latin typeface="Verdana"/>
              <a:ea typeface="Verdana"/>
            </a:endParaRPr>
          </a:p>
          <a:p>
            <a:pPr marL="342900" indent="-342900">
              <a:buFont typeface="Calibri,Sans-Serif"/>
              <a:buChar char="-"/>
            </a:pPr>
            <a:r>
              <a:rPr lang="it-IT" sz="1400">
                <a:latin typeface="Verdana"/>
                <a:ea typeface="Verdana"/>
              </a:rPr>
              <a:t>Tanks </a:t>
            </a:r>
            <a:r>
              <a:rPr lang="it-IT" sz="1400" b="1" err="1">
                <a:latin typeface="Verdana"/>
                <a:ea typeface="Verdana"/>
              </a:rPr>
              <a:t>Shape</a:t>
            </a:r>
            <a:r>
              <a:rPr lang="it-IT" sz="1400">
                <a:latin typeface="Verdana"/>
                <a:ea typeface="Verdana"/>
              </a:rPr>
              <a:t>: </a:t>
            </a:r>
            <a:r>
              <a:rPr lang="it-IT" sz="1400" err="1">
                <a:latin typeface="Verdana"/>
                <a:ea typeface="Verdana"/>
              </a:rPr>
              <a:t>Cylinder</a:t>
            </a:r>
            <a:r>
              <a:rPr lang="it-IT" sz="1400">
                <a:latin typeface="Verdana"/>
                <a:ea typeface="Verdana"/>
              </a:rPr>
              <a:t> + </a:t>
            </a:r>
            <a:r>
              <a:rPr lang="it-IT" sz="1400" err="1">
                <a:latin typeface="Verdana"/>
                <a:ea typeface="Verdana"/>
              </a:rPr>
              <a:t>Hemispherical</a:t>
            </a:r>
            <a:r>
              <a:rPr lang="it-IT" sz="1400">
                <a:latin typeface="Verdana"/>
                <a:ea typeface="Verdana"/>
              </a:rPr>
              <a:t> Caps</a:t>
            </a:r>
            <a:endParaRPr lang="en-US" sz="1400">
              <a:latin typeface="Verdana"/>
              <a:ea typeface="Verdana"/>
            </a:endParaRPr>
          </a:p>
          <a:p>
            <a:pPr marL="342900" indent="-342900">
              <a:buFont typeface="Calibri,Sans-Serif"/>
              <a:buChar char="-"/>
            </a:pPr>
            <a:r>
              <a:rPr lang="it-IT" sz="1400" b="1" err="1">
                <a:latin typeface="Verdana"/>
                <a:ea typeface="Verdana"/>
              </a:rPr>
              <a:t>Pressurant</a:t>
            </a:r>
            <a:r>
              <a:rPr lang="it-IT" sz="1400">
                <a:latin typeface="Verdana"/>
                <a:ea typeface="Verdana"/>
              </a:rPr>
              <a:t> Tank </a:t>
            </a:r>
            <a:r>
              <a:rPr lang="it-IT" sz="1400" b="1" err="1">
                <a:latin typeface="Verdana"/>
                <a:ea typeface="Verdana"/>
              </a:rPr>
              <a:t>Shape</a:t>
            </a:r>
            <a:r>
              <a:rPr lang="it-IT" sz="1400">
                <a:latin typeface="Verdana"/>
                <a:ea typeface="Verdana"/>
              </a:rPr>
              <a:t>: </a:t>
            </a:r>
            <a:r>
              <a:rPr lang="it-IT" sz="1400" err="1">
                <a:latin typeface="Verdana"/>
                <a:ea typeface="Verdana"/>
              </a:rPr>
              <a:t>Spherical</a:t>
            </a:r>
            <a:endParaRPr lang="it-IT" sz="1400">
              <a:latin typeface="Verdana"/>
              <a:ea typeface="Verdana"/>
            </a:endParaRPr>
          </a:p>
        </p:txBody>
      </p:sp>
      <p:pic>
        <p:nvPicPr>
          <p:cNvPr id="7" name="Immagine 5" descr="Immagine che contiene testo, diagramma, Disegno tecnico, Piano&#10;&#10;Il contenuto generato dall&amp;#39;intelligenza artificiale potrebbe non essere corretto.">
            <a:extLst>
              <a:ext uri="{FF2B5EF4-FFF2-40B4-BE49-F238E27FC236}">
                <a16:creationId xmlns:a16="http://schemas.microsoft.com/office/drawing/2014/main" id="{0E9A78D5-698D-A68C-7F58-1E104BBEA5A5}"/>
              </a:ext>
            </a:extLst>
          </p:cNvPr>
          <p:cNvPicPr>
            <a:picLocks noChangeAspect="1"/>
          </p:cNvPicPr>
          <p:nvPr/>
        </p:nvPicPr>
        <p:blipFill>
          <a:blip r:embed="rId3"/>
          <a:srcRect l="3185" t="76072" r="51338" b="598"/>
          <a:stretch/>
        </p:blipFill>
        <p:spPr>
          <a:xfrm>
            <a:off x="3873040" y="936575"/>
            <a:ext cx="2109697" cy="1413045"/>
          </a:xfrm>
          <a:prstGeom prst="rect">
            <a:avLst/>
          </a:prstGeom>
        </p:spPr>
      </p:pic>
      <p:sp>
        <p:nvSpPr>
          <p:cNvPr id="12" name="CasellaDiTesto 10">
            <a:extLst>
              <a:ext uri="{FF2B5EF4-FFF2-40B4-BE49-F238E27FC236}">
                <a16:creationId xmlns:a16="http://schemas.microsoft.com/office/drawing/2014/main" id="{2880FAFE-F934-1965-A8EC-6EDC0CB66F60}"/>
              </a:ext>
            </a:extLst>
          </p:cNvPr>
          <p:cNvSpPr txBox="1"/>
          <p:nvPr/>
        </p:nvSpPr>
        <p:spPr>
          <a:xfrm>
            <a:off x="3449533" y="4075760"/>
            <a:ext cx="4106303" cy="307777"/>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C00000"/>
                </a:solidFill>
              </a:rPr>
              <a:t>4 thrusters shared ADCS – PRIMARY PS</a:t>
            </a:r>
            <a:endParaRPr lang="it-IT" sz="1400">
              <a:solidFill>
                <a:srgbClr val="C00000"/>
              </a:solidFill>
              <a:ea typeface="Verdana"/>
            </a:endParaRPr>
          </a:p>
        </p:txBody>
      </p:sp>
    </p:spTree>
    <p:extLst>
      <p:ext uri="{BB962C8B-B14F-4D97-AF65-F5344CB8AC3E}">
        <p14:creationId xmlns:p14="http://schemas.microsoft.com/office/powerpoint/2010/main" val="1706606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EA085-5B12-F895-7542-B9286AE17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5DD3C-6BC9-A9A1-8396-72C6D590C1FE}"/>
              </a:ext>
            </a:extLst>
          </p:cNvPr>
          <p:cNvSpPr>
            <a:spLocks noGrp="1"/>
          </p:cNvSpPr>
          <p:nvPr>
            <p:ph type="title"/>
          </p:nvPr>
        </p:nvSpPr>
        <p:spPr>
          <a:xfrm>
            <a:off x="198978" y="64925"/>
            <a:ext cx="8229600" cy="857250"/>
          </a:xfrm>
        </p:spPr>
        <p:txBody>
          <a:bodyPr/>
          <a:lstStyle/>
          <a:p>
            <a:r>
              <a:rPr lang="en-US"/>
              <a:t>Final Baseline Design – PS</a:t>
            </a:r>
            <a:endParaRPr lang="en-GB"/>
          </a:p>
        </p:txBody>
      </p:sp>
      <p:pic>
        <p:nvPicPr>
          <p:cNvPr id="4" name="Immagine 3" descr="Immagine che contiene diagramma, testo, Disegno tecnico, Piano&#10;&#10;Il contenuto generato dall&amp;#39;intelligenza artificiale potrebbe non essere corretto.">
            <a:extLst>
              <a:ext uri="{FF2B5EF4-FFF2-40B4-BE49-F238E27FC236}">
                <a16:creationId xmlns:a16="http://schemas.microsoft.com/office/drawing/2014/main" id="{18AEFD8F-FB32-02AF-4635-305EA5C7DE63}"/>
              </a:ext>
            </a:extLst>
          </p:cNvPr>
          <p:cNvPicPr>
            <a:picLocks noChangeAspect="1"/>
          </p:cNvPicPr>
          <p:nvPr/>
        </p:nvPicPr>
        <p:blipFill>
          <a:blip r:embed="rId2"/>
          <a:stretch>
            <a:fillRect/>
          </a:stretch>
        </p:blipFill>
        <p:spPr>
          <a:xfrm>
            <a:off x="5270961" y="63240"/>
            <a:ext cx="3639071" cy="4550435"/>
          </a:xfrm>
          <a:prstGeom prst="rect">
            <a:avLst/>
          </a:prstGeom>
        </p:spPr>
      </p:pic>
      <p:sp>
        <p:nvSpPr>
          <p:cNvPr id="10" name="CasellaDiTesto 9">
            <a:extLst>
              <a:ext uri="{FF2B5EF4-FFF2-40B4-BE49-F238E27FC236}">
                <a16:creationId xmlns:a16="http://schemas.microsoft.com/office/drawing/2014/main" id="{3196A7FC-03F6-B81E-D3E0-B19FBF71E321}"/>
              </a:ext>
            </a:extLst>
          </p:cNvPr>
          <p:cNvSpPr txBox="1"/>
          <p:nvPr/>
        </p:nvSpPr>
        <p:spPr>
          <a:xfrm>
            <a:off x="307906" y="3129983"/>
            <a:ext cx="393700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latin typeface="Verdana"/>
                <a:ea typeface="Verdana"/>
              </a:rPr>
              <a:t>Inputs</a:t>
            </a:r>
            <a:r>
              <a:rPr lang="it-IT" sz="1400">
                <a:latin typeface="Verdana"/>
                <a:ea typeface="Verdana"/>
              </a:rPr>
              <a:t>:</a:t>
            </a:r>
            <a:endParaRPr lang="it-IT"/>
          </a:p>
          <a:p>
            <a:pPr marL="285750" indent="-285750">
              <a:buFont typeface="Calibri,Sans-Serif"/>
              <a:buChar char="-"/>
            </a:pPr>
            <a:r>
              <a:rPr lang="it-IT" sz="1400">
                <a:latin typeface="Verdana"/>
                <a:ea typeface="Verdana"/>
              </a:rPr>
              <a:t>ΔV [m/s] = 2581</a:t>
            </a:r>
            <a:endParaRPr lang="en-US" sz="1400">
              <a:latin typeface="Verdana"/>
              <a:ea typeface="Verdana"/>
            </a:endParaRPr>
          </a:p>
          <a:p>
            <a:r>
              <a:rPr lang="it-IT" sz="1400" b="1">
                <a:latin typeface="Verdana"/>
                <a:ea typeface="Verdana"/>
              </a:rPr>
              <a:t>Choice:</a:t>
            </a:r>
            <a:endParaRPr lang="it-IT" b="1"/>
          </a:p>
          <a:p>
            <a:pPr marL="285750" indent="-285750">
              <a:buFont typeface="Calibri,Sans-Serif"/>
              <a:buChar char="-"/>
            </a:pPr>
            <a:r>
              <a:rPr lang="it-IT" sz="1400">
                <a:latin typeface="Verdana"/>
                <a:ea typeface="Verdana"/>
              </a:rPr>
              <a:t>Pc [bar] = 9</a:t>
            </a:r>
            <a:endParaRPr lang="en-US" sz="1400">
              <a:latin typeface="Verdana"/>
              <a:ea typeface="Verdana"/>
            </a:endParaRPr>
          </a:p>
          <a:p>
            <a:pPr marL="285750" indent="-285750">
              <a:buFont typeface="Calibri,Sans-Serif"/>
              <a:buChar char="-"/>
            </a:pPr>
            <a:r>
              <a:rPr lang="it-IT" sz="1400">
                <a:latin typeface="Verdana"/>
                <a:ea typeface="Verdana"/>
              </a:rPr>
              <a:t>Isp [s] = 292 </a:t>
            </a:r>
            <a:endParaRPr lang="en-US" sz="1400">
              <a:latin typeface="Verdana"/>
              <a:ea typeface="Verdana"/>
            </a:endParaRPr>
          </a:p>
          <a:p>
            <a:pPr marL="285750" indent="-285750">
              <a:buFont typeface="Calibri,Sans-Serif"/>
              <a:buChar char="-"/>
            </a:pPr>
            <a:r>
              <a:rPr lang="it-IT" sz="1400">
                <a:latin typeface="Verdana"/>
                <a:ea typeface="Verdana"/>
              </a:rPr>
              <a:t>O/F = 1.67</a:t>
            </a:r>
            <a:endParaRPr lang="it-IT"/>
          </a:p>
        </p:txBody>
      </p:sp>
      <p:sp>
        <p:nvSpPr>
          <p:cNvPr id="3" name="CasellaDiTesto 7">
            <a:extLst>
              <a:ext uri="{FF2B5EF4-FFF2-40B4-BE49-F238E27FC236}">
                <a16:creationId xmlns:a16="http://schemas.microsoft.com/office/drawing/2014/main" id="{D34C16D8-DB48-7874-23E3-6DE18B82A390}"/>
              </a:ext>
            </a:extLst>
          </p:cNvPr>
          <p:cNvSpPr txBox="1"/>
          <p:nvPr/>
        </p:nvSpPr>
        <p:spPr>
          <a:xfrm>
            <a:off x="307906" y="1096260"/>
            <a:ext cx="40261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latin typeface="Verdana"/>
                <a:ea typeface="Verdana"/>
              </a:rPr>
              <a:t>BIPROPELLANT MMH + NTO</a:t>
            </a:r>
            <a:endParaRPr lang="en-US" sz="1400">
              <a:latin typeface="Verdana"/>
              <a:ea typeface="Verdana"/>
            </a:endParaRPr>
          </a:p>
          <a:p>
            <a:endParaRPr lang="it-IT" sz="800" b="1">
              <a:latin typeface="Verdana"/>
              <a:ea typeface="Verdana"/>
            </a:endParaRPr>
          </a:p>
          <a:p>
            <a:pPr marL="342900" indent="-342900">
              <a:buFont typeface="Calibri,Sans-Serif"/>
              <a:buChar char="-"/>
            </a:pPr>
            <a:r>
              <a:rPr lang="it-IT" sz="1400">
                <a:latin typeface="Verdana"/>
                <a:ea typeface="Verdana"/>
              </a:rPr>
              <a:t>15 Ariane Group Bi-</a:t>
            </a:r>
            <a:r>
              <a:rPr lang="it-IT" sz="1400" err="1">
                <a:latin typeface="Verdana"/>
                <a:ea typeface="Verdana"/>
              </a:rPr>
              <a:t>propellant</a:t>
            </a:r>
            <a:r>
              <a:rPr lang="it-IT" sz="1400">
                <a:latin typeface="Verdana"/>
                <a:ea typeface="Verdana"/>
              </a:rPr>
              <a:t> </a:t>
            </a:r>
            <a:r>
              <a:rPr lang="it-IT" sz="1400" err="1">
                <a:latin typeface="Verdana"/>
                <a:ea typeface="Verdana"/>
              </a:rPr>
              <a:t>thrusters</a:t>
            </a:r>
            <a:r>
              <a:rPr lang="it-IT" sz="1400">
                <a:latin typeface="Verdana"/>
                <a:ea typeface="Verdana"/>
              </a:rPr>
              <a:t> with Dual </a:t>
            </a:r>
            <a:r>
              <a:rPr lang="it-IT" sz="1400" err="1">
                <a:latin typeface="Verdana"/>
                <a:ea typeface="Verdana"/>
              </a:rPr>
              <a:t>seat</a:t>
            </a:r>
            <a:r>
              <a:rPr lang="it-IT" sz="1400">
                <a:latin typeface="Verdana"/>
                <a:ea typeface="Verdana"/>
              </a:rPr>
              <a:t> valve</a:t>
            </a:r>
            <a:endParaRPr lang="en-US" sz="1400">
              <a:latin typeface="Verdana"/>
              <a:ea typeface="Verdana"/>
            </a:endParaRPr>
          </a:p>
          <a:p>
            <a:pPr marL="342900" indent="-342900">
              <a:buFont typeface="Calibri,Sans-Serif"/>
              <a:buChar char="-"/>
            </a:pPr>
            <a:r>
              <a:rPr lang="it-IT" sz="1400" b="1">
                <a:latin typeface="Verdana"/>
                <a:ea typeface="Verdana"/>
              </a:rPr>
              <a:t>Pressure-</a:t>
            </a:r>
            <a:r>
              <a:rPr lang="it-IT" sz="1400" b="1" err="1">
                <a:latin typeface="Verdana"/>
                <a:ea typeface="Verdana"/>
              </a:rPr>
              <a:t>fed</a:t>
            </a:r>
            <a:r>
              <a:rPr lang="it-IT" sz="1400">
                <a:latin typeface="Verdana"/>
                <a:ea typeface="Verdana"/>
              </a:rPr>
              <a:t> with </a:t>
            </a:r>
            <a:r>
              <a:rPr lang="it-IT" sz="1400" b="1" err="1">
                <a:latin typeface="Verdana"/>
                <a:ea typeface="Verdana"/>
              </a:rPr>
              <a:t>Helium</a:t>
            </a:r>
            <a:endParaRPr lang="it-IT" sz="1400" b="1">
              <a:latin typeface="Verdana"/>
              <a:ea typeface="Verdana"/>
            </a:endParaRPr>
          </a:p>
          <a:p>
            <a:pPr marL="342900" indent="-342900">
              <a:buFont typeface="Calibri,Sans-Serif"/>
              <a:buChar char="-"/>
            </a:pPr>
            <a:r>
              <a:rPr lang="it-IT" sz="1400">
                <a:latin typeface="Verdana"/>
                <a:ea typeface="Verdana"/>
              </a:rPr>
              <a:t>Tanks</a:t>
            </a:r>
            <a:r>
              <a:rPr lang="it-IT" sz="1400" b="1">
                <a:latin typeface="Verdana"/>
                <a:ea typeface="Verdana"/>
              </a:rPr>
              <a:t> </a:t>
            </a:r>
            <a:r>
              <a:rPr lang="it-IT" sz="1400" b="1" err="1">
                <a:latin typeface="Verdana"/>
                <a:ea typeface="Verdana"/>
              </a:rPr>
              <a:t>Material</a:t>
            </a:r>
            <a:r>
              <a:rPr lang="it-IT" sz="1400">
                <a:latin typeface="Verdana"/>
                <a:ea typeface="Verdana"/>
              </a:rPr>
              <a:t>: Ti6Al4V</a:t>
            </a:r>
            <a:endParaRPr lang="en-US" sz="1400">
              <a:latin typeface="Verdana"/>
              <a:ea typeface="Verdana"/>
            </a:endParaRPr>
          </a:p>
          <a:p>
            <a:pPr marL="342900" indent="-342900">
              <a:buFont typeface="Calibri,Sans-Serif"/>
              <a:buChar char="-"/>
            </a:pPr>
            <a:r>
              <a:rPr lang="it-IT" sz="1400">
                <a:latin typeface="Verdana"/>
                <a:ea typeface="Verdana"/>
              </a:rPr>
              <a:t>Tanks </a:t>
            </a:r>
            <a:r>
              <a:rPr lang="it-IT" sz="1400" b="1" err="1">
                <a:latin typeface="Verdana"/>
                <a:ea typeface="Verdana"/>
              </a:rPr>
              <a:t>Shape</a:t>
            </a:r>
            <a:r>
              <a:rPr lang="it-IT" sz="1400">
                <a:latin typeface="Verdana"/>
                <a:ea typeface="Verdana"/>
              </a:rPr>
              <a:t>: </a:t>
            </a:r>
            <a:r>
              <a:rPr lang="it-IT" sz="1400" err="1">
                <a:latin typeface="Verdana"/>
                <a:ea typeface="Verdana"/>
              </a:rPr>
              <a:t>Cylinder</a:t>
            </a:r>
            <a:r>
              <a:rPr lang="it-IT" sz="1400">
                <a:latin typeface="Verdana"/>
                <a:ea typeface="Verdana"/>
              </a:rPr>
              <a:t> + </a:t>
            </a:r>
            <a:r>
              <a:rPr lang="it-IT" sz="1400" err="1">
                <a:latin typeface="Verdana"/>
                <a:ea typeface="Verdana"/>
              </a:rPr>
              <a:t>Hemispherical</a:t>
            </a:r>
            <a:r>
              <a:rPr lang="it-IT" sz="1400">
                <a:latin typeface="Verdana"/>
                <a:ea typeface="Verdana"/>
              </a:rPr>
              <a:t> Caps</a:t>
            </a:r>
            <a:endParaRPr lang="en-US" sz="1400">
              <a:latin typeface="Verdana"/>
              <a:ea typeface="Verdana"/>
            </a:endParaRPr>
          </a:p>
          <a:p>
            <a:pPr marL="342900" indent="-342900">
              <a:buFont typeface="Calibri,Sans-Serif"/>
              <a:buChar char="-"/>
            </a:pPr>
            <a:r>
              <a:rPr lang="it-IT" sz="1400" b="1" err="1">
                <a:latin typeface="Verdana"/>
                <a:ea typeface="Verdana"/>
              </a:rPr>
              <a:t>Pressurant</a:t>
            </a:r>
            <a:r>
              <a:rPr lang="it-IT" sz="1400">
                <a:latin typeface="Verdana"/>
                <a:ea typeface="Verdana"/>
              </a:rPr>
              <a:t> Tank </a:t>
            </a:r>
            <a:r>
              <a:rPr lang="it-IT" sz="1400" b="1" err="1">
                <a:latin typeface="Verdana"/>
                <a:ea typeface="Verdana"/>
              </a:rPr>
              <a:t>Shape</a:t>
            </a:r>
            <a:r>
              <a:rPr lang="it-IT" sz="1400">
                <a:latin typeface="Verdana"/>
                <a:ea typeface="Verdana"/>
              </a:rPr>
              <a:t>: </a:t>
            </a:r>
            <a:r>
              <a:rPr lang="it-IT" sz="1400" err="1">
                <a:latin typeface="Verdana"/>
                <a:ea typeface="Verdana"/>
              </a:rPr>
              <a:t>Spherical</a:t>
            </a:r>
            <a:endParaRPr lang="it-IT" sz="1400">
              <a:latin typeface="Verdana"/>
              <a:ea typeface="Verdana"/>
            </a:endParaRPr>
          </a:p>
        </p:txBody>
      </p:sp>
      <p:pic>
        <p:nvPicPr>
          <p:cNvPr id="5" name="Immagine 5" descr="Immagine che contiene testo, diagramma, Disegno tecnico, Piano&#10;&#10;Il contenuto generato dall&amp;#39;intelligenza artificiale potrebbe non essere corretto.">
            <a:extLst>
              <a:ext uri="{FF2B5EF4-FFF2-40B4-BE49-F238E27FC236}">
                <a16:creationId xmlns:a16="http://schemas.microsoft.com/office/drawing/2014/main" id="{4957533B-668F-C202-C9BB-D5A82826B8F7}"/>
              </a:ext>
            </a:extLst>
          </p:cNvPr>
          <p:cNvPicPr>
            <a:picLocks noChangeAspect="1"/>
          </p:cNvPicPr>
          <p:nvPr/>
        </p:nvPicPr>
        <p:blipFill>
          <a:blip r:embed="rId3"/>
          <a:srcRect l="3185" t="76072" r="51338" b="598"/>
          <a:stretch/>
        </p:blipFill>
        <p:spPr>
          <a:xfrm>
            <a:off x="3873040" y="936575"/>
            <a:ext cx="2109697" cy="1413045"/>
          </a:xfrm>
          <a:prstGeom prst="rect">
            <a:avLst/>
          </a:prstGeom>
        </p:spPr>
      </p:pic>
    </p:spTree>
    <p:extLst>
      <p:ext uri="{BB962C8B-B14F-4D97-AF65-F5344CB8AC3E}">
        <p14:creationId xmlns:p14="http://schemas.microsoft.com/office/powerpoint/2010/main" val="182730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E5000-6392-3E83-A640-D79043A56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77549-C45E-F652-570A-845ED6CD574F}"/>
              </a:ext>
            </a:extLst>
          </p:cNvPr>
          <p:cNvSpPr>
            <a:spLocks noGrp="1"/>
          </p:cNvSpPr>
          <p:nvPr>
            <p:ph type="title"/>
          </p:nvPr>
        </p:nvSpPr>
        <p:spPr/>
        <p:txBody>
          <a:bodyPr/>
          <a:lstStyle/>
          <a:p>
            <a:r>
              <a:rPr lang="en-US"/>
              <a:t>Results – PS</a:t>
            </a:r>
          </a:p>
        </p:txBody>
      </p:sp>
      <p:sp>
        <p:nvSpPr>
          <p:cNvPr id="3" name="Text Placeholder 2">
            <a:extLst>
              <a:ext uri="{FF2B5EF4-FFF2-40B4-BE49-F238E27FC236}">
                <a16:creationId xmlns:a16="http://schemas.microsoft.com/office/drawing/2014/main" id="{32138ECE-5C61-5D0F-A5A8-4CD05981B677}"/>
              </a:ext>
            </a:extLst>
          </p:cNvPr>
          <p:cNvSpPr>
            <a:spLocks noGrp="1"/>
          </p:cNvSpPr>
          <p:nvPr>
            <p:ph type="body" sz="quarter" idx="10"/>
          </p:nvPr>
        </p:nvSpPr>
        <p:spPr/>
        <p:txBody>
          <a:bodyPr vert="horz" lIns="91440" tIns="45720" rIns="91440" bIns="45720" rtlCol="0" anchor="t">
            <a:noAutofit/>
          </a:bodyPr>
          <a:lstStyle/>
          <a:p>
            <a:endParaRPr lang="en-US" sz="1600">
              <a:ea typeface="Verdana"/>
            </a:endParaRPr>
          </a:p>
          <a:p>
            <a:endParaRPr lang="en-US">
              <a:ea typeface="Verdana"/>
            </a:endParaRPr>
          </a:p>
          <a:p>
            <a:endParaRPr lang="en-US">
              <a:ea typeface="Verdana"/>
            </a:endParaRPr>
          </a:p>
        </p:txBody>
      </p:sp>
      <p:sp>
        <p:nvSpPr>
          <p:cNvPr id="4" name="CasellaDiTesto 3">
            <a:extLst>
              <a:ext uri="{FF2B5EF4-FFF2-40B4-BE49-F238E27FC236}">
                <a16:creationId xmlns:a16="http://schemas.microsoft.com/office/drawing/2014/main" id="{57B0395D-D9C8-50B6-FAE8-D21D301B6B76}"/>
              </a:ext>
            </a:extLst>
          </p:cNvPr>
          <p:cNvSpPr txBox="1"/>
          <p:nvPr/>
        </p:nvSpPr>
        <p:spPr>
          <a:xfrm>
            <a:off x="3513109" y="48555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5" name="CasellaDiTesto 4">
            <a:extLst>
              <a:ext uri="{FF2B5EF4-FFF2-40B4-BE49-F238E27FC236}">
                <a16:creationId xmlns:a16="http://schemas.microsoft.com/office/drawing/2014/main" id="{D27A3BBD-639F-CAE4-DE18-E6595F0C001F}"/>
              </a:ext>
            </a:extLst>
          </p:cNvPr>
          <p:cNvSpPr txBox="1"/>
          <p:nvPr/>
        </p:nvSpPr>
        <p:spPr>
          <a:xfrm>
            <a:off x="3441705" y="542675"/>
            <a:ext cx="1956487" cy="5997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graphicFrame>
        <p:nvGraphicFramePr>
          <p:cNvPr id="6" name="Tabella 5">
            <a:extLst>
              <a:ext uri="{FF2B5EF4-FFF2-40B4-BE49-F238E27FC236}">
                <a16:creationId xmlns:a16="http://schemas.microsoft.com/office/drawing/2014/main" id="{AB9A4944-4A74-8585-4924-71517442D66D}"/>
              </a:ext>
            </a:extLst>
          </p:cNvPr>
          <p:cNvGraphicFramePr>
            <a:graphicFrameLocks noGrp="1"/>
          </p:cNvGraphicFramePr>
          <p:nvPr>
            <p:extLst>
              <p:ext uri="{D42A27DB-BD31-4B8C-83A1-F6EECF244321}">
                <p14:modId xmlns:p14="http://schemas.microsoft.com/office/powerpoint/2010/main" val="980156263"/>
              </p:ext>
            </p:extLst>
          </p:nvPr>
        </p:nvGraphicFramePr>
        <p:xfrm>
          <a:off x="3338763" y="922421"/>
          <a:ext cx="5485148" cy="3133240"/>
        </p:xfrm>
        <a:graphic>
          <a:graphicData uri="http://schemas.openxmlformats.org/drawingml/2006/table">
            <a:tbl>
              <a:tblPr firstRow="1" bandRow="1">
                <a:tableStyleId>{5C22544A-7EE6-4342-B048-85BDC9FD1C3A}</a:tableStyleId>
              </a:tblPr>
              <a:tblGrid>
                <a:gridCol w="3998328">
                  <a:extLst>
                    <a:ext uri="{9D8B030D-6E8A-4147-A177-3AD203B41FA5}">
                      <a16:colId xmlns:a16="http://schemas.microsoft.com/office/drawing/2014/main" val="643776368"/>
                    </a:ext>
                  </a:extLst>
                </a:gridCol>
                <a:gridCol w="1486820">
                  <a:extLst>
                    <a:ext uri="{9D8B030D-6E8A-4147-A177-3AD203B41FA5}">
                      <a16:colId xmlns:a16="http://schemas.microsoft.com/office/drawing/2014/main" val="4083178693"/>
                    </a:ext>
                  </a:extLst>
                </a:gridCol>
              </a:tblGrid>
              <a:tr h="522206">
                <a:tc>
                  <a:txBody>
                    <a:bodyPr/>
                    <a:lstStyle/>
                    <a:p>
                      <a:pPr lvl="0" algn="ctr">
                        <a:buNone/>
                      </a:pPr>
                      <a:r>
                        <a:rPr lang="it-IT" sz="1600"/>
                        <a:t>Feature</a:t>
                      </a:r>
                    </a:p>
                  </a:txBody>
                  <a:tcPr anchor="ctr"/>
                </a:tc>
                <a:tc>
                  <a:txBody>
                    <a:bodyPr/>
                    <a:lstStyle/>
                    <a:p>
                      <a:pPr lvl="0" algn="ctr">
                        <a:buNone/>
                      </a:pPr>
                      <a:r>
                        <a:rPr lang="it-IT" sz="1600"/>
                        <a:t>Value</a:t>
                      </a:r>
                    </a:p>
                  </a:txBody>
                  <a:tcPr anchor="ctr"/>
                </a:tc>
                <a:extLst>
                  <a:ext uri="{0D108BD9-81ED-4DB2-BD59-A6C34878D82A}">
                    <a16:rowId xmlns:a16="http://schemas.microsoft.com/office/drawing/2014/main" val="2208440712"/>
                  </a:ext>
                </a:extLst>
              </a:tr>
              <a:tr h="430821">
                <a:tc>
                  <a:txBody>
                    <a:bodyPr/>
                    <a:lstStyle/>
                    <a:p>
                      <a:pPr lvl="0">
                        <a:buNone/>
                      </a:pPr>
                      <a:r>
                        <a:rPr lang="it-IT" sz="1600"/>
                        <a:t>Propellant Mass [kg]</a:t>
                      </a:r>
                    </a:p>
                  </a:txBody>
                  <a:tcPr/>
                </a:tc>
                <a:tc>
                  <a:txBody>
                    <a:bodyPr/>
                    <a:lstStyle/>
                    <a:p>
                      <a:pPr lvl="0" algn="ctr">
                        <a:buNone/>
                      </a:pPr>
                      <a:r>
                        <a:rPr lang="it-IT" sz="1600"/>
                        <a:t>2065.90</a:t>
                      </a:r>
                    </a:p>
                  </a:txBody>
                  <a:tcPr/>
                </a:tc>
                <a:extLst>
                  <a:ext uri="{0D108BD9-81ED-4DB2-BD59-A6C34878D82A}">
                    <a16:rowId xmlns:a16="http://schemas.microsoft.com/office/drawing/2014/main" val="1565548675"/>
                  </a:ext>
                </a:extLst>
              </a:tr>
              <a:tr h="430821">
                <a:tc>
                  <a:txBody>
                    <a:bodyPr/>
                    <a:lstStyle/>
                    <a:p>
                      <a:pPr lvl="0">
                        <a:buNone/>
                      </a:pPr>
                      <a:r>
                        <a:rPr lang="it-IT" sz="1600"/>
                        <a:t>Pressurant Mass [kg]</a:t>
                      </a:r>
                    </a:p>
                  </a:txBody>
                  <a:tcPr/>
                </a:tc>
                <a:tc>
                  <a:txBody>
                    <a:bodyPr/>
                    <a:lstStyle/>
                    <a:p>
                      <a:pPr algn="ctr"/>
                      <a:r>
                        <a:rPr lang="it-IT" sz="1600"/>
                        <a:t>9.03</a:t>
                      </a:r>
                    </a:p>
                  </a:txBody>
                  <a:tcPr/>
                </a:tc>
                <a:extLst>
                  <a:ext uri="{0D108BD9-81ED-4DB2-BD59-A6C34878D82A}">
                    <a16:rowId xmlns:a16="http://schemas.microsoft.com/office/drawing/2014/main" val="1248781773"/>
                  </a:ext>
                </a:extLst>
              </a:tr>
              <a:tr h="443875">
                <a:tc>
                  <a:txBody>
                    <a:bodyPr/>
                    <a:lstStyle/>
                    <a:p>
                      <a:r>
                        <a:rPr lang="it-IT" sz="1600"/>
                        <a:t>Fuel Tank Volume [m</a:t>
                      </a:r>
                      <a:r>
                        <a:rPr lang="it-IT" sz="1600" baseline="30000"/>
                        <a:t>3</a:t>
                      </a:r>
                      <a:r>
                        <a:rPr lang="it-IT" sz="1600"/>
                        <a:t>]</a:t>
                      </a:r>
                      <a:endParaRPr lang="it-IT" sz="1600" baseline="30000"/>
                    </a:p>
                  </a:txBody>
                  <a:tcPr/>
                </a:tc>
                <a:tc>
                  <a:txBody>
                    <a:bodyPr/>
                    <a:lstStyle/>
                    <a:p>
                      <a:pPr lvl="0" algn="ctr">
                        <a:buNone/>
                      </a:pPr>
                      <a:r>
                        <a:rPr lang="it-IT" sz="1600">
                          <a:solidFill>
                            <a:schemeClr val="tx1"/>
                          </a:solidFill>
                        </a:rPr>
                        <a:t>0.973</a:t>
                      </a:r>
                    </a:p>
                  </a:txBody>
                  <a:tcPr/>
                </a:tc>
                <a:extLst>
                  <a:ext uri="{0D108BD9-81ED-4DB2-BD59-A6C34878D82A}">
                    <a16:rowId xmlns:a16="http://schemas.microsoft.com/office/drawing/2014/main" val="1916352393"/>
                  </a:ext>
                </a:extLst>
              </a:tr>
              <a:tr h="430821">
                <a:tc>
                  <a:txBody>
                    <a:bodyPr/>
                    <a:lstStyle/>
                    <a:p>
                      <a:pPr lvl="0">
                        <a:buNone/>
                      </a:pPr>
                      <a:r>
                        <a:rPr lang="it-IT" sz="1600"/>
                        <a:t>Oxidizer Tank Volume </a:t>
                      </a:r>
                      <a:r>
                        <a:rPr lang="it-IT" sz="1600" b="0" i="0" u="none" strike="noStrike" noProof="0">
                          <a:solidFill>
                            <a:srgbClr val="4D4F53"/>
                          </a:solidFill>
                          <a:latin typeface="Verdana"/>
                        </a:rPr>
                        <a:t>[m</a:t>
                      </a:r>
                      <a:r>
                        <a:rPr lang="it-IT" sz="1600" b="0" i="0" u="none" strike="noStrike" baseline="30000" noProof="0">
                          <a:solidFill>
                            <a:srgbClr val="4D4F53"/>
                          </a:solidFill>
                          <a:latin typeface="Verdana"/>
                        </a:rPr>
                        <a:t>3</a:t>
                      </a:r>
                      <a:r>
                        <a:rPr lang="it-IT" sz="1600" b="0" i="0" u="none" strike="noStrike" noProof="0">
                          <a:solidFill>
                            <a:srgbClr val="4D4F53"/>
                          </a:solidFill>
                          <a:latin typeface="Verdana"/>
                        </a:rPr>
                        <a:t>]</a:t>
                      </a:r>
                    </a:p>
                  </a:txBody>
                  <a:tcPr/>
                </a:tc>
                <a:tc>
                  <a:txBody>
                    <a:bodyPr/>
                    <a:lstStyle/>
                    <a:p>
                      <a:pPr lvl="0" algn="ctr">
                        <a:buNone/>
                      </a:pPr>
                      <a:r>
                        <a:rPr lang="it-IT" sz="1600">
                          <a:solidFill>
                            <a:schemeClr val="tx1"/>
                          </a:solidFill>
                        </a:rPr>
                        <a:t>0.973</a:t>
                      </a:r>
                      <a:endParaRPr lang="it-IT" sz="1600"/>
                    </a:p>
                  </a:txBody>
                  <a:tcPr/>
                </a:tc>
                <a:extLst>
                  <a:ext uri="{0D108BD9-81ED-4DB2-BD59-A6C34878D82A}">
                    <a16:rowId xmlns:a16="http://schemas.microsoft.com/office/drawing/2014/main" val="2182434825"/>
                  </a:ext>
                </a:extLst>
              </a:tr>
              <a:tr h="443875">
                <a:tc>
                  <a:txBody>
                    <a:bodyPr/>
                    <a:lstStyle/>
                    <a:p>
                      <a:r>
                        <a:rPr lang="it-IT" sz="1600"/>
                        <a:t>Pressurant Tank Volume </a:t>
                      </a:r>
                      <a:r>
                        <a:rPr lang="it-IT" sz="1600" b="0" i="0" u="none" strike="noStrike" noProof="0">
                          <a:solidFill>
                            <a:srgbClr val="4D4F53"/>
                          </a:solidFill>
                          <a:latin typeface="Verdana"/>
                        </a:rPr>
                        <a:t>[m</a:t>
                      </a:r>
                      <a:r>
                        <a:rPr lang="it-IT" sz="1600" b="0" i="0" u="none" strike="noStrike" baseline="30000" noProof="0">
                          <a:solidFill>
                            <a:srgbClr val="4D4F53"/>
                          </a:solidFill>
                          <a:latin typeface="Verdana"/>
                        </a:rPr>
                        <a:t>3</a:t>
                      </a:r>
                      <a:r>
                        <a:rPr lang="it-IT" sz="1600" b="0" i="0" u="none" strike="noStrike" noProof="0">
                          <a:solidFill>
                            <a:srgbClr val="4D4F53"/>
                          </a:solidFill>
                          <a:latin typeface="Verdana"/>
                        </a:rPr>
                        <a:t>]</a:t>
                      </a:r>
                      <a:endParaRPr lang="it-IT" sz="1600"/>
                    </a:p>
                  </a:txBody>
                  <a:tcPr/>
                </a:tc>
                <a:tc>
                  <a:txBody>
                    <a:bodyPr/>
                    <a:lstStyle/>
                    <a:p>
                      <a:pPr lvl="0" algn="ctr">
                        <a:buNone/>
                      </a:pPr>
                      <a:r>
                        <a:rPr lang="it-IT" sz="1600" b="0" i="0" u="none" strike="noStrike" noProof="0">
                          <a:latin typeface="Verdana"/>
                        </a:rPr>
                        <a:t>0.278</a:t>
                      </a:r>
                      <a:endParaRPr lang="it-IT" sz="1600"/>
                    </a:p>
                  </a:txBody>
                  <a:tcPr/>
                </a:tc>
                <a:extLst>
                  <a:ext uri="{0D108BD9-81ED-4DB2-BD59-A6C34878D82A}">
                    <a16:rowId xmlns:a16="http://schemas.microsoft.com/office/drawing/2014/main" val="2420723690"/>
                  </a:ext>
                </a:extLst>
              </a:tr>
              <a:tr h="430821">
                <a:tc>
                  <a:txBody>
                    <a:bodyPr/>
                    <a:lstStyle/>
                    <a:p>
                      <a:pPr lvl="0">
                        <a:buNone/>
                      </a:pPr>
                      <a:r>
                        <a:rPr lang="it-IT" sz="1600"/>
                        <a:t>Inert Mass of the PS [kg]</a:t>
                      </a:r>
                    </a:p>
                  </a:txBody>
                  <a:tcPr/>
                </a:tc>
                <a:tc>
                  <a:txBody>
                    <a:bodyPr/>
                    <a:lstStyle/>
                    <a:p>
                      <a:pPr algn="ctr"/>
                      <a:r>
                        <a:rPr lang="it-IT" sz="1600"/>
                        <a:t>98.45</a:t>
                      </a:r>
                    </a:p>
                  </a:txBody>
                  <a:tcPr/>
                </a:tc>
                <a:extLst>
                  <a:ext uri="{0D108BD9-81ED-4DB2-BD59-A6C34878D82A}">
                    <a16:rowId xmlns:a16="http://schemas.microsoft.com/office/drawing/2014/main" val="30282667"/>
                  </a:ext>
                </a:extLst>
              </a:tr>
            </a:tbl>
          </a:graphicData>
        </a:graphic>
      </p:graphicFrame>
      <p:sp>
        <p:nvSpPr>
          <p:cNvPr id="7" name="CasellaDiTesto 6">
            <a:extLst>
              <a:ext uri="{FF2B5EF4-FFF2-40B4-BE49-F238E27FC236}">
                <a16:creationId xmlns:a16="http://schemas.microsoft.com/office/drawing/2014/main" id="{C956A073-4E6B-87C6-38A3-9387222B67DB}"/>
              </a:ext>
            </a:extLst>
          </p:cNvPr>
          <p:cNvSpPr txBox="1"/>
          <p:nvPr/>
        </p:nvSpPr>
        <p:spPr>
          <a:xfrm>
            <a:off x="378241" y="1334879"/>
            <a:ext cx="282341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ea typeface="Verdana"/>
              </a:rPr>
              <a:t>Outputs:</a:t>
            </a:r>
          </a:p>
          <a:p>
            <a:endParaRPr lang="en-GB" sz="1600">
              <a:ea typeface="Verdana"/>
            </a:endParaRPr>
          </a:p>
          <a:p>
            <a:pPr marL="285750" indent="-285750">
              <a:buFont typeface="Calibri"/>
              <a:buChar char="-"/>
            </a:pPr>
            <a:r>
              <a:rPr lang="en-GB" sz="1600">
                <a:ea typeface="Verdana"/>
              </a:rPr>
              <a:t>Overall compact system</a:t>
            </a:r>
          </a:p>
          <a:p>
            <a:pPr marL="285750" indent="-285750">
              <a:buFont typeface="Calibri"/>
              <a:buChar char="-"/>
            </a:pPr>
            <a:endParaRPr lang="en-GB" sz="1600">
              <a:ea typeface="Verdana"/>
            </a:endParaRPr>
          </a:p>
          <a:p>
            <a:pPr marL="285750" indent="-285750">
              <a:buFont typeface="Calibri"/>
              <a:buChar char="-"/>
            </a:pPr>
            <a:r>
              <a:rPr lang="en-GB" sz="1600">
                <a:ea typeface="Verdana"/>
              </a:rPr>
              <a:t>Single failure tolerant</a:t>
            </a:r>
          </a:p>
          <a:p>
            <a:pPr marL="285750" indent="-285750">
              <a:buFont typeface="Calibri"/>
              <a:buChar char="-"/>
            </a:pPr>
            <a:endParaRPr lang="en-GB" sz="1600">
              <a:ea typeface="Verdana"/>
            </a:endParaRPr>
          </a:p>
          <a:p>
            <a:pPr marL="285750" indent="-285750">
              <a:buFont typeface="Calibri"/>
              <a:buChar char="-"/>
            </a:pPr>
            <a:r>
              <a:rPr lang="en-GB" sz="1600">
                <a:ea typeface="Verdana"/>
              </a:rPr>
              <a:t>Low power budget</a:t>
            </a:r>
          </a:p>
          <a:p>
            <a:pPr marL="285750" indent="-285750">
              <a:buFont typeface="Calibri"/>
              <a:buChar char="-"/>
            </a:pPr>
            <a:endParaRPr lang="en-GB" sz="1600">
              <a:ea typeface="Verdana"/>
            </a:endParaRPr>
          </a:p>
        </p:txBody>
      </p:sp>
    </p:spTree>
    <p:extLst>
      <p:ext uri="{BB962C8B-B14F-4D97-AF65-F5344CB8AC3E}">
        <p14:creationId xmlns:p14="http://schemas.microsoft.com/office/powerpoint/2010/main" val="196829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5E59-838C-C159-11C7-98C31C6F4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BB636-96DC-8BE3-5457-404A67329DD4}"/>
              </a:ext>
            </a:extLst>
          </p:cNvPr>
          <p:cNvSpPr>
            <a:spLocks noGrp="1"/>
          </p:cNvSpPr>
          <p:nvPr>
            <p:ph type="title"/>
          </p:nvPr>
        </p:nvSpPr>
        <p:spPr>
          <a:xfrm>
            <a:off x="923846" y="1664580"/>
            <a:ext cx="7296306" cy="1428750"/>
          </a:xfrm>
        </p:spPr>
        <p:txBody>
          <a:bodyPr>
            <a:normAutofit/>
          </a:bodyPr>
          <a:lstStyle/>
          <a:p>
            <a:pPr algn="ctr"/>
            <a:r>
              <a:rPr lang="en-US">
                <a:ea typeface="Verdana"/>
              </a:rPr>
              <a:t>Communication &amp; On Board Data Handling</a:t>
            </a:r>
            <a:br>
              <a:rPr lang="en-US">
                <a:ea typeface="Verdana"/>
              </a:rPr>
            </a:br>
            <a:r>
              <a:rPr lang="en-US" sz="1400" b="0">
                <a:solidFill>
                  <a:srgbClr val="000000"/>
                </a:solidFill>
                <a:ea typeface="Verdana"/>
              </a:rPr>
              <a:t>Lorenzo Cesarini</a:t>
            </a:r>
            <a:br>
              <a:rPr lang="en-US" sz="1400" b="0">
                <a:solidFill>
                  <a:srgbClr val="000000"/>
                </a:solidFill>
                <a:ea typeface="Verdana"/>
              </a:rPr>
            </a:br>
            <a:r>
              <a:rPr lang="en-US" sz="1400" b="0">
                <a:solidFill>
                  <a:srgbClr val="000000"/>
                </a:solidFill>
                <a:ea typeface="Verdana"/>
              </a:rPr>
              <a:t>Gaetano Vitello</a:t>
            </a:r>
            <a:endParaRPr lang="it-IT" sz="1400" b="0"/>
          </a:p>
        </p:txBody>
      </p:sp>
    </p:spTree>
    <p:extLst>
      <p:ext uri="{BB962C8B-B14F-4D97-AF65-F5344CB8AC3E}">
        <p14:creationId xmlns:p14="http://schemas.microsoft.com/office/powerpoint/2010/main" val="848309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5B8B8-826E-F891-E543-EFB5EEDC0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17DBE-7CDE-84F7-20B1-0177516B2228}"/>
              </a:ext>
            </a:extLst>
          </p:cNvPr>
          <p:cNvSpPr>
            <a:spLocks noGrp="1"/>
          </p:cNvSpPr>
          <p:nvPr>
            <p:ph type="title"/>
          </p:nvPr>
        </p:nvSpPr>
        <p:spPr/>
        <p:txBody>
          <a:bodyPr/>
          <a:lstStyle/>
          <a:p>
            <a:r>
              <a:rPr lang="en-US"/>
              <a:t>Communication Strategy – COMMS</a:t>
            </a:r>
            <a:endParaRPr lang="en-US">
              <a:ea typeface="Verdana"/>
            </a:endParaRPr>
          </a:p>
        </p:txBody>
      </p:sp>
      <p:pic>
        <p:nvPicPr>
          <p:cNvPr id="3" name="Immagine 2" descr="Immagine che contiene schermata, testo&#10;&#10;Il contenuto generato dall&amp;#39;intelligenza artificiale potrebbe non essere corretto.">
            <a:extLst>
              <a:ext uri="{FF2B5EF4-FFF2-40B4-BE49-F238E27FC236}">
                <a16:creationId xmlns:a16="http://schemas.microsoft.com/office/drawing/2014/main" id="{2E3747FC-0ECD-C30B-232A-9C81FFDEED88}"/>
              </a:ext>
            </a:extLst>
          </p:cNvPr>
          <p:cNvPicPr>
            <a:picLocks noChangeAspect="1"/>
          </p:cNvPicPr>
          <p:nvPr/>
        </p:nvPicPr>
        <p:blipFill>
          <a:blip r:embed="rId2"/>
          <a:stretch>
            <a:fillRect/>
          </a:stretch>
        </p:blipFill>
        <p:spPr>
          <a:xfrm>
            <a:off x="998393" y="2631065"/>
            <a:ext cx="6800850" cy="1076325"/>
          </a:xfrm>
          <a:prstGeom prst="rect">
            <a:avLst/>
          </a:prstGeom>
        </p:spPr>
      </p:pic>
      <p:pic>
        <p:nvPicPr>
          <p:cNvPr id="4" name="Immagine 3" descr="Immagine che contiene testo, schermata, Carattere, numero&#10;&#10;Il contenuto generato dall&amp;#39;intelligenza artificiale potrebbe non essere corretto.">
            <a:extLst>
              <a:ext uri="{FF2B5EF4-FFF2-40B4-BE49-F238E27FC236}">
                <a16:creationId xmlns:a16="http://schemas.microsoft.com/office/drawing/2014/main" id="{B609C5A9-2960-42B1-05AA-69020847F579}"/>
              </a:ext>
            </a:extLst>
          </p:cNvPr>
          <p:cNvPicPr>
            <a:picLocks noChangeAspect="1"/>
          </p:cNvPicPr>
          <p:nvPr/>
        </p:nvPicPr>
        <p:blipFill>
          <a:blip r:embed="rId3"/>
          <a:stretch>
            <a:fillRect/>
          </a:stretch>
        </p:blipFill>
        <p:spPr>
          <a:xfrm>
            <a:off x="498331" y="1184564"/>
            <a:ext cx="8181975" cy="1181100"/>
          </a:xfrm>
          <a:prstGeom prst="rect">
            <a:avLst/>
          </a:prstGeom>
        </p:spPr>
      </p:pic>
    </p:spTree>
    <p:extLst>
      <p:ext uri="{BB962C8B-B14F-4D97-AF65-F5344CB8AC3E}">
        <p14:creationId xmlns:p14="http://schemas.microsoft.com/office/powerpoint/2010/main" val="1167957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785C5-B16D-7803-9735-664CE220E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B6131-C410-428E-57D5-AF200AFCF465}"/>
              </a:ext>
            </a:extLst>
          </p:cNvPr>
          <p:cNvSpPr>
            <a:spLocks noGrp="1"/>
          </p:cNvSpPr>
          <p:nvPr>
            <p:ph type="title"/>
          </p:nvPr>
        </p:nvSpPr>
        <p:spPr/>
        <p:txBody>
          <a:bodyPr/>
          <a:lstStyle/>
          <a:p>
            <a:r>
              <a:rPr lang="en-US"/>
              <a:t>Analysis and Trade-offs – COMMS</a:t>
            </a:r>
            <a:endParaRPr lang="en-US">
              <a:ea typeface="Verdana"/>
            </a:endParaRPr>
          </a:p>
        </p:txBody>
      </p:sp>
      <p:pic>
        <p:nvPicPr>
          <p:cNvPr id="3" name="Immagine 2" descr="Immagine che contiene testo, linea, diagramma, Diagramma&#10;&#10;Il contenuto generato dall&amp;#39;intelligenza artificiale potrebbe non essere corretto.">
            <a:extLst>
              <a:ext uri="{FF2B5EF4-FFF2-40B4-BE49-F238E27FC236}">
                <a16:creationId xmlns:a16="http://schemas.microsoft.com/office/drawing/2014/main" id="{73236D68-7BCC-73DA-4175-88159B88DF8B}"/>
              </a:ext>
            </a:extLst>
          </p:cNvPr>
          <p:cNvPicPr>
            <a:picLocks noChangeAspect="1"/>
          </p:cNvPicPr>
          <p:nvPr/>
        </p:nvPicPr>
        <p:blipFill>
          <a:blip r:embed="rId3"/>
          <a:stretch>
            <a:fillRect/>
          </a:stretch>
        </p:blipFill>
        <p:spPr>
          <a:xfrm>
            <a:off x="4497124" y="1168962"/>
            <a:ext cx="4380989" cy="3024032"/>
          </a:xfrm>
          <a:prstGeom prst="rect">
            <a:avLst/>
          </a:prstGeom>
        </p:spPr>
      </p:pic>
      <p:sp>
        <p:nvSpPr>
          <p:cNvPr id="5" name="CasellaDiTesto 4">
            <a:extLst>
              <a:ext uri="{FF2B5EF4-FFF2-40B4-BE49-F238E27FC236}">
                <a16:creationId xmlns:a16="http://schemas.microsoft.com/office/drawing/2014/main" id="{FC48BCFF-BA9B-CB9C-46A7-EB2A43436906}"/>
              </a:ext>
            </a:extLst>
          </p:cNvPr>
          <p:cNvSpPr txBox="1"/>
          <p:nvPr/>
        </p:nvSpPr>
        <p:spPr>
          <a:xfrm>
            <a:off x="325141" y="896522"/>
            <a:ext cx="62624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ea typeface="Verdana"/>
              </a:rPr>
              <a:t>Ground network: </a:t>
            </a:r>
          </a:p>
        </p:txBody>
      </p:sp>
      <p:sp>
        <p:nvSpPr>
          <p:cNvPr id="7" name="CasellaDiTesto 6">
            <a:extLst>
              <a:ext uri="{FF2B5EF4-FFF2-40B4-BE49-F238E27FC236}">
                <a16:creationId xmlns:a16="http://schemas.microsoft.com/office/drawing/2014/main" id="{AAEB1A0C-1C42-E857-2B80-1E0FBD153796}"/>
              </a:ext>
            </a:extLst>
          </p:cNvPr>
          <p:cNvSpPr txBox="1"/>
          <p:nvPr/>
        </p:nvSpPr>
        <p:spPr>
          <a:xfrm>
            <a:off x="326872" y="1279271"/>
            <a:ext cx="301743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1600">
                <a:ea typeface="Verdana"/>
              </a:rPr>
              <a:t>ESA Core Network      </a:t>
            </a:r>
          </a:p>
          <a:p>
            <a:r>
              <a:rPr lang="it-IT" sz="1600">
                <a:ea typeface="Verdana"/>
              </a:rPr>
              <a:t>     </a:t>
            </a:r>
            <a:r>
              <a:rPr lang="it-IT" sz="1200">
                <a:ea typeface="Verdana"/>
              </a:rPr>
              <a:t>-</a:t>
            </a:r>
            <a:r>
              <a:rPr lang="it-IT" sz="1600">
                <a:ea typeface="Verdana"/>
              </a:rPr>
              <a:t> </a:t>
            </a:r>
            <a:r>
              <a:rPr lang="it-IT" sz="1200">
                <a:ea typeface="Verdana"/>
              </a:rPr>
              <a:t>LEOP/</a:t>
            </a:r>
            <a:r>
              <a:rPr lang="it-IT" sz="1200" err="1">
                <a:ea typeface="Verdana"/>
              </a:rPr>
              <a:t>Commissioning</a:t>
            </a:r>
            <a:r>
              <a:rPr lang="it-IT" sz="1200">
                <a:ea typeface="Verdana"/>
              </a:rPr>
              <a:t> </a:t>
            </a:r>
            <a:endParaRPr lang="en-US" sz="1200">
              <a:ea typeface="Verdana"/>
            </a:endParaRPr>
          </a:p>
          <a:p>
            <a:r>
              <a:rPr lang="it-IT" sz="1200">
                <a:ea typeface="Verdana"/>
              </a:rPr>
              <a:t>     - Close-to-Earth OPS</a:t>
            </a:r>
          </a:p>
          <a:p>
            <a:r>
              <a:rPr lang="it-IT" sz="700">
                <a:ea typeface="Verdana"/>
              </a:rPr>
              <a:t> </a:t>
            </a:r>
            <a:endParaRPr lang="en-US" sz="700">
              <a:ea typeface="Verdana"/>
            </a:endParaRPr>
          </a:p>
          <a:p>
            <a:pPr marL="285750" indent="-285750">
              <a:buFont typeface="Arial"/>
              <a:buChar char="•"/>
            </a:pPr>
            <a:r>
              <a:rPr lang="it-IT" sz="1600">
                <a:ea typeface="Verdana"/>
              </a:rPr>
              <a:t>NASA DSN </a:t>
            </a:r>
            <a:endParaRPr lang="it-IT" sz="1600"/>
          </a:p>
        </p:txBody>
      </p:sp>
      <p:sp>
        <p:nvSpPr>
          <p:cNvPr id="8" name="CasellaDiTesto 7">
            <a:extLst>
              <a:ext uri="{FF2B5EF4-FFF2-40B4-BE49-F238E27FC236}">
                <a16:creationId xmlns:a16="http://schemas.microsoft.com/office/drawing/2014/main" id="{D13D3E08-4AD7-67E7-770A-EF1CCEAD8B23}"/>
              </a:ext>
            </a:extLst>
          </p:cNvPr>
          <p:cNvSpPr txBox="1"/>
          <p:nvPr/>
        </p:nvSpPr>
        <p:spPr>
          <a:xfrm>
            <a:off x="337687" y="2503170"/>
            <a:ext cx="42343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ea typeface="Verdana"/>
              </a:rPr>
              <a:t>Data Rate vs </a:t>
            </a:r>
            <a:r>
              <a:rPr lang="it-IT" sz="1600" b="1" err="1">
                <a:ea typeface="Verdana"/>
              </a:rPr>
              <a:t>Distance</a:t>
            </a:r>
            <a:r>
              <a:rPr lang="it-IT" sz="1600" b="1">
                <a:ea typeface="Verdana"/>
              </a:rPr>
              <a:t> (HGA):</a:t>
            </a:r>
          </a:p>
        </p:txBody>
      </p:sp>
      <p:sp>
        <p:nvSpPr>
          <p:cNvPr id="13" name="CasellaDiTesto 12">
            <a:extLst>
              <a:ext uri="{FF2B5EF4-FFF2-40B4-BE49-F238E27FC236}">
                <a16:creationId xmlns:a16="http://schemas.microsoft.com/office/drawing/2014/main" id="{A13522AE-BCE5-1587-BF38-A3199BAC1BC4}"/>
              </a:ext>
            </a:extLst>
          </p:cNvPr>
          <p:cNvSpPr txBox="1"/>
          <p:nvPr/>
        </p:nvSpPr>
        <p:spPr>
          <a:xfrm>
            <a:off x="1434729" y="321001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14" name="CasellaDiTesto 13">
            <a:extLst>
              <a:ext uri="{FF2B5EF4-FFF2-40B4-BE49-F238E27FC236}">
                <a16:creationId xmlns:a16="http://schemas.microsoft.com/office/drawing/2014/main" id="{3F337DB5-B49F-C202-7025-CA4434FA8C85}"/>
              </a:ext>
            </a:extLst>
          </p:cNvPr>
          <p:cNvSpPr txBox="1"/>
          <p:nvPr/>
        </p:nvSpPr>
        <p:spPr>
          <a:xfrm>
            <a:off x="1364545" y="3310278"/>
            <a:ext cx="1493921" cy="8522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9" name="Rettangolo 8">
            <a:extLst>
              <a:ext uri="{FF2B5EF4-FFF2-40B4-BE49-F238E27FC236}">
                <a16:creationId xmlns:a16="http://schemas.microsoft.com/office/drawing/2014/main" id="{A103437C-A4A5-2BEB-2E70-350415024EA1}"/>
              </a:ext>
            </a:extLst>
          </p:cNvPr>
          <p:cNvSpPr/>
          <p:nvPr/>
        </p:nvSpPr>
        <p:spPr>
          <a:xfrm>
            <a:off x="993929" y="2920457"/>
            <a:ext cx="2463644" cy="742262"/>
          </a:xfrm>
          <a:prstGeom prst="rect">
            <a:avLst/>
          </a:prstGeom>
          <a:solidFill>
            <a:srgbClr val="DAE9F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59BE20F1-1451-8F5F-E025-C8AF96BEBC15}"/>
              </a:ext>
            </a:extLst>
          </p:cNvPr>
          <p:cNvSpPr txBox="1"/>
          <p:nvPr/>
        </p:nvSpPr>
        <p:spPr>
          <a:xfrm>
            <a:off x="1090996" y="2923391"/>
            <a:ext cx="261926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err="1">
                <a:solidFill>
                  <a:srgbClr val="4D4F53"/>
                </a:solidFill>
                <a:ea typeface="Verdana"/>
              </a:rPr>
              <a:t>Phase</a:t>
            </a:r>
            <a:r>
              <a:rPr lang="it-IT" sz="1400">
                <a:solidFill>
                  <a:srgbClr val="4D4F53"/>
                </a:solidFill>
                <a:ea typeface="Verdana"/>
              </a:rPr>
              <a:t>: Transfer </a:t>
            </a:r>
          </a:p>
          <a:p>
            <a:r>
              <a:rPr lang="it-IT" sz="1400" b="1" err="1">
                <a:solidFill>
                  <a:srgbClr val="4D4F53"/>
                </a:solidFill>
                <a:ea typeface="Verdana"/>
              </a:rPr>
              <a:t>Distance</a:t>
            </a:r>
            <a:r>
              <a:rPr lang="it-IT" sz="1400">
                <a:solidFill>
                  <a:srgbClr val="4D4F53"/>
                </a:solidFill>
                <a:ea typeface="Verdana"/>
              </a:rPr>
              <a:t>: 4 [AU]</a:t>
            </a:r>
          </a:p>
          <a:p>
            <a:r>
              <a:rPr lang="it-IT" sz="1400" b="1">
                <a:solidFill>
                  <a:srgbClr val="4D4F53"/>
                </a:solidFill>
                <a:ea typeface="Verdana"/>
              </a:rPr>
              <a:t>Data Rate</a:t>
            </a:r>
            <a:r>
              <a:rPr lang="it-IT" sz="1400">
                <a:solidFill>
                  <a:srgbClr val="4D4F53"/>
                </a:solidFill>
                <a:ea typeface="Verdana"/>
              </a:rPr>
              <a:t>: 10 [kbit/s]</a:t>
            </a:r>
          </a:p>
        </p:txBody>
      </p:sp>
      <p:sp>
        <p:nvSpPr>
          <p:cNvPr id="12" name="CasellaDiTesto 11">
            <a:extLst>
              <a:ext uri="{FF2B5EF4-FFF2-40B4-BE49-F238E27FC236}">
                <a16:creationId xmlns:a16="http://schemas.microsoft.com/office/drawing/2014/main" id="{BAF4DA17-3787-E361-D2F0-D823936147A7}"/>
              </a:ext>
            </a:extLst>
          </p:cNvPr>
          <p:cNvSpPr txBox="1"/>
          <p:nvPr/>
        </p:nvSpPr>
        <p:spPr>
          <a:xfrm>
            <a:off x="1371430" y="4177856"/>
            <a:ext cx="1493921" cy="8522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15" name="Rettangolo 14">
            <a:extLst>
              <a:ext uri="{FF2B5EF4-FFF2-40B4-BE49-F238E27FC236}">
                <a16:creationId xmlns:a16="http://schemas.microsoft.com/office/drawing/2014/main" id="{4DB41630-3A96-2AA7-6360-95585E8EEEED}"/>
              </a:ext>
            </a:extLst>
          </p:cNvPr>
          <p:cNvSpPr/>
          <p:nvPr/>
        </p:nvSpPr>
        <p:spPr>
          <a:xfrm>
            <a:off x="993929" y="3788035"/>
            <a:ext cx="2463644" cy="742262"/>
          </a:xfrm>
          <a:prstGeom prst="rect">
            <a:avLst/>
          </a:prstGeom>
          <a:solidFill>
            <a:srgbClr val="DAE9F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2CF82A80-2386-57CC-30CF-503B33B2D5DC}"/>
              </a:ext>
            </a:extLst>
          </p:cNvPr>
          <p:cNvSpPr txBox="1"/>
          <p:nvPr/>
        </p:nvSpPr>
        <p:spPr>
          <a:xfrm>
            <a:off x="1097881" y="3790969"/>
            <a:ext cx="25366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err="1">
                <a:ea typeface="Verdana"/>
              </a:rPr>
              <a:t>Phase</a:t>
            </a:r>
            <a:r>
              <a:rPr lang="it-IT" sz="1400">
                <a:ea typeface="Verdana"/>
              </a:rPr>
              <a:t>: Science</a:t>
            </a:r>
          </a:p>
          <a:p>
            <a:r>
              <a:rPr lang="it-IT" sz="1400" b="1" err="1">
                <a:ea typeface="Verdana"/>
              </a:rPr>
              <a:t>Distance</a:t>
            </a:r>
            <a:r>
              <a:rPr lang="it-IT" sz="1400">
                <a:ea typeface="Verdana"/>
              </a:rPr>
              <a:t>: 2.6 [AU]</a:t>
            </a:r>
          </a:p>
          <a:p>
            <a:r>
              <a:rPr lang="it-IT" sz="1400" b="1">
                <a:ea typeface="Verdana"/>
              </a:rPr>
              <a:t>Data Rate</a:t>
            </a:r>
            <a:r>
              <a:rPr lang="it-IT" sz="1400">
                <a:ea typeface="Verdana"/>
              </a:rPr>
              <a:t>: 100 [kbit/s]</a:t>
            </a:r>
          </a:p>
        </p:txBody>
      </p:sp>
    </p:spTree>
    <p:extLst>
      <p:ext uri="{BB962C8B-B14F-4D97-AF65-F5344CB8AC3E}">
        <p14:creationId xmlns:p14="http://schemas.microsoft.com/office/powerpoint/2010/main" val="3215148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F643-A6AD-82E1-2BE0-811C2AEEB766}"/>
            </a:ext>
          </a:extLst>
        </p:cNvPr>
        <p:cNvGrpSpPr/>
        <p:nvPr/>
      </p:nvGrpSpPr>
      <p:grpSpPr>
        <a:xfrm>
          <a:off x="0" y="0"/>
          <a:ext cx="0" cy="0"/>
          <a:chOff x="0" y="0"/>
          <a:chExt cx="0" cy="0"/>
        </a:xfrm>
      </p:grpSpPr>
      <p:pic>
        <p:nvPicPr>
          <p:cNvPr id="5" name="Immagine 4" descr="Immagine che contiene testo, schermata, Carattere, diagramma&#10;&#10;Il contenuto generato dall&amp;#39;intelligenza artificiale potrebbe non essere corretto.">
            <a:extLst>
              <a:ext uri="{FF2B5EF4-FFF2-40B4-BE49-F238E27FC236}">
                <a16:creationId xmlns:a16="http://schemas.microsoft.com/office/drawing/2014/main" id="{D16C4AC3-313E-3971-FC0C-460319CDB198}"/>
              </a:ext>
            </a:extLst>
          </p:cNvPr>
          <p:cNvPicPr>
            <a:picLocks noChangeAspect="1"/>
          </p:cNvPicPr>
          <p:nvPr/>
        </p:nvPicPr>
        <p:blipFill>
          <a:blip r:embed="rId2"/>
          <a:stretch>
            <a:fillRect/>
          </a:stretch>
        </p:blipFill>
        <p:spPr>
          <a:xfrm>
            <a:off x="493522" y="827088"/>
            <a:ext cx="8431312" cy="3426979"/>
          </a:xfrm>
          <a:prstGeom prst="rect">
            <a:avLst/>
          </a:prstGeom>
        </p:spPr>
      </p:pic>
      <p:sp>
        <p:nvSpPr>
          <p:cNvPr id="8" name="Title 1">
            <a:extLst>
              <a:ext uri="{FF2B5EF4-FFF2-40B4-BE49-F238E27FC236}">
                <a16:creationId xmlns:a16="http://schemas.microsoft.com/office/drawing/2014/main" id="{CDC13072-1625-A003-B6AB-7CC6D2E5FBEC}"/>
              </a:ext>
            </a:extLst>
          </p:cNvPr>
          <p:cNvSpPr txBox="1">
            <a:spLocks/>
          </p:cNvSpPr>
          <p:nvPr/>
        </p:nvSpPr>
        <p:spPr>
          <a:xfrm>
            <a:off x="462156" y="1227"/>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kern="1200">
                <a:solidFill>
                  <a:srgbClr val="0098DB"/>
                </a:solidFill>
                <a:latin typeface="+mj-lt"/>
                <a:ea typeface="+mj-ea"/>
                <a:cs typeface="+mj-cs"/>
              </a:defRPr>
            </a:lvl1pPr>
          </a:lstStyle>
          <a:p>
            <a:r>
              <a:rPr lang="en-US"/>
              <a:t>Final Baseline Design – COMMS</a:t>
            </a:r>
            <a:endParaRPr lang="en-GB">
              <a:ea typeface="Verdana"/>
            </a:endParaRPr>
          </a:p>
        </p:txBody>
      </p:sp>
    </p:spTree>
    <p:extLst>
      <p:ext uri="{BB962C8B-B14F-4D97-AF65-F5344CB8AC3E}">
        <p14:creationId xmlns:p14="http://schemas.microsoft.com/office/powerpoint/2010/main" val="218997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254A5-FDFB-E92A-4F32-762443D6D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75A68-C16F-A845-D6AA-4923F5F6145C}"/>
              </a:ext>
            </a:extLst>
          </p:cNvPr>
          <p:cNvSpPr>
            <a:spLocks noGrp="1"/>
          </p:cNvSpPr>
          <p:nvPr>
            <p:ph type="title"/>
          </p:nvPr>
        </p:nvSpPr>
        <p:spPr/>
        <p:txBody>
          <a:bodyPr/>
          <a:lstStyle/>
          <a:p>
            <a:r>
              <a:rPr lang="en-US"/>
              <a:t>Requirements and Assumptions – OBDH</a:t>
            </a:r>
            <a:endParaRPr lang="en-US">
              <a:ea typeface="Verdana"/>
            </a:endParaRPr>
          </a:p>
        </p:txBody>
      </p:sp>
      <p:sp>
        <p:nvSpPr>
          <p:cNvPr id="3" name="Text Placeholder 2">
            <a:extLst>
              <a:ext uri="{FF2B5EF4-FFF2-40B4-BE49-F238E27FC236}">
                <a16:creationId xmlns:a16="http://schemas.microsoft.com/office/drawing/2014/main" id="{B6D44628-E8E2-6D4F-E029-889ADB21DB26}"/>
              </a:ext>
            </a:extLst>
          </p:cNvPr>
          <p:cNvSpPr>
            <a:spLocks noGrp="1"/>
          </p:cNvSpPr>
          <p:nvPr>
            <p:ph type="body" sz="quarter" idx="10"/>
          </p:nvPr>
        </p:nvSpPr>
        <p:spPr>
          <a:xfrm>
            <a:off x="369525" y="1424493"/>
            <a:ext cx="5153231" cy="1649126"/>
          </a:xfrm>
        </p:spPr>
        <p:txBody>
          <a:bodyPr vert="horz" lIns="91440" tIns="45720" rIns="91440" bIns="45720" rtlCol="0" anchor="t">
            <a:normAutofit/>
          </a:bodyPr>
          <a:lstStyle/>
          <a:p>
            <a:r>
              <a:rPr lang="en-US" sz="1400">
                <a:ea typeface="Verdana"/>
              </a:rPr>
              <a:t>Main OBC shall be sized to store all Payload data (20 GB)</a:t>
            </a:r>
            <a:endParaRPr lang="it-IT" sz="1400">
              <a:ea typeface="Verdana"/>
            </a:endParaRPr>
          </a:p>
          <a:p>
            <a:r>
              <a:rPr lang="en-US" sz="1400">
                <a:ea typeface="Verdana"/>
              </a:rPr>
              <a:t>OBDH shall be sized to withstand total radiation dose absorbed during mission</a:t>
            </a:r>
          </a:p>
          <a:p>
            <a:r>
              <a:rPr lang="en-US" sz="1400">
                <a:ea typeface="Verdana"/>
              </a:rPr>
              <a:t>Main OBC shall be sized for image processing </a:t>
            </a:r>
          </a:p>
        </p:txBody>
      </p:sp>
      <p:graphicFrame>
        <p:nvGraphicFramePr>
          <p:cNvPr id="5" name="Tabella 4">
            <a:extLst>
              <a:ext uri="{FF2B5EF4-FFF2-40B4-BE49-F238E27FC236}">
                <a16:creationId xmlns:a16="http://schemas.microsoft.com/office/drawing/2014/main" id="{4014EAFB-3293-C1D8-8F8D-C1BD4C558383}"/>
              </a:ext>
            </a:extLst>
          </p:cNvPr>
          <p:cNvGraphicFramePr>
            <a:graphicFrameLocks noGrp="1"/>
          </p:cNvGraphicFramePr>
          <p:nvPr>
            <p:extLst>
              <p:ext uri="{D42A27DB-BD31-4B8C-83A1-F6EECF244321}">
                <p14:modId xmlns:p14="http://schemas.microsoft.com/office/powerpoint/2010/main" val="276731971"/>
              </p:ext>
            </p:extLst>
          </p:nvPr>
        </p:nvGraphicFramePr>
        <p:xfrm>
          <a:off x="5464401" y="939468"/>
          <a:ext cx="3141644" cy="2169650"/>
        </p:xfrm>
        <a:graphic>
          <a:graphicData uri="http://schemas.openxmlformats.org/drawingml/2006/table">
            <a:tbl>
              <a:tblPr firstRow="1" bandRow="1">
                <a:tableStyleId>{5C22544A-7EE6-4342-B048-85BDC9FD1C3A}</a:tableStyleId>
              </a:tblPr>
              <a:tblGrid>
                <a:gridCol w="808779">
                  <a:extLst>
                    <a:ext uri="{9D8B030D-6E8A-4147-A177-3AD203B41FA5}">
                      <a16:colId xmlns:a16="http://schemas.microsoft.com/office/drawing/2014/main" val="580692483"/>
                    </a:ext>
                  </a:extLst>
                </a:gridCol>
                <a:gridCol w="2332865">
                  <a:extLst>
                    <a:ext uri="{9D8B030D-6E8A-4147-A177-3AD203B41FA5}">
                      <a16:colId xmlns:a16="http://schemas.microsoft.com/office/drawing/2014/main" val="1088808485"/>
                    </a:ext>
                  </a:extLst>
                </a:gridCol>
              </a:tblGrid>
              <a:tr h="493102">
                <a:tc>
                  <a:txBody>
                    <a:bodyPr/>
                    <a:lstStyle/>
                    <a:p>
                      <a:pPr algn="ctr"/>
                      <a:r>
                        <a:rPr lang="it-IT" sz="1400"/>
                        <a:t>ID</a:t>
                      </a:r>
                    </a:p>
                  </a:txBody>
                  <a:tcPr anchor="ctr"/>
                </a:tc>
                <a:tc>
                  <a:txBody>
                    <a:bodyPr/>
                    <a:lstStyle/>
                    <a:p>
                      <a:endParaRPr lang="it-IT" sz="1400"/>
                    </a:p>
                  </a:txBody>
                  <a:tcPr/>
                </a:tc>
                <a:extLst>
                  <a:ext uri="{0D108BD9-81ED-4DB2-BD59-A6C34878D82A}">
                    <a16:rowId xmlns:a16="http://schemas.microsoft.com/office/drawing/2014/main" val="1745608065"/>
                  </a:ext>
                </a:extLst>
              </a:tr>
              <a:tr h="838274">
                <a:tc>
                  <a:txBody>
                    <a:bodyPr/>
                    <a:lstStyle/>
                    <a:p>
                      <a:pPr lvl="0" algn="ctr">
                        <a:buNone/>
                      </a:pPr>
                      <a:r>
                        <a:rPr lang="it-IT" sz="1400"/>
                        <a:t>SR-01</a:t>
                      </a:r>
                    </a:p>
                  </a:txBody>
                  <a:tcPr anchor="ctr"/>
                </a:tc>
                <a:tc>
                  <a:txBody>
                    <a:bodyPr/>
                    <a:lstStyle/>
                    <a:p>
                      <a:pPr lvl="0" algn="ctr">
                        <a:buNone/>
                      </a:pPr>
                      <a:r>
                        <a:rPr lang="it-IT" sz="1400"/>
                        <a:t>The system shall be single-failure-tolerant </a:t>
                      </a:r>
                    </a:p>
                  </a:txBody>
                  <a:tcPr/>
                </a:tc>
                <a:extLst>
                  <a:ext uri="{0D108BD9-81ED-4DB2-BD59-A6C34878D82A}">
                    <a16:rowId xmlns:a16="http://schemas.microsoft.com/office/drawing/2014/main" val="3687698311"/>
                  </a:ext>
                </a:extLst>
              </a:tr>
              <a:tr h="838274">
                <a:tc>
                  <a:txBody>
                    <a:bodyPr/>
                    <a:lstStyle/>
                    <a:p>
                      <a:pPr lvl="0" algn="ctr">
                        <a:buNone/>
                      </a:pPr>
                      <a:r>
                        <a:rPr lang="it-IT" sz="1400"/>
                        <a:t>MR-08</a:t>
                      </a:r>
                    </a:p>
                  </a:txBody>
                  <a:tcPr anchor="ctr"/>
                </a:tc>
                <a:tc>
                  <a:txBody>
                    <a:bodyPr/>
                    <a:lstStyle/>
                    <a:p>
                      <a:pPr lvl="0" algn="ctr">
                        <a:buNone/>
                      </a:pPr>
                      <a:r>
                        <a:rPr lang="it-IT" sz="1400" b="0" i="0" u="none" strike="noStrike" noProof="0">
                          <a:latin typeface="Verdana"/>
                        </a:rPr>
                        <a:t>The total mission lifetime shall be at least 8 years</a:t>
                      </a:r>
                    </a:p>
                  </a:txBody>
                  <a:tcPr/>
                </a:tc>
                <a:extLst>
                  <a:ext uri="{0D108BD9-81ED-4DB2-BD59-A6C34878D82A}">
                    <a16:rowId xmlns:a16="http://schemas.microsoft.com/office/drawing/2014/main" val="314897348"/>
                  </a:ext>
                </a:extLst>
              </a:tr>
            </a:tbl>
          </a:graphicData>
        </a:graphic>
      </p:graphicFrame>
      <p:sp>
        <p:nvSpPr>
          <p:cNvPr id="6" name="CasellaDiTesto 5">
            <a:extLst>
              <a:ext uri="{FF2B5EF4-FFF2-40B4-BE49-F238E27FC236}">
                <a16:creationId xmlns:a16="http://schemas.microsoft.com/office/drawing/2014/main" id="{65BD934E-D111-B1A8-9466-0248387B941E}"/>
              </a:ext>
            </a:extLst>
          </p:cNvPr>
          <p:cNvSpPr txBox="1"/>
          <p:nvPr/>
        </p:nvSpPr>
        <p:spPr>
          <a:xfrm>
            <a:off x="398897" y="1064941"/>
            <a:ext cx="6582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err="1">
                <a:ea typeface="Verdana"/>
              </a:rPr>
              <a:t>Assumptions</a:t>
            </a:r>
            <a:r>
              <a:rPr lang="it-IT" b="1">
                <a:ea typeface="Verdana"/>
              </a:rPr>
              <a:t> </a:t>
            </a:r>
          </a:p>
        </p:txBody>
      </p:sp>
      <p:sp>
        <p:nvSpPr>
          <p:cNvPr id="4" name="CasellaDiTesto 3">
            <a:extLst>
              <a:ext uri="{FF2B5EF4-FFF2-40B4-BE49-F238E27FC236}">
                <a16:creationId xmlns:a16="http://schemas.microsoft.com/office/drawing/2014/main" id="{EA001BD1-CF60-D3AF-EEC3-3C779B890A0F}"/>
              </a:ext>
            </a:extLst>
          </p:cNvPr>
          <p:cNvSpPr txBox="1"/>
          <p:nvPr/>
        </p:nvSpPr>
        <p:spPr>
          <a:xfrm>
            <a:off x="398897" y="3174115"/>
            <a:ext cx="658228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err="1">
                <a:ea typeface="Verdana"/>
              </a:rPr>
              <a:t>Main</a:t>
            </a:r>
            <a:r>
              <a:rPr lang="it-IT" sz="1600" b="1">
                <a:ea typeface="Verdana"/>
              </a:rPr>
              <a:t> OBC </a:t>
            </a:r>
            <a:r>
              <a:rPr lang="it-IT" sz="1600" b="1" err="1">
                <a:ea typeface="Verdana"/>
              </a:rPr>
              <a:t>Sizing</a:t>
            </a:r>
            <a:r>
              <a:rPr lang="it-IT" sz="1600" b="1">
                <a:ea typeface="Verdana"/>
              </a:rPr>
              <a:t> </a:t>
            </a:r>
            <a:r>
              <a:rPr lang="it-IT" sz="1600" b="1" err="1">
                <a:ea typeface="Verdana"/>
              </a:rPr>
              <a:t>Results</a:t>
            </a:r>
            <a:r>
              <a:rPr lang="it-IT" sz="1600" b="1">
                <a:ea typeface="Verdana"/>
              </a:rPr>
              <a:t>  </a:t>
            </a:r>
          </a:p>
        </p:txBody>
      </p:sp>
      <p:graphicFrame>
        <p:nvGraphicFramePr>
          <p:cNvPr id="7" name="Tabella 6">
            <a:extLst>
              <a:ext uri="{FF2B5EF4-FFF2-40B4-BE49-F238E27FC236}">
                <a16:creationId xmlns:a16="http://schemas.microsoft.com/office/drawing/2014/main" id="{ED5864CC-86D1-B5D1-F44A-BD3DC5A2A8DB}"/>
              </a:ext>
            </a:extLst>
          </p:cNvPr>
          <p:cNvGraphicFramePr>
            <a:graphicFrameLocks noGrp="1"/>
          </p:cNvGraphicFramePr>
          <p:nvPr>
            <p:extLst>
              <p:ext uri="{D42A27DB-BD31-4B8C-83A1-F6EECF244321}">
                <p14:modId xmlns:p14="http://schemas.microsoft.com/office/powerpoint/2010/main" val="901919888"/>
              </p:ext>
            </p:extLst>
          </p:nvPr>
        </p:nvGraphicFramePr>
        <p:xfrm>
          <a:off x="710754" y="3592590"/>
          <a:ext cx="7722492" cy="611442"/>
        </p:xfrm>
        <a:graphic>
          <a:graphicData uri="http://schemas.openxmlformats.org/drawingml/2006/table">
            <a:tbl>
              <a:tblPr firstRow="1" bandRow="1">
                <a:tableStyleId>{5C22544A-7EE6-4342-B048-85BDC9FD1C3A}</a:tableStyleId>
              </a:tblPr>
              <a:tblGrid>
                <a:gridCol w="2574164">
                  <a:extLst>
                    <a:ext uri="{9D8B030D-6E8A-4147-A177-3AD203B41FA5}">
                      <a16:colId xmlns:a16="http://schemas.microsoft.com/office/drawing/2014/main" val="3335495017"/>
                    </a:ext>
                  </a:extLst>
                </a:gridCol>
                <a:gridCol w="2574164">
                  <a:extLst>
                    <a:ext uri="{9D8B030D-6E8A-4147-A177-3AD203B41FA5}">
                      <a16:colId xmlns:a16="http://schemas.microsoft.com/office/drawing/2014/main" val="3673773279"/>
                    </a:ext>
                  </a:extLst>
                </a:gridCol>
                <a:gridCol w="2574164">
                  <a:extLst>
                    <a:ext uri="{9D8B030D-6E8A-4147-A177-3AD203B41FA5}">
                      <a16:colId xmlns:a16="http://schemas.microsoft.com/office/drawing/2014/main" val="301318486"/>
                    </a:ext>
                  </a:extLst>
                </a:gridCol>
              </a:tblGrid>
              <a:tr h="306642">
                <a:tc>
                  <a:txBody>
                    <a:bodyPr/>
                    <a:lstStyle/>
                    <a:p>
                      <a:pPr algn="ctr"/>
                      <a:r>
                        <a:rPr lang="it-IT" sz="1400"/>
                        <a:t>RAM [Mb]</a:t>
                      </a:r>
                    </a:p>
                  </a:txBody>
                  <a:tcPr/>
                </a:tc>
                <a:tc>
                  <a:txBody>
                    <a:bodyPr/>
                    <a:lstStyle/>
                    <a:p>
                      <a:pPr algn="ctr"/>
                      <a:r>
                        <a:rPr lang="it-IT" sz="1400"/>
                        <a:t>ROM[Mb]</a:t>
                      </a:r>
                    </a:p>
                  </a:txBody>
                  <a:tcPr/>
                </a:tc>
                <a:tc>
                  <a:txBody>
                    <a:bodyPr/>
                    <a:lstStyle/>
                    <a:p>
                      <a:pPr algn="ctr"/>
                      <a:r>
                        <a:rPr lang="it-IT" sz="1400"/>
                        <a:t>Mass Memory [GB]</a:t>
                      </a:r>
                    </a:p>
                  </a:txBody>
                  <a:tcPr/>
                </a:tc>
                <a:extLst>
                  <a:ext uri="{0D108BD9-81ED-4DB2-BD59-A6C34878D82A}">
                    <a16:rowId xmlns:a16="http://schemas.microsoft.com/office/drawing/2014/main" val="2121570487"/>
                  </a:ext>
                </a:extLst>
              </a:tr>
              <a:tr h="265363">
                <a:tc>
                  <a:txBody>
                    <a:bodyPr/>
                    <a:lstStyle/>
                    <a:p>
                      <a:pPr lvl="0" algn="ctr">
                        <a:buNone/>
                      </a:pPr>
                      <a:r>
                        <a:rPr lang="it-IT" sz="1400" b="0" i="0" u="none" strike="noStrike" noProof="0">
                          <a:solidFill>
                            <a:srgbClr val="000000"/>
                          </a:solidFill>
                          <a:latin typeface="Aptos"/>
                        </a:rPr>
                        <a:t>2.33</a:t>
                      </a:r>
                      <a:endParaRPr lang="it-IT" sz="1400"/>
                    </a:p>
                  </a:txBody>
                  <a:tcPr/>
                </a:tc>
                <a:tc>
                  <a:txBody>
                    <a:bodyPr/>
                    <a:lstStyle/>
                    <a:p>
                      <a:pPr lvl="0" algn="ctr">
                        <a:buNone/>
                      </a:pPr>
                      <a:r>
                        <a:rPr lang="it-IT" sz="1400" b="0" i="0" u="none" strike="noStrike" noProof="0">
                          <a:solidFill>
                            <a:srgbClr val="000000"/>
                          </a:solidFill>
                          <a:latin typeface="Aptos"/>
                        </a:rPr>
                        <a:t>4.34</a:t>
                      </a:r>
                      <a:endParaRPr lang="it-IT" sz="1400"/>
                    </a:p>
                  </a:txBody>
                  <a:tcPr/>
                </a:tc>
                <a:tc>
                  <a:txBody>
                    <a:bodyPr/>
                    <a:lstStyle/>
                    <a:p>
                      <a:pPr algn="ctr"/>
                      <a:r>
                        <a:rPr lang="it-IT" sz="1400"/>
                        <a:t>20</a:t>
                      </a:r>
                    </a:p>
                  </a:txBody>
                  <a:tcPr/>
                </a:tc>
                <a:extLst>
                  <a:ext uri="{0D108BD9-81ED-4DB2-BD59-A6C34878D82A}">
                    <a16:rowId xmlns:a16="http://schemas.microsoft.com/office/drawing/2014/main" val="1882961278"/>
                  </a:ext>
                </a:extLst>
              </a:tr>
            </a:tbl>
          </a:graphicData>
        </a:graphic>
      </p:graphicFrame>
    </p:spTree>
    <p:extLst>
      <p:ext uri="{BB962C8B-B14F-4D97-AF65-F5344CB8AC3E}">
        <p14:creationId xmlns:p14="http://schemas.microsoft.com/office/powerpoint/2010/main" val="2596437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0DCFB-E97E-AF6E-D654-B919518AE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9D312-6007-E61A-5EA3-A63604D67646}"/>
              </a:ext>
            </a:extLst>
          </p:cNvPr>
          <p:cNvSpPr>
            <a:spLocks noGrp="1"/>
          </p:cNvSpPr>
          <p:nvPr>
            <p:ph type="title"/>
          </p:nvPr>
        </p:nvSpPr>
        <p:spPr/>
        <p:txBody>
          <a:bodyPr/>
          <a:lstStyle/>
          <a:p>
            <a:r>
              <a:rPr lang="en-US"/>
              <a:t>Analysis and Trade-offs – OBDH</a:t>
            </a:r>
            <a:endParaRPr lang="en-US">
              <a:ea typeface="Verdana"/>
            </a:endParaRPr>
          </a:p>
        </p:txBody>
      </p:sp>
      <p:pic>
        <p:nvPicPr>
          <p:cNvPr id="7" name="Immagine 6" descr="Immagine che contiene testo, linea, Diagramma, diagramma&#10;&#10;Il contenuto generato dall&amp;#39;intelligenza artificiale potrebbe non essere corretto.">
            <a:extLst>
              <a:ext uri="{FF2B5EF4-FFF2-40B4-BE49-F238E27FC236}">
                <a16:creationId xmlns:a16="http://schemas.microsoft.com/office/drawing/2014/main" id="{B260A3B1-9839-21E2-FAC3-C5079215E074}"/>
              </a:ext>
            </a:extLst>
          </p:cNvPr>
          <p:cNvPicPr>
            <a:picLocks noChangeAspect="1"/>
          </p:cNvPicPr>
          <p:nvPr/>
        </p:nvPicPr>
        <p:blipFill>
          <a:blip r:embed="rId2"/>
          <a:stretch>
            <a:fillRect/>
          </a:stretch>
        </p:blipFill>
        <p:spPr>
          <a:xfrm>
            <a:off x="4044154" y="936883"/>
            <a:ext cx="5025583" cy="3380801"/>
          </a:xfrm>
          <a:prstGeom prst="rect">
            <a:avLst/>
          </a:prstGeom>
        </p:spPr>
      </p:pic>
      <p:sp>
        <p:nvSpPr>
          <p:cNvPr id="8" name="CasellaDiTesto 7">
            <a:extLst>
              <a:ext uri="{FF2B5EF4-FFF2-40B4-BE49-F238E27FC236}">
                <a16:creationId xmlns:a16="http://schemas.microsoft.com/office/drawing/2014/main" id="{44E9D2DF-5212-4A07-F83F-B2E7A616B23B}"/>
              </a:ext>
            </a:extLst>
          </p:cNvPr>
          <p:cNvSpPr txBox="1"/>
          <p:nvPr/>
        </p:nvSpPr>
        <p:spPr>
          <a:xfrm>
            <a:off x="441621" y="1392145"/>
            <a:ext cx="3579673" cy="18671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800"/>
              </a:spcBef>
              <a:buFont typeface="Arial"/>
              <a:buChar char="•"/>
            </a:pPr>
            <a:r>
              <a:rPr lang="it-IT" sz="1400" b="1">
                <a:ea typeface="Verdana"/>
              </a:rPr>
              <a:t>TID Analysis</a:t>
            </a:r>
            <a:r>
              <a:rPr lang="it-IT" sz="1400">
                <a:ea typeface="Verdana"/>
              </a:rPr>
              <a:t> </a:t>
            </a:r>
            <a:r>
              <a:rPr lang="it-IT" sz="1400" err="1">
                <a:ea typeface="Verdana"/>
              </a:rPr>
              <a:t>performed</a:t>
            </a:r>
            <a:r>
              <a:rPr lang="it-IT" sz="1400">
                <a:ea typeface="Verdana"/>
              </a:rPr>
              <a:t> </a:t>
            </a:r>
            <a:r>
              <a:rPr lang="it-IT" sz="1400" err="1">
                <a:ea typeface="Verdana"/>
              </a:rPr>
              <a:t>using</a:t>
            </a:r>
            <a:r>
              <a:rPr lang="it-IT" sz="1400">
                <a:ea typeface="Verdana"/>
              </a:rPr>
              <a:t> </a:t>
            </a:r>
            <a:r>
              <a:rPr lang="it-IT" sz="1400" err="1">
                <a:ea typeface="Verdana"/>
              </a:rPr>
              <a:t>Spenvis</a:t>
            </a:r>
            <a:endParaRPr lang="it-IT" sz="1400">
              <a:ea typeface="Verdana"/>
            </a:endParaRPr>
          </a:p>
          <a:p>
            <a:pPr marL="285750" indent="-285750">
              <a:spcBef>
                <a:spcPts val="800"/>
              </a:spcBef>
              <a:buFont typeface="Arial"/>
              <a:buChar char="•"/>
            </a:pPr>
            <a:r>
              <a:rPr lang="it-IT" sz="1400" b="1">
                <a:ea typeface="Verdana"/>
              </a:rPr>
              <a:t>10</a:t>
            </a:r>
            <a:r>
              <a:rPr lang="it-IT" sz="1400" b="1" baseline="30000">
                <a:ea typeface="Verdana"/>
              </a:rPr>
              <a:t>6</a:t>
            </a:r>
            <a:r>
              <a:rPr lang="it-IT" sz="1400" b="1">
                <a:ea typeface="Verdana"/>
              </a:rPr>
              <a:t> rad </a:t>
            </a:r>
            <a:r>
              <a:rPr lang="it-IT" sz="1400" b="1" err="1">
                <a:ea typeface="Verdana"/>
              </a:rPr>
              <a:t>absorbed</a:t>
            </a:r>
            <a:r>
              <a:rPr lang="it-IT" sz="1400">
                <a:ea typeface="Verdana"/>
              </a:rPr>
              <a:t> over a 8yr mission </a:t>
            </a:r>
            <a:r>
              <a:rPr lang="it-IT" sz="1400" err="1">
                <a:ea typeface="Verdana"/>
              </a:rPr>
              <a:t>at</a:t>
            </a:r>
            <a:r>
              <a:rPr lang="it-IT" sz="1400">
                <a:ea typeface="Verdana"/>
              </a:rPr>
              <a:t> a </a:t>
            </a:r>
            <a:r>
              <a:rPr lang="it-IT" sz="1400" err="1">
                <a:ea typeface="Verdana"/>
              </a:rPr>
              <a:t>distance</a:t>
            </a:r>
            <a:r>
              <a:rPr lang="it-IT" sz="1400">
                <a:ea typeface="Verdana"/>
              </a:rPr>
              <a:t> of 1AU</a:t>
            </a:r>
          </a:p>
          <a:p>
            <a:pPr marL="285750" indent="-285750">
              <a:spcBef>
                <a:spcPts val="800"/>
              </a:spcBef>
              <a:buFont typeface="Arial"/>
              <a:buChar char="•"/>
            </a:pPr>
            <a:r>
              <a:rPr lang="it-IT" sz="1400">
                <a:ea typeface="Verdana"/>
              </a:rPr>
              <a:t>FUSIO RT (</a:t>
            </a:r>
            <a:r>
              <a:rPr lang="it-IT" sz="1400" err="1">
                <a:ea typeface="Verdana"/>
              </a:rPr>
              <a:t>Main</a:t>
            </a:r>
            <a:r>
              <a:rPr lang="it-IT" sz="1400">
                <a:ea typeface="Verdana"/>
              </a:rPr>
              <a:t> OBC) </a:t>
            </a:r>
            <a:r>
              <a:rPr lang="it-IT" sz="1400" err="1">
                <a:ea typeface="Verdana"/>
              </a:rPr>
              <a:t>tested</a:t>
            </a:r>
            <a:r>
              <a:rPr lang="it-IT" sz="1400">
                <a:ea typeface="Verdana"/>
              </a:rPr>
              <a:t> for </a:t>
            </a:r>
            <a:r>
              <a:rPr lang="it-IT" sz="1400" b="1">
                <a:ea typeface="Verdana"/>
              </a:rPr>
              <a:t>50krad</a:t>
            </a:r>
          </a:p>
          <a:p>
            <a:endParaRPr lang="it-IT"/>
          </a:p>
        </p:txBody>
      </p:sp>
      <p:sp>
        <p:nvSpPr>
          <p:cNvPr id="9" name="CasellaDiTesto 8">
            <a:extLst>
              <a:ext uri="{FF2B5EF4-FFF2-40B4-BE49-F238E27FC236}">
                <a16:creationId xmlns:a16="http://schemas.microsoft.com/office/drawing/2014/main" id="{86655766-F6C5-B7F8-615F-CD5A6C7978FB}"/>
              </a:ext>
            </a:extLst>
          </p:cNvPr>
          <p:cNvSpPr txBox="1"/>
          <p:nvPr/>
        </p:nvSpPr>
        <p:spPr>
          <a:xfrm>
            <a:off x="604818" y="3649089"/>
            <a:ext cx="38104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ea typeface="Verdana"/>
              </a:rPr>
              <a:t>2mm Al </a:t>
            </a:r>
            <a:r>
              <a:rPr lang="it-IT" sz="1400" b="1" err="1">
                <a:ea typeface="Verdana"/>
              </a:rPr>
              <a:t>schielding</a:t>
            </a:r>
            <a:r>
              <a:rPr lang="it-IT" sz="1400">
                <a:ea typeface="Verdana"/>
              </a:rPr>
              <a:t> </a:t>
            </a:r>
            <a:r>
              <a:rPr lang="it-IT" sz="1400" err="1">
                <a:ea typeface="Verdana"/>
              </a:rPr>
              <a:t>around</a:t>
            </a:r>
            <a:r>
              <a:rPr lang="it-IT" sz="1400">
                <a:ea typeface="Verdana"/>
              </a:rPr>
              <a:t> OBC </a:t>
            </a:r>
            <a:endParaRPr lang="it-IT" sz="1400">
              <a:solidFill>
                <a:srgbClr val="000000"/>
              </a:solidFill>
              <a:ea typeface="Verdana"/>
            </a:endParaRPr>
          </a:p>
          <a:p>
            <a:pPr algn="l"/>
            <a:endParaRPr lang="it-IT">
              <a:ea typeface="Verdana"/>
            </a:endParaRPr>
          </a:p>
        </p:txBody>
      </p:sp>
      <p:cxnSp>
        <p:nvCxnSpPr>
          <p:cNvPr id="11" name="Connettore 2 10">
            <a:extLst>
              <a:ext uri="{FF2B5EF4-FFF2-40B4-BE49-F238E27FC236}">
                <a16:creationId xmlns:a16="http://schemas.microsoft.com/office/drawing/2014/main" id="{7B0B166A-0A65-6C33-CC86-D6B642C06CB5}"/>
              </a:ext>
            </a:extLst>
          </p:cNvPr>
          <p:cNvCxnSpPr>
            <a:cxnSpLocks/>
          </p:cNvCxnSpPr>
          <p:nvPr/>
        </p:nvCxnSpPr>
        <p:spPr>
          <a:xfrm>
            <a:off x="2231457" y="2985003"/>
            <a:ext cx="0" cy="58584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98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3448C-E2AD-5BE3-F2D1-3AB21B3BD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9866F-F2F2-608C-547C-411536D83992}"/>
              </a:ext>
            </a:extLst>
          </p:cNvPr>
          <p:cNvSpPr>
            <a:spLocks noGrp="1"/>
          </p:cNvSpPr>
          <p:nvPr>
            <p:ph type="title"/>
          </p:nvPr>
        </p:nvSpPr>
        <p:spPr/>
        <p:txBody>
          <a:bodyPr/>
          <a:lstStyle/>
          <a:p>
            <a:r>
              <a:rPr lang="en-US"/>
              <a:t>CONOPS</a:t>
            </a:r>
            <a:endParaRPr lang="it-IT"/>
          </a:p>
        </p:txBody>
      </p:sp>
      <p:pic>
        <p:nvPicPr>
          <p:cNvPr id="15" name="Immagine 14">
            <a:extLst>
              <a:ext uri="{FF2B5EF4-FFF2-40B4-BE49-F238E27FC236}">
                <a16:creationId xmlns:a16="http://schemas.microsoft.com/office/drawing/2014/main" id="{B6C54385-1617-26EC-E41C-2C1343875BFF}"/>
              </a:ext>
            </a:extLst>
          </p:cNvPr>
          <p:cNvPicPr>
            <a:picLocks noChangeAspect="1"/>
          </p:cNvPicPr>
          <p:nvPr/>
        </p:nvPicPr>
        <p:blipFill>
          <a:blip r:embed="rId2"/>
          <a:stretch>
            <a:fillRect/>
          </a:stretch>
        </p:blipFill>
        <p:spPr>
          <a:xfrm>
            <a:off x="521534" y="138545"/>
            <a:ext cx="8100932" cy="4555424"/>
          </a:xfrm>
          <a:prstGeom prst="rect">
            <a:avLst/>
          </a:prstGeom>
        </p:spPr>
      </p:pic>
    </p:spTree>
    <p:extLst>
      <p:ext uri="{BB962C8B-B14F-4D97-AF65-F5344CB8AC3E}">
        <p14:creationId xmlns:p14="http://schemas.microsoft.com/office/powerpoint/2010/main" val="3663861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9DCB6-39D5-9460-4408-CB77D7D41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F56C-929C-6BEB-3817-0B43ECA6238E}"/>
              </a:ext>
            </a:extLst>
          </p:cNvPr>
          <p:cNvSpPr>
            <a:spLocks noGrp="1"/>
          </p:cNvSpPr>
          <p:nvPr>
            <p:ph type="title"/>
          </p:nvPr>
        </p:nvSpPr>
        <p:spPr/>
        <p:txBody>
          <a:bodyPr/>
          <a:lstStyle/>
          <a:p>
            <a:r>
              <a:rPr lang="en-US"/>
              <a:t>Final Baseline Design – OBDH</a:t>
            </a:r>
            <a:endParaRPr lang="en-GB">
              <a:ea typeface="Verdana"/>
            </a:endParaRPr>
          </a:p>
        </p:txBody>
      </p:sp>
      <p:pic>
        <p:nvPicPr>
          <p:cNvPr id="4" name="Immagine 3" descr="Immagine che contiene testo, diagramma, schermata, Piano&#10;&#10;Il contenuto generato dall&amp;#39;intelligenza artificiale potrebbe non essere corretto.">
            <a:extLst>
              <a:ext uri="{FF2B5EF4-FFF2-40B4-BE49-F238E27FC236}">
                <a16:creationId xmlns:a16="http://schemas.microsoft.com/office/drawing/2014/main" id="{25584143-ACFD-87F4-E65A-80A9130B89FE}"/>
              </a:ext>
            </a:extLst>
          </p:cNvPr>
          <p:cNvPicPr>
            <a:picLocks noChangeAspect="1"/>
          </p:cNvPicPr>
          <p:nvPr/>
        </p:nvPicPr>
        <p:blipFill>
          <a:blip r:embed="rId2"/>
          <a:srcRect l="380" t="7104" r="376" b="4692"/>
          <a:stretch/>
        </p:blipFill>
        <p:spPr>
          <a:xfrm>
            <a:off x="496781" y="769421"/>
            <a:ext cx="8187069" cy="3799335"/>
          </a:xfrm>
          <a:prstGeom prst="rect">
            <a:avLst/>
          </a:prstGeom>
        </p:spPr>
      </p:pic>
    </p:spTree>
    <p:extLst>
      <p:ext uri="{BB962C8B-B14F-4D97-AF65-F5344CB8AC3E}">
        <p14:creationId xmlns:p14="http://schemas.microsoft.com/office/powerpoint/2010/main" val="1235659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AC7B1-6C6F-BACF-607E-53FD781AC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0F890-A178-2ED8-23D7-80CB5316040A}"/>
              </a:ext>
            </a:extLst>
          </p:cNvPr>
          <p:cNvSpPr>
            <a:spLocks noGrp="1"/>
          </p:cNvSpPr>
          <p:nvPr>
            <p:ph type="title"/>
          </p:nvPr>
        </p:nvSpPr>
        <p:spPr>
          <a:xfrm>
            <a:off x="1932477" y="1991846"/>
            <a:ext cx="5287449" cy="1159809"/>
          </a:xfrm>
        </p:spPr>
        <p:txBody>
          <a:bodyPr vert="horz" lIns="91440" tIns="45720" rIns="91440" bIns="45720" rtlCol="0" anchor="ctr">
            <a:noAutofit/>
          </a:bodyPr>
          <a:lstStyle/>
          <a:p>
            <a:pPr algn="ctr"/>
            <a:r>
              <a:rPr lang="en-US">
                <a:ea typeface="Verdana"/>
              </a:rPr>
              <a:t>Electrical Power System</a:t>
            </a:r>
            <a:br>
              <a:rPr lang="en-US" sz="2800">
                <a:ea typeface="Verdana"/>
              </a:rPr>
            </a:br>
            <a:r>
              <a:rPr lang="en-US" sz="1600" b="0">
                <a:solidFill>
                  <a:srgbClr val="000000"/>
                </a:solidFill>
                <a:ea typeface="Verdana"/>
              </a:rPr>
              <a:t>Cecilia Calegari</a:t>
            </a:r>
            <a:br>
              <a:rPr lang="en-US" sz="1600" b="0">
                <a:ea typeface="Verdana"/>
              </a:rPr>
            </a:br>
            <a:r>
              <a:rPr lang="en-US" sz="1600" b="0">
                <a:solidFill>
                  <a:srgbClr val="000000"/>
                </a:solidFill>
                <a:ea typeface="Verdana"/>
              </a:rPr>
              <a:t>Giuseppe Brentino</a:t>
            </a:r>
            <a:endParaRPr lang="en-US" sz="1600" b="0">
              <a:ea typeface="Verdana"/>
            </a:endParaRPr>
          </a:p>
        </p:txBody>
      </p:sp>
    </p:spTree>
    <p:extLst>
      <p:ext uri="{BB962C8B-B14F-4D97-AF65-F5344CB8AC3E}">
        <p14:creationId xmlns:p14="http://schemas.microsoft.com/office/powerpoint/2010/main" val="294499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77B0A-FBCF-ABF0-1F7E-5742AF5E0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978D1-788E-5883-50CE-0AA33EEB796D}"/>
              </a:ext>
            </a:extLst>
          </p:cNvPr>
          <p:cNvSpPr>
            <a:spLocks noGrp="1"/>
          </p:cNvSpPr>
          <p:nvPr>
            <p:ph type="title"/>
          </p:nvPr>
        </p:nvSpPr>
        <p:spPr/>
        <p:txBody>
          <a:bodyPr/>
          <a:lstStyle/>
          <a:p>
            <a:r>
              <a:rPr lang="en-US"/>
              <a:t>Requirements and Assumptions – EPS</a:t>
            </a:r>
            <a:endParaRPr lang="en-US">
              <a:ea typeface="Verdana"/>
            </a:endParaRPr>
          </a:p>
        </p:txBody>
      </p:sp>
      <p:graphicFrame>
        <p:nvGraphicFramePr>
          <p:cNvPr id="5" name="Tabella 4">
            <a:extLst>
              <a:ext uri="{FF2B5EF4-FFF2-40B4-BE49-F238E27FC236}">
                <a16:creationId xmlns:a16="http://schemas.microsoft.com/office/drawing/2014/main" id="{CFA3207A-5D13-CED9-96A2-9AA606B431EB}"/>
              </a:ext>
            </a:extLst>
          </p:cNvPr>
          <p:cNvGraphicFramePr>
            <a:graphicFrameLocks noGrp="1"/>
          </p:cNvGraphicFramePr>
          <p:nvPr>
            <p:extLst>
              <p:ext uri="{D42A27DB-BD31-4B8C-83A1-F6EECF244321}">
                <p14:modId xmlns:p14="http://schemas.microsoft.com/office/powerpoint/2010/main" val="1732300283"/>
              </p:ext>
            </p:extLst>
          </p:nvPr>
        </p:nvGraphicFramePr>
        <p:xfrm>
          <a:off x="515693" y="1034003"/>
          <a:ext cx="8118513" cy="914400"/>
        </p:xfrm>
        <a:graphic>
          <a:graphicData uri="http://schemas.openxmlformats.org/drawingml/2006/table">
            <a:tbl>
              <a:tblPr firstRow="1" bandRow="1">
                <a:tableStyleId>{5C22544A-7EE6-4342-B048-85BDC9FD1C3A}</a:tableStyleId>
              </a:tblPr>
              <a:tblGrid>
                <a:gridCol w="1041715">
                  <a:extLst>
                    <a:ext uri="{9D8B030D-6E8A-4147-A177-3AD203B41FA5}">
                      <a16:colId xmlns:a16="http://schemas.microsoft.com/office/drawing/2014/main" val="580692483"/>
                    </a:ext>
                  </a:extLst>
                </a:gridCol>
                <a:gridCol w="7076798">
                  <a:extLst>
                    <a:ext uri="{9D8B030D-6E8A-4147-A177-3AD203B41FA5}">
                      <a16:colId xmlns:a16="http://schemas.microsoft.com/office/drawing/2014/main" val="1088808485"/>
                    </a:ext>
                  </a:extLst>
                </a:gridCol>
              </a:tblGrid>
              <a:tr h="260637">
                <a:tc>
                  <a:txBody>
                    <a:bodyPr/>
                    <a:lstStyle/>
                    <a:p>
                      <a:r>
                        <a:rPr lang="it-IT" sz="1400"/>
                        <a:t>ID</a:t>
                      </a:r>
                    </a:p>
                  </a:txBody>
                  <a:tcPr/>
                </a:tc>
                <a:tc>
                  <a:txBody>
                    <a:bodyPr/>
                    <a:lstStyle/>
                    <a:p>
                      <a:pPr lvl="5"/>
                      <a:r>
                        <a:rPr lang="it-IT" sz="1400"/>
                        <a:t>Requirements</a:t>
                      </a:r>
                      <a:endParaRPr lang="it-IT" sz="1400" err="1"/>
                    </a:p>
                  </a:txBody>
                  <a:tcPr/>
                </a:tc>
                <a:extLst>
                  <a:ext uri="{0D108BD9-81ED-4DB2-BD59-A6C34878D82A}">
                    <a16:rowId xmlns:a16="http://schemas.microsoft.com/office/drawing/2014/main" val="1745608065"/>
                  </a:ext>
                </a:extLst>
              </a:tr>
              <a:tr h="260637">
                <a:tc>
                  <a:txBody>
                    <a:bodyPr/>
                    <a:lstStyle/>
                    <a:p>
                      <a:pPr lvl="0">
                        <a:buNone/>
                      </a:pPr>
                      <a:r>
                        <a:rPr lang="it-IT" sz="1400"/>
                        <a:t>SR-01</a:t>
                      </a:r>
                    </a:p>
                  </a:txBody>
                  <a:tcPr/>
                </a:tc>
                <a:tc>
                  <a:txBody>
                    <a:bodyPr/>
                    <a:lstStyle/>
                    <a:p>
                      <a:pPr lvl="0" algn="ctr">
                        <a:buNone/>
                      </a:pPr>
                      <a:r>
                        <a:rPr lang="it-IT" sz="1400"/>
                        <a:t>The system shall be single-failure-tolerant </a:t>
                      </a:r>
                    </a:p>
                  </a:txBody>
                  <a:tcPr/>
                </a:tc>
                <a:extLst>
                  <a:ext uri="{0D108BD9-81ED-4DB2-BD59-A6C34878D82A}">
                    <a16:rowId xmlns:a16="http://schemas.microsoft.com/office/drawing/2014/main" val="3687698311"/>
                  </a:ext>
                </a:extLst>
              </a:tr>
              <a:tr h="260636">
                <a:tc>
                  <a:txBody>
                    <a:bodyPr/>
                    <a:lstStyle/>
                    <a:p>
                      <a:pPr lvl="0">
                        <a:buNone/>
                      </a:pPr>
                      <a:r>
                        <a:rPr lang="it-IT" sz="1400"/>
                        <a:t>MR-05</a:t>
                      </a:r>
                    </a:p>
                  </a:txBody>
                  <a:tcPr/>
                </a:tc>
                <a:tc>
                  <a:txBody>
                    <a:bodyPr/>
                    <a:lstStyle/>
                    <a:p>
                      <a:pPr lvl="0" algn="ctr">
                        <a:buNone/>
                      </a:pPr>
                      <a:r>
                        <a:rPr lang="it-IT" sz="1400"/>
                        <a:t>The mission shall be compatible with a European launch vehicle</a:t>
                      </a:r>
                    </a:p>
                  </a:txBody>
                  <a:tcPr/>
                </a:tc>
                <a:extLst>
                  <a:ext uri="{0D108BD9-81ED-4DB2-BD59-A6C34878D82A}">
                    <a16:rowId xmlns:a16="http://schemas.microsoft.com/office/drawing/2014/main" val="1484051502"/>
                  </a:ext>
                </a:extLst>
              </a:tr>
            </a:tbl>
          </a:graphicData>
        </a:graphic>
      </p:graphicFrame>
      <p:sp>
        <p:nvSpPr>
          <p:cNvPr id="8" name="CasellaDiTesto 7">
            <a:extLst>
              <a:ext uri="{FF2B5EF4-FFF2-40B4-BE49-F238E27FC236}">
                <a16:creationId xmlns:a16="http://schemas.microsoft.com/office/drawing/2014/main" id="{444BBAE9-27F8-134D-439E-8BC5C9DCCA33}"/>
              </a:ext>
            </a:extLst>
          </p:cNvPr>
          <p:cNvSpPr txBox="1"/>
          <p:nvPr/>
        </p:nvSpPr>
        <p:spPr>
          <a:xfrm>
            <a:off x="629993" y="2273563"/>
            <a:ext cx="8119167" cy="18430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err="1">
                <a:ea typeface="Verdana"/>
              </a:rPr>
              <a:t>Assumptions</a:t>
            </a:r>
            <a:r>
              <a:rPr lang="it-IT" sz="1600">
                <a:ea typeface="Verdana"/>
              </a:rPr>
              <a:t>:</a:t>
            </a:r>
          </a:p>
          <a:p>
            <a:endParaRPr lang="it-IT" sz="500">
              <a:ea typeface="Verdana"/>
            </a:endParaRPr>
          </a:p>
          <a:p>
            <a:pPr marL="285750" indent="-285750">
              <a:lnSpc>
                <a:spcPct val="150000"/>
              </a:lnSpc>
              <a:buFont typeface="Arial"/>
              <a:buChar char="•"/>
            </a:pPr>
            <a:r>
              <a:rPr lang="it-IT" sz="1600">
                <a:ea typeface="Verdana"/>
              </a:rPr>
              <a:t>The </a:t>
            </a:r>
            <a:r>
              <a:rPr lang="it-IT" sz="1600" err="1">
                <a:ea typeface="Verdana"/>
              </a:rPr>
              <a:t>launcher</a:t>
            </a:r>
            <a:r>
              <a:rPr lang="it-IT" sz="1600">
                <a:ea typeface="Verdana"/>
              </a:rPr>
              <a:t> </a:t>
            </a:r>
            <a:r>
              <a:rPr lang="it-IT" sz="1600" err="1">
                <a:ea typeface="Verdana"/>
              </a:rPr>
              <a:t>will</a:t>
            </a:r>
            <a:r>
              <a:rPr lang="it-IT" sz="1600">
                <a:ea typeface="Verdana"/>
              </a:rPr>
              <a:t> </a:t>
            </a:r>
            <a:r>
              <a:rPr lang="it-IT" sz="1600" err="1">
                <a:ea typeface="Verdana"/>
              </a:rPr>
              <a:t>provide</a:t>
            </a:r>
            <a:r>
              <a:rPr lang="it-IT" sz="1600">
                <a:ea typeface="Verdana"/>
              </a:rPr>
              <a:t> </a:t>
            </a:r>
            <a:r>
              <a:rPr lang="it-IT" sz="1600" err="1">
                <a:ea typeface="Verdana"/>
              </a:rPr>
              <a:t>all</a:t>
            </a:r>
            <a:r>
              <a:rPr lang="it-IT" sz="1600">
                <a:ea typeface="Verdana"/>
              </a:rPr>
              <a:t> the </a:t>
            </a:r>
            <a:r>
              <a:rPr lang="it-IT" sz="1600" err="1">
                <a:ea typeface="Verdana"/>
              </a:rPr>
              <a:t>electrical</a:t>
            </a:r>
            <a:r>
              <a:rPr lang="it-IT" sz="1600">
                <a:ea typeface="Verdana"/>
              </a:rPr>
              <a:t> power </a:t>
            </a:r>
            <a:r>
              <a:rPr lang="it-IT" sz="1600" err="1">
                <a:ea typeface="Verdana"/>
              </a:rPr>
              <a:t>until</a:t>
            </a:r>
            <a:r>
              <a:rPr lang="it-IT" sz="1600">
                <a:ea typeface="Verdana"/>
              </a:rPr>
              <a:t> </a:t>
            </a:r>
            <a:r>
              <a:rPr lang="it-IT" sz="1600" err="1">
                <a:ea typeface="Verdana"/>
              </a:rPr>
              <a:t>separation</a:t>
            </a:r>
            <a:endParaRPr lang="it-IT" sz="1600">
              <a:ea typeface="Verdana"/>
            </a:endParaRPr>
          </a:p>
          <a:p>
            <a:pPr marL="285750" indent="-285750">
              <a:lnSpc>
                <a:spcPct val="150000"/>
              </a:lnSpc>
              <a:buFont typeface="Arial"/>
              <a:buChar char="•"/>
            </a:pPr>
            <a:r>
              <a:rPr lang="it-IT" sz="1600">
                <a:ea typeface="Verdana"/>
              </a:rPr>
              <a:t>The solar array </a:t>
            </a:r>
            <a:r>
              <a:rPr lang="it-IT" sz="1600" err="1">
                <a:ea typeface="Verdana"/>
              </a:rPr>
              <a:t>will</a:t>
            </a:r>
            <a:r>
              <a:rPr lang="it-IT" sz="1600">
                <a:ea typeface="Verdana"/>
              </a:rPr>
              <a:t> </a:t>
            </a:r>
            <a:r>
              <a:rPr lang="it-IT" sz="1600" err="1">
                <a:ea typeface="Verdana"/>
              </a:rPr>
              <a:t>always</a:t>
            </a:r>
            <a:r>
              <a:rPr lang="it-IT" sz="1600">
                <a:ea typeface="Verdana"/>
              </a:rPr>
              <a:t> point </a:t>
            </a:r>
            <a:r>
              <a:rPr lang="it-IT" sz="1600" err="1">
                <a:ea typeface="Verdana"/>
              </a:rPr>
              <a:t>toward</a:t>
            </a:r>
            <a:r>
              <a:rPr lang="it-IT" sz="1600">
                <a:ea typeface="Verdana"/>
              </a:rPr>
              <a:t> the sun with an </a:t>
            </a:r>
            <a:r>
              <a:rPr lang="it-IT" sz="1600" err="1">
                <a:ea typeface="Verdana"/>
              </a:rPr>
              <a:t>accuracy</a:t>
            </a:r>
            <a:r>
              <a:rPr lang="it-IT" sz="1600">
                <a:ea typeface="Verdana"/>
              </a:rPr>
              <a:t> of 20 degrees.</a:t>
            </a:r>
          </a:p>
          <a:p>
            <a:pPr marL="285750" indent="-285750">
              <a:lnSpc>
                <a:spcPct val="150000"/>
              </a:lnSpc>
              <a:buFont typeface="Arial"/>
              <a:buChar char="•"/>
            </a:pPr>
            <a:r>
              <a:rPr lang="it-IT" sz="1600" err="1">
                <a:ea typeface="Verdana"/>
              </a:rPr>
              <a:t>Negligible</a:t>
            </a:r>
            <a:r>
              <a:rPr lang="it-IT" sz="1600">
                <a:ea typeface="Verdana"/>
              </a:rPr>
              <a:t> </a:t>
            </a:r>
            <a:r>
              <a:rPr lang="it-IT" sz="1600" err="1">
                <a:ea typeface="Verdana"/>
              </a:rPr>
              <a:t>eclipse</a:t>
            </a:r>
            <a:r>
              <a:rPr lang="it-IT" sz="1600">
                <a:ea typeface="Verdana"/>
              </a:rPr>
              <a:t> time</a:t>
            </a:r>
          </a:p>
        </p:txBody>
      </p:sp>
    </p:spTree>
    <p:extLst>
      <p:ext uri="{BB962C8B-B14F-4D97-AF65-F5344CB8AC3E}">
        <p14:creationId xmlns:p14="http://schemas.microsoft.com/office/powerpoint/2010/main" val="655875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5AC05-DC27-D79F-F1DB-F5356AAF0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7083F-0D56-0E90-3AC9-4824EFD6B092}"/>
              </a:ext>
            </a:extLst>
          </p:cNvPr>
          <p:cNvSpPr>
            <a:spLocks noGrp="1"/>
          </p:cNvSpPr>
          <p:nvPr>
            <p:ph type="title"/>
          </p:nvPr>
        </p:nvSpPr>
        <p:spPr/>
        <p:txBody>
          <a:bodyPr/>
          <a:lstStyle/>
          <a:p>
            <a:r>
              <a:rPr lang="en-US"/>
              <a:t>Analysis and Trade-offs – EPS</a:t>
            </a:r>
            <a:endParaRPr lang="en-US">
              <a:ea typeface="Verdana"/>
            </a:endParaRPr>
          </a:p>
        </p:txBody>
      </p:sp>
      <p:sp>
        <p:nvSpPr>
          <p:cNvPr id="5" name="Text Placeholder 2">
            <a:extLst>
              <a:ext uri="{FF2B5EF4-FFF2-40B4-BE49-F238E27FC236}">
                <a16:creationId xmlns:a16="http://schemas.microsoft.com/office/drawing/2014/main" id="{A6C337AD-4427-E143-7EBC-C8D9A82BBDF0}"/>
              </a:ext>
            </a:extLst>
          </p:cNvPr>
          <p:cNvSpPr>
            <a:spLocks noGrp="1"/>
          </p:cNvSpPr>
          <p:nvPr>
            <p:ph type="body" sz="quarter" idx="10"/>
          </p:nvPr>
        </p:nvSpPr>
        <p:spPr>
          <a:xfrm>
            <a:off x="457200" y="830649"/>
            <a:ext cx="8229600" cy="3858826"/>
          </a:xfrm>
        </p:spPr>
        <p:txBody>
          <a:bodyPr vert="horz" lIns="91440" tIns="45720" rIns="91440" bIns="45720" rtlCol="0" anchor="t">
            <a:normAutofit/>
          </a:bodyPr>
          <a:lstStyle/>
          <a:p>
            <a:r>
              <a:rPr lang="en-US" sz="1800" b="1">
                <a:ea typeface="Verdana"/>
              </a:rPr>
              <a:t>Power generation</a:t>
            </a:r>
            <a:r>
              <a:rPr lang="en-US" sz="1800">
                <a:ea typeface="Verdana"/>
              </a:rPr>
              <a:t>: </a:t>
            </a:r>
            <a:endParaRPr lang="it-IT" sz="1800">
              <a:ea typeface="Verdana"/>
            </a:endParaRPr>
          </a:p>
          <a:p>
            <a:pPr lvl="1">
              <a:buFont typeface="Courier New"/>
              <a:buChar char="o"/>
            </a:pPr>
            <a:r>
              <a:rPr lang="en-US" sz="1600">
                <a:ea typeface="Verdana"/>
              </a:rPr>
              <a:t>Solar array: TJ GaAs by </a:t>
            </a:r>
            <a:r>
              <a:rPr lang="en-US" sz="1600" err="1">
                <a:ea typeface="Verdana"/>
              </a:rPr>
              <a:t>Azurspace</a:t>
            </a:r>
            <a:r>
              <a:rPr lang="en-US" sz="1600">
                <a:ea typeface="Verdana"/>
              </a:rPr>
              <a:t>, good compromise between cost and efficiency</a:t>
            </a:r>
          </a:p>
          <a:p>
            <a:pPr lvl="1">
              <a:buFont typeface="Courier New"/>
              <a:buChar char="o"/>
            </a:pPr>
            <a:r>
              <a:rPr lang="en-US" sz="1600">
                <a:ea typeface="Verdana"/>
              </a:rPr>
              <a:t>RTG: 50% mass savings with respect to PV + batteries, but it is not compatible with Ariane 6</a:t>
            </a:r>
          </a:p>
          <a:p>
            <a:pPr marL="285750" indent="-285750">
              <a:lnSpc>
                <a:spcPts val="2100"/>
              </a:lnSpc>
              <a:spcBef>
                <a:spcPts val="0"/>
              </a:spcBef>
              <a:buFont typeface="Arial,Sans-Serif"/>
            </a:pPr>
            <a:r>
              <a:rPr lang="it-IT" sz="1800" b="1" err="1">
                <a:ea typeface="Verdana"/>
              </a:rPr>
              <a:t>Batteries</a:t>
            </a:r>
            <a:r>
              <a:rPr lang="it-IT" sz="1800">
                <a:ea typeface="Verdana"/>
              </a:rPr>
              <a:t>:</a:t>
            </a:r>
          </a:p>
          <a:p>
            <a:pPr marL="685800" lvl="1">
              <a:lnSpc>
                <a:spcPts val="2100"/>
              </a:lnSpc>
              <a:spcBef>
                <a:spcPts val="0"/>
              </a:spcBef>
              <a:buFont typeface="Courier New"/>
              <a:buChar char="o"/>
            </a:pPr>
            <a:r>
              <a:rPr lang="it-IT" sz="1600">
                <a:ea typeface="Verdana"/>
              </a:rPr>
              <a:t>Li-Ion </a:t>
            </a:r>
            <a:r>
              <a:rPr lang="it-IT" sz="1600" err="1">
                <a:ea typeface="Verdana"/>
              </a:rPr>
              <a:t>cells</a:t>
            </a:r>
            <a:r>
              <a:rPr lang="it-IT" sz="1600">
                <a:ea typeface="Verdana"/>
              </a:rPr>
              <a:t> to reduce the mass</a:t>
            </a:r>
          </a:p>
          <a:p>
            <a:pPr marL="685800" lvl="1" indent="-285750">
              <a:lnSpc>
                <a:spcPts val="2100"/>
              </a:lnSpc>
              <a:spcBef>
                <a:spcPts val="0"/>
              </a:spcBef>
              <a:buFont typeface="Courier New"/>
              <a:buChar char="o"/>
            </a:pPr>
            <a:r>
              <a:rPr lang="it-IT" sz="1600">
                <a:ea typeface="Verdana"/>
              </a:rPr>
              <a:t>The touch and go </a:t>
            </a:r>
            <a:r>
              <a:rPr lang="it-IT" sz="1600" err="1">
                <a:ea typeface="Verdana"/>
              </a:rPr>
              <a:t>maneuver</a:t>
            </a:r>
            <a:r>
              <a:rPr lang="it-IT" sz="1600">
                <a:ea typeface="Verdana"/>
              </a:rPr>
              <a:t> </a:t>
            </a:r>
            <a:r>
              <a:rPr lang="it-IT" sz="1600" err="1">
                <a:ea typeface="Verdana"/>
              </a:rPr>
              <a:t>will</a:t>
            </a:r>
            <a:r>
              <a:rPr lang="it-IT" sz="1600">
                <a:ea typeface="Verdana"/>
              </a:rPr>
              <a:t> be </a:t>
            </a:r>
            <a:r>
              <a:rPr lang="it-IT" sz="1600" err="1">
                <a:ea typeface="Verdana"/>
              </a:rPr>
              <a:t>performed</a:t>
            </a:r>
            <a:r>
              <a:rPr lang="it-IT" sz="1600">
                <a:ea typeface="Verdana"/>
              </a:rPr>
              <a:t> on </a:t>
            </a:r>
            <a:r>
              <a:rPr lang="it-IT" sz="1600" err="1">
                <a:ea typeface="Verdana"/>
              </a:rPr>
              <a:t>battery</a:t>
            </a:r>
            <a:r>
              <a:rPr lang="it-IT" sz="1600">
                <a:ea typeface="Verdana"/>
              </a:rPr>
              <a:t> power, in </a:t>
            </a:r>
            <a:r>
              <a:rPr lang="it-IT" sz="1600" err="1">
                <a:ea typeface="Verdana"/>
              </a:rPr>
              <a:t>order</a:t>
            </a:r>
            <a:r>
              <a:rPr lang="it-IT" sz="1600">
                <a:ea typeface="Verdana"/>
              </a:rPr>
              <a:t> to reduce </a:t>
            </a:r>
            <a:r>
              <a:rPr lang="it-IT" sz="1600" err="1">
                <a:ea typeface="Verdana"/>
              </a:rPr>
              <a:t>structural</a:t>
            </a:r>
            <a:r>
              <a:rPr lang="it-IT" sz="1600">
                <a:ea typeface="Verdana"/>
              </a:rPr>
              <a:t> loads on the solar arrays</a:t>
            </a:r>
          </a:p>
          <a:p>
            <a:pPr marL="685800" lvl="1" indent="-285750">
              <a:lnSpc>
                <a:spcPts val="2100"/>
              </a:lnSpc>
              <a:spcBef>
                <a:spcPts val="0"/>
              </a:spcBef>
              <a:buFont typeface="Courier New"/>
              <a:buChar char="o"/>
            </a:pPr>
            <a:endParaRPr lang="it-IT" sz="1600">
              <a:ea typeface="Verdana"/>
            </a:endParaRPr>
          </a:p>
          <a:p>
            <a:pPr marL="285750" indent="-285750">
              <a:lnSpc>
                <a:spcPts val="2100"/>
              </a:lnSpc>
              <a:spcBef>
                <a:spcPts val="0"/>
              </a:spcBef>
              <a:buFont typeface="Arial,Sans-Serif"/>
            </a:pPr>
            <a:r>
              <a:rPr lang="en-US" sz="1800" b="1">
                <a:ea typeface="Verdana"/>
              </a:rPr>
              <a:t>Power distribution</a:t>
            </a:r>
            <a:r>
              <a:rPr lang="en-US" sz="1800">
                <a:ea typeface="Verdana"/>
              </a:rPr>
              <a:t>:</a:t>
            </a:r>
          </a:p>
          <a:p>
            <a:pPr marL="685800" lvl="1">
              <a:lnSpc>
                <a:spcPts val="2100"/>
              </a:lnSpc>
              <a:spcBef>
                <a:spcPts val="0"/>
              </a:spcBef>
              <a:buFont typeface="Courier New"/>
              <a:buChar char="o"/>
            </a:pPr>
            <a:r>
              <a:rPr lang="en-US" sz="1600">
                <a:ea typeface="Verdana"/>
              </a:rPr>
              <a:t>Peak Power Tracking with an unregulated bus at 28V in accordance with the literature</a:t>
            </a:r>
          </a:p>
          <a:p>
            <a:pPr marL="0" indent="0">
              <a:lnSpc>
                <a:spcPts val="2100"/>
              </a:lnSpc>
              <a:spcBef>
                <a:spcPts val="0"/>
              </a:spcBef>
              <a:buNone/>
            </a:pPr>
            <a:endParaRPr lang="en-US" sz="1800">
              <a:ea typeface="Verdana"/>
            </a:endParaRPr>
          </a:p>
          <a:p>
            <a:endParaRPr lang="en-US">
              <a:ea typeface="Verdana"/>
            </a:endParaRPr>
          </a:p>
          <a:p>
            <a:endParaRPr lang="en-US">
              <a:ea typeface="Verdana"/>
            </a:endParaRPr>
          </a:p>
        </p:txBody>
      </p:sp>
    </p:spTree>
    <p:extLst>
      <p:ext uri="{BB962C8B-B14F-4D97-AF65-F5344CB8AC3E}">
        <p14:creationId xmlns:p14="http://schemas.microsoft.com/office/powerpoint/2010/main" val="302184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96359-E8ED-487E-772A-260E02435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FE660B-2280-EDBB-CCE3-886DFB94E923}"/>
              </a:ext>
            </a:extLst>
          </p:cNvPr>
          <p:cNvSpPr>
            <a:spLocks noGrp="1"/>
          </p:cNvSpPr>
          <p:nvPr>
            <p:ph type="title"/>
          </p:nvPr>
        </p:nvSpPr>
        <p:spPr/>
        <p:txBody>
          <a:bodyPr/>
          <a:lstStyle/>
          <a:p>
            <a:r>
              <a:rPr lang="en-US"/>
              <a:t>Final Baseline Design – EPS</a:t>
            </a:r>
            <a:endParaRPr lang="en-GB">
              <a:ea typeface="Verdana"/>
            </a:endParaRPr>
          </a:p>
        </p:txBody>
      </p:sp>
      <p:graphicFrame>
        <p:nvGraphicFramePr>
          <p:cNvPr id="6" name="Tabella 5">
            <a:extLst>
              <a:ext uri="{FF2B5EF4-FFF2-40B4-BE49-F238E27FC236}">
                <a16:creationId xmlns:a16="http://schemas.microsoft.com/office/drawing/2014/main" id="{BCCD6BA7-FE4A-8B66-EFE7-2DD65890F91F}"/>
              </a:ext>
            </a:extLst>
          </p:cNvPr>
          <p:cNvGraphicFramePr>
            <a:graphicFrameLocks noGrp="1"/>
          </p:cNvGraphicFramePr>
          <p:nvPr>
            <p:extLst>
              <p:ext uri="{D42A27DB-BD31-4B8C-83A1-F6EECF244321}">
                <p14:modId xmlns:p14="http://schemas.microsoft.com/office/powerpoint/2010/main" val="4045401645"/>
              </p:ext>
            </p:extLst>
          </p:nvPr>
        </p:nvGraphicFramePr>
        <p:xfrm>
          <a:off x="4961942" y="855087"/>
          <a:ext cx="2645114" cy="1982165"/>
        </p:xfrm>
        <a:graphic>
          <a:graphicData uri="http://schemas.openxmlformats.org/drawingml/2006/table">
            <a:tbl>
              <a:tblPr firstRow="1" bandRow="1">
                <a:tableStyleId>{5C22544A-7EE6-4342-B048-85BDC9FD1C3A}</a:tableStyleId>
              </a:tblPr>
              <a:tblGrid>
                <a:gridCol w="1785937">
                  <a:extLst>
                    <a:ext uri="{9D8B030D-6E8A-4147-A177-3AD203B41FA5}">
                      <a16:colId xmlns:a16="http://schemas.microsoft.com/office/drawing/2014/main" val="580692483"/>
                    </a:ext>
                  </a:extLst>
                </a:gridCol>
                <a:gridCol w="859177">
                  <a:extLst>
                    <a:ext uri="{9D8B030D-6E8A-4147-A177-3AD203B41FA5}">
                      <a16:colId xmlns:a16="http://schemas.microsoft.com/office/drawing/2014/main" val="1088808485"/>
                    </a:ext>
                  </a:extLst>
                </a:gridCol>
              </a:tblGrid>
              <a:tr h="312074">
                <a:tc>
                  <a:txBody>
                    <a:bodyPr/>
                    <a:lstStyle/>
                    <a:p>
                      <a:pPr lvl="0">
                        <a:buNone/>
                      </a:pPr>
                      <a:r>
                        <a:rPr lang="it-IT" sz="1400"/>
                        <a:t>Batteries</a:t>
                      </a:r>
                    </a:p>
                  </a:txBody>
                  <a:tcPr/>
                </a:tc>
                <a:tc>
                  <a:txBody>
                    <a:bodyPr/>
                    <a:lstStyle/>
                    <a:p>
                      <a:endParaRPr lang="it-IT" sz="1400"/>
                    </a:p>
                  </a:txBody>
                  <a:tcPr/>
                </a:tc>
                <a:extLst>
                  <a:ext uri="{0D108BD9-81ED-4DB2-BD59-A6C34878D82A}">
                    <a16:rowId xmlns:a16="http://schemas.microsoft.com/office/drawing/2014/main" val="1745608065"/>
                  </a:ext>
                </a:extLst>
              </a:tr>
              <a:tr h="453724">
                <a:tc>
                  <a:txBody>
                    <a:bodyPr/>
                    <a:lstStyle/>
                    <a:p>
                      <a:pPr lvl="0">
                        <a:buNone/>
                      </a:pPr>
                      <a:r>
                        <a:rPr lang="it-IT" sz="1400"/>
                        <a:t>Capacity [W-hr]</a:t>
                      </a:r>
                    </a:p>
                  </a:txBody>
                  <a:tcPr/>
                </a:tc>
                <a:tc>
                  <a:txBody>
                    <a:bodyPr/>
                    <a:lstStyle/>
                    <a:p>
                      <a:pPr lvl="0" algn="ctr">
                        <a:buNone/>
                      </a:pPr>
                      <a:r>
                        <a:rPr lang="it-IT" sz="1400"/>
                        <a:t>8100</a:t>
                      </a:r>
                      <a:endParaRPr lang="it-IT"/>
                    </a:p>
                  </a:txBody>
                  <a:tcPr/>
                </a:tc>
                <a:extLst>
                  <a:ext uri="{0D108BD9-81ED-4DB2-BD59-A6C34878D82A}">
                    <a16:rowId xmlns:a16="http://schemas.microsoft.com/office/drawing/2014/main" val="3687698311"/>
                  </a:ext>
                </a:extLst>
              </a:tr>
              <a:tr h="405456">
                <a:tc>
                  <a:txBody>
                    <a:bodyPr/>
                    <a:lstStyle/>
                    <a:p>
                      <a:pPr lvl="0">
                        <a:buNone/>
                      </a:pPr>
                      <a:r>
                        <a:rPr lang="it-IT" sz="1400"/>
                        <a:t>Mass [kg]</a:t>
                      </a:r>
                    </a:p>
                  </a:txBody>
                  <a:tcPr/>
                </a:tc>
                <a:tc>
                  <a:txBody>
                    <a:bodyPr/>
                    <a:lstStyle/>
                    <a:p>
                      <a:pPr lvl="0" algn="ctr">
                        <a:buNone/>
                      </a:pPr>
                      <a:r>
                        <a:rPr lang="it-IT" sz="1400" b="0" i="0" u="none" strike="noStrike" noProof="0">
                          <a:latin typeface="Verdana"/>
                        </a:rPr>
                        <a:t>70</a:t>
                      </a:r>
                      <a:endParaRPr lang="it-IT" sz="1400" b="0" i="0" u="none" strike="noStrike" noProof="0" err="1">
                        <a:latin typeface="Verdana"/>
                      </a:endParaRPr>
                    </a:p>
                  </a:txBody>
                  <a:tcPr/>
                </a:tc>
                <a:extLst>
                  <a:ext uri="{0D108BD9-81ED-4DB2-BD59-A6C34878D82A}">
                    <a16:rowId xmlns:a16="http://schemas.microsoft.com/office/drawing/2014/main" val="314897348"/>
                  </a:ext>
                </a:extLst>
              </a:tr>
              <a:tr h="405456">
                <a:tc>
                  <a:txBody>
                    <a:bodyPr/>
                    <a:lstStyle/>
                    <a:p>
                      <a:pPr lvl="0">
                        <a:buNone/>
                      </a:pPr>
                      <a:r>
                        <a:rPr lang="it-IT" sz="1400"/>
                        <a:t>Nseries </a:t>
                      </a:r>
                    </a:p>
                  </a:txBody>
                  <a:tcPr/>
                </a:tc>
                <a:tc>
                  <a:txBody>
                    <a:bodyPr/>
                    <a:lstStyle/>
                    <a:p>
                      <a:pPr lvl="0" algn="ctr">
                        <a:buNone/>
                      </a:pPr>
                      <a:r>
                        <a:rPr lang="it-IT" sz="1400" b="0" i="0" u="none" strike="noStrike" noProof="0">
                          <a:latin typeface="Verdana"/>
                        </a:rPr>
                        <a:t>8</a:t>
                      </a:r>
                    </a:p>
                  </a:txBody>
                  <a:tcPr/>
                </a:tc>
                <a:extLst>
                  <a:ext uri="{0D108BD9-81ED-4DB2-BD59-A6C34878D82A}">
                    <a16:rowId xmlns:a16="http://schemas.microsoft.com/office/drawing/2014/main" val="418565961"/>
                  </a:ext>
                </a:extLst>
              </a:tr>
              <a:tr h="405455">
                <a:tc>
                  <a:txBody>
                    <a:bodyPr/>
                    <a:lstStyle/>
                    <a:p>
                      <a:pPr lvl="0">
                        <a:buNone/>
                      </a:pPr>
                      <a:r>
                        <a:rPr lang="it-IT" sz="1400"/>
                        <a:t>Nparallel</a:t>
                      </a:r>
                      <a:endParaRPr lang="it-IT" sz="1400" err="1"/>
                    </a:p>
                  </a:txBody>
                  <a:tcPr/>
                </a:tc>
                <a:tc>
                  <a:txBody>
                    <a:bodyPr/>
                    <a:lstStyle/>
                    <a:p>
                      <a:pPr lvl="0" algn="ctr">
                        <a:buNone/>
                      </a:pPr>
                      <a:r>
                        <a:rPr lang="it-IT" sz="1400" b="0" i="0" u="none" strike="noStrike" noProof="0">
                          <a:latin typeface="Verdana"/>
                        </a:rPr>
                        <a:t>30</a:t>
                      </a:r>
                      <a:endParaRPr lang="it-IT"/>
                    </a:p>
                  </a:txBody>
                  <a:tcPr/>
                </a:tc>
                <a:extLst>
                  <a:ext uri="{0D108BD9-81ED-4DB2-BD59-A6C34878D82A}">
                    <a16:rowId xmlns:a16="http://schemas.microsoft.com/office/drawing/2014/main" val="3904890155"/>
                  </a:ext>
                </a:extLst>
              </a:tr>
            </a:tbl>
          </a:graphicData>
        </a:graphic>
      </p:graphicFrame>
      <p:graphicFrame>
        <p:nvGraphicFramePr>
          <p:cNvPr id="7" name="Tabella 6">
            <a:extLst>
              <a:ext uri="{FF2B5EF4-FFF2-40B4-BE49-F238E27FC236}">
                <a16:creationId xmlns:a16="http://schemas.microsoft.com/office/drawing/2014/main" id="{A085CD51-DD90-1178-5CF0-05E5640FC645}"/>
              </a:ext>
            </a:extLst>
          </p:cNvPr>
          <p:cNvGraphicFramePr>
            <a:graphicFrameLocks noGrp="1"/>
          </p:cNvGraphicFramePr>
          <p:nvPr>
            <p:extLst>
              <p:ext uri="{D42A27DB-BD31-4B8C-83A1-F6EECF244321}">
                <p14:modId xmlns:p14="http://schemas.microsoft.com/office/powerpoint/2010/main" val="1223012621"/>
              </p:ext>
            </p:extLst>
          </p:nvPr>
        </p:nvGraphicFramePr>
        <p:xfrm>
          <a:off x="862158" y="855464"/>
          <a:ext cx="2645117" cy="1982165"/>
        </p:xfrm>
        <a:graphic>
          <a:graphicData uri="http://schemas.openxmlformats.org/drawingml/2006/table">
            <a:tbl>
              <a:tblPr firstRow="1" bandRow="1">
                <a:tableStyleId>{5C22544A-7EE6-4342-B048-85BDC9FD1C3A}</a:tableStyleId>
              </a:tblPr>
              <a:tblGrid>
                <a:gridCol w="1438403">
                  <a:extLst>
                    <a:ext uri="{9D8B030D-6E8A-4147-A177-3AD203B41FA5}">
                      <a16:colId xmlns:a16="http://schemas.microsoft.com/office/drawing/2014/main" val="580692483"/>
                    </a:ext>
                  </a:extLst>
                </a:gridCol>
                <a:gridCol w="1206714">
                  <a:extLst>
                    <a:ext uri="{9D8B030D-6E8A-4147-A177-3AD203B41FA5}">
                      <a16:colId xmlns:a16="http://schemas.microsoft.com/office/drawing/2014/main" val="1088808485"/>
                    </a:ext>
                  </a:extLst>
                </a:gridCol>
              </a:tblGrid>
              <a:tr h="312074">
                <a:tc>
                  <a:txBody>
                    <a:bodyPr/>
                    <a:lstStyle/>
                    <a:p>
                      <a:r>
                        <a:rPr lang="it-IT" sz="1400"/>
                        <a:t>Solar arrays</a:t>
                      </a:r>
                    </a:p>
                  </a:txBody>
                  <a:tcPr/>
                </a:tc>
                <a:tc>
                  <a:txBody>
                    <a:bodyPr/>
                    <a:lstStyle/>
                    <a:p>
                      <a:endParaRPr lang="it-IT" sz="1400"/>
                    </a:p>
                  </a:txBody>
                  <a:tcPr/>
                </a:tc>
                <a:extLst>
                  <a:ext uri="{0D108BD9-81ED-4DB2-BD59-A6C34878D82A}">
                    <a16:rowId xmlns:a16="http://schemas.microsoft.com/office/drawing/2014/main" val="1745608065"/>
                  </a:ext>
                </a:extLst>
              </a:tr>
              <a:tr h="453724">
                <a:tc>
                  <a:txBody>
                    <a:bodyPr/>
                    <a:lstStyle/>
                    <a:p>
                      <a:pPr lvl="0">
                        <a:buNone/>
                      </a:pPr>
                      <a:r>
                        <a:rPr lang="it-IT" sz="1400"/>
                        <a:t>Area [m^2]</a:t>
                      </a:r>
                    </a:p>
                  </a:txBody>
                  <a:tcPr/>
                </a:tc>
                <a:tc>
                  <a:txBody>
                    <a:bodyPr/>
                    <a:lstStyle/>
                    <a:p>
                      <a:pPr lvl="0" algn="ctr">
                        <a:buNone/>
                      </a:pPr>
                      <a:r>
                        <a:rPr lang="it-IT" sz="1400"/>
                        <a:t>53.4</a:t>
                      </a:r>
                    </a:p>
                  </a:txBody>
                  <a:tcPr/>
                </a:tc>
                <a:extLst>
                  <a:ext uri="{0D108BD9-81ED-4DB2-BD59-A6C34878D82A}">
                    <a16:rowId xmlns:a16="http://schemas.microsoft.com/office/drawing/2014/main" val="3687698311"/>
                  </a:ext>
                </a:extLst>
              </a:tr>
              <a:tr h="405456">
                <a:tc>
                  <a:txBody>
                    <a:bodyPr/>
                    <a:lstStyle/>
                    <a:p>
                      <a:pPr lvl="0">
                        <a:buNone/>
                      </a:pPr>
                      <a:r>
                        <a:rPr lang="it-IT" sz="1400"/>
                        <a:t>Mass [kg]</a:t>
                      </a:r>
                    </a:p>
                  </a:txBody>
                  <a:tcPr/>
                </a:tc>
                <a:tc>
                  <a:txBody>
                    <a:bodyPr/>
                    <a:lstStyle/>
                    <a:p>
                      <a:pPr lvl="0" algn="ctr">
                        <a:buNone/>
                      </a:pPr>
                      <a:r>
                        <a:rPr lang="it-IT" sz="1400" b="0" i="0" u="none" strike="noStrike" noProof="0">
                          <a:latin typeface="Verdana"/>
                        </a:rPr>
                        <a:t>267</a:t>
                      </a:r>
                      <a:endParaRPr lang="it-IT" sz="1400" b="0" i="0" u="none" strike="noStrike" noProof="0" err="1">
                        <a:latin typeface="Verdana"/>
                      </a:endParaRPr>
                    </a:p>
                  </a:txBody>
                  <a:tcPr/>
                </a:tc>
                <a:extLst>
                  <a:ext uri="{0D108BD9-81ED-4DB2-BD59-A6C34878D82A}">
                    <a16:rowId xmlns:a16="http://schemas.microsoft.com/office/drawing/2014/main" val="314897348"/>
                  </a:ext>
                </a:extLst>
              </a:tr>
              <a:tr h="405456">
                <a:tc>
                  <a:txBody>
                    <a:bodyPr/>
                    <a:lstStyle/>
                    <a:p>
                      <a:pPr lvl="0">
                        <a:buNone/>
                      </a:pPr>
                      <a:r>
                        <a:rPr lang="it-IT" sz="1400"/>
                        <a:t>Nseries </a:t>
                      </a:r>
                    </a:p>
                  </a:txBody>
                  <a:tcPr/>
                </a:tc>
                <a:tc>
                  <a:txBody>
                    <a:bodyPr/>
                    <a:lstStyle/>
                    <a:p>
                      <a:pPr lvl="0" algn="ctr">
                        <a:buNone/>
                      </a:pPr>
                      <a:r>
                        <a:rPr lang="it-IT" sz="1400" b="0" i="0" u="none" strike="noStrike" noProof="0">
                          <a:latin typeface="Verdana"/>
                        </a:rPr>
                        <a:t>13</a:t>
                      </a:r>
                    </a:p>
                  </a:txBody>
                  <a:tcPr/>
                </a:tc>
                <a:extLst>
                  <a:ext uri="{0D108BD9-81ED-4DB2-BD59-A6C34878D82A}">
                    <a16:rowId xmlns:a16="http://schemas.microsoft.com/office/drawing/2014/main" val="418565961"/>
                  </a:ext>
                </a:extLst>
              </a:tr>
              <a:tr h="405455">
                <a:tc>
                  <a:txBody>
                    <a:bodyPr/>
                    <a:lstStyle/>
                    <a:p>
                      <a:pPr lvl="0">
                        <a:buNone/>
                      </a:pPr>
                      <a:r>
                        <a:rPr lang="it-IT" sz="1400"/>
                        <a:t>Nparallel</a:t>
                      </a:r>
                      <a:endParaRPr lang="it-IT" sz="1400" err="1"/>
                    </a:p>
                  </a:txBody>
                  <a:tcPr/>
                </a:tc>
                <a:tc>
                  <a:txBody>
                    <a:bodyPr/>
                    <a:lstStyle/>
                    <a:p>
                      <a:pPr lvl="0" algn="ctr">
                        <a:buNone/>
                      </a:pPr>
                      <a:r>
                        <a:rPr lang="it-IT" sz="1400" b="0" i="0" u="none" strike="noStrike" noProof="0">
                          <a:latin typeface="Verdana"/>
                        </a:rPr>
                        <a:t>1226</a:t>
                      </a:r>
                    </a:p>
                  </a:txBody>
                  <a:tcPr/>
                </a:tc>
                <a:extLst>
                  <a:ext uri="{0D108BD9-81ED-4DB2-BD59-A6C34878D82A}">
                    <a16:rowId xmlns:a16="http://schemas.microsoft.com/office/drawing/2014/main" val="3904890155"/>
                  </a:ext>
                </a:extLst>
              </a:tr>
            </a:tbl>
          </a:graphicData>
        </a:graphic>
      </p:graphicFrame>
      <p:sp>
        <p:nvSpPr>
          <p:cNvPr id="8" name="CasellaDiTesto 7">
            <a:extLst>
              <a:ext uri="{FF2B5EF4-FFF2-40B4-BE49-F238E27FC236}">
                <a16:creationId xmlns:a16="http://schemas.microsoft.com/office/drawing/2014/main" id="{106BEA07-0BC2-DC30-B2E2-8D9DB329C6A9}"/>
              </a:ext>
            </a:extLst>
          </p:cNvPr>
          <p:cNvSpPr txBox="1"/>
          <p:nvPr/>
        </p:nvSpPr>
        <p:spPr>
          <a:xfrm>
            <a:off x="538198" y="3023688"/>
            <a:ext cx="434040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ea typeface="Verdana"/>
              </a:rPr>
              <a:t>Sizing</a:t>
            </a:r>
            <a:r>
              <a:rPr lang="it-IT">
                <a:ea typeface="Verdana"/>
              </a:rPr>
              <a:t> case: </a:t>
            </a:r>
          </a:p>
          <a:p>
            <a:endParaRPr lang="it-IT" sz="1000">
              <a:ea typeface="Verdana"/>
            </a:endParaRPr>
          </a:p>
          <a:p>
            <a:pPr marL="285750" indent="-285750">
              <a:buFont typeface="Arial"/>
              <a:buChar char="•"/>
            </a:pPr>
            <a:r>
              <a:rPr lang="it-IT" sz="1600" err="1">
                <a:ea typeface="Verdana"/>
              </a:rPr>
              <a:t>Phase</a:t>
            </a:r>
            <a:r>
              <a:rPr lang="it-IT" sz="1600">
                <a:ea typeface="Verdana"/>
              </a:rPr>
              <a:t>: Telecom (low power)</a:t>
            </a:r>
          </a:p>
          <a:p>
            <a:pPr marL="285750" indent="-285750">
              <a:buFont typeface="Arial"/>
              <a:buChar char="•"/>
            </a:pPr>
            <a:r>
              <a:rPr lang="it-IT" sz="1600">
                <a:ea typeface="Verdana"/>
              </a:rPr>
              <a:t>Power </a:t>
            </a:r>
            <a:r>
              <a:rPr lang="it-IT" sz="1600" err="1">
                <a:ea typeface="Verdana"/>
              </a:rPr>
              <a:t>required</a:t>
            </a:r>
            <a:r>
              <a:rPr lang="it-IT" sz="1600">
                <a:ea typeface="Verdana"/>
              </a:rPr>
              <a:t>: 626 W</a:t>
            </a:r>
          </a:p>
          <a:p>
            <a:pPr marL="285750" indent="-285750">
              <a:buFont typeface="Arial"/>
              <a:buChar char="•"/>
            </a:pPr>
            <a:r>
              <a:rPr lang="it-IT" sz="1600">
                <a:ea typeface="Verdana"/>
              </a:rPr>
              <a:t>Max Sun </a:t>
            </a:r>
            <a:r>
              <a:rPr lang="it-IT" sz="1600" err="1">
                <a:ea typeface="Verdana"/>
              </a:rPr>
              <a:t>distance</a:t>
            </a:r>
            <a:r>
              <a:rPr lang="it-IT" sz="1600">
                <a:ea typeface="Verdana"/>
              </a:rPr>
              <a:t>: 4.6 AU</a:t>
            </a:r>
          </a:p>
          <a:p>
            <a:pPr marL="285750" indent="-285750">
              <a:buFont typeface="Arial"/>
              <a:buChar char="•"/>
            </a:pPr>
            <a:r>
              <a:rPr lang="it-IT" sz="1600" err="1">
                <a:ea typeface="Verdana"/>
              </a:rPr>
              <a:t>Specific</a:t>
            </a:r>
            <a:r>
              <a:rPr lang="it-IT" sz="1600">
                <a:ea typeface="Verdana"/>
              </a:rPr>
              <a:t> power </a:t>
            </a:r>
            <a:r>
              <a:rPr lang="it-IT" sz="1600" err="1">
                <a:ea typeface="Verdana"/>
              </a:rPr>
              <a:t>available</a:t>
            </a:r>
            <a:r>
              <a:rPr lang="it-IT" sz="1600">
                <a:ea typeface="Verdana"/>
              </a:rPr>
              <a:t>: 13 W/m^2</a:t>
            </a:r>
            <a:endParaRPr lang="it-IT" sz="1600"/>
          </a:p>
          <a:p>
            <a:endParaRPr lang="it-IT">
              <a:ea typeface="Verdana"/>
            </a:endParaRPr>
          </a:p>
        </p:txBody>
      </p:sp>
      <p:sp>
        <p:nvSpPr>
          <p:cNvPr id="3" name="CasellaDiTesto 2">
            <a:extLst>
              <a:ext uri="{FF2B5EF4-FFF2-40B4-BE49-F238E27FC236}">
                <a16:creationId xmlns:a16="http://schemas.microsoft.com/office/drawing/2014/main" id="{D94A9189-88E9-8532-C501-4E84E9B51FA1}"/>
              </a:ext>
            </a:extLst>
          </p:cNvPr>
          <p:cNvSpPr txBox="1"/>
          <p:nvPr/>
        </p:nvSpPr>
        <p:spPr>
          <a:xfrm>
            <a:off x="4511040" y="3027335"/>
            <a:ext cx="434040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ea typeface="Verdana"/>
              </a:rPr>
              <a:t>Sizing</a:t>
            </a:r>
            <a:r>
              <a:rPr lang="it-IT">
                <a:ea typeface="Verdana"/>
              </a:rPr>
              <a:t> case: </a:t>
            </a:r>
          </a:p>
          <a:p>
            <a:endParaRPr lang="it-IT" sz="1000">
              <a:ea typeface="Verdana"/>
            </a:endParaRPr>
          </a:p>
          <a:p>
            <a:pPr marL="285750" indent="-285750">
              <a:buFont typeface="Arial"/>
              <a:buChar char="•"/>
            </a:pPr>
            <a:r>
              <a:rPr lang="it-IT" sz="1600">
                <a:ea typeface="Verdana"/>
              </a:rPr>
              <a:t>Survival in Safe mode for 12 hours @4.6 AU</a:t>
            </a:r>
            <a:endParaRPr lang="it-IT"/>
          </a:p>
          <a:p>
            <a:endParaRPr lang="it-IT">
              <a:ea typeface="Verdana"/>
            </a:endParaRPr>
          </a:p>
        </p:txBody>
      </p:sp>
    </p:spTree>
    <p:extLst>
      <p:ext uri="{BB962C8B-B14F-4D97-AF65-F5344CB8AC3E}">
        <p14:creationId xmlns:p14="http://schemas.microsoft.com/office/powerpoint/2010/main" val="3305782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B7720-CBB5-A62E-CEFC-4CE6CB2A30A3}"/>
            </a:ext>
          </a:extLst>
        </p:cNvPr>
        <p:cNvGrpSpPr/>
        <p:nvPr/>
      </p:nvGrpSpPr>
      <p:grpSpPr>
        <a:xfrm>
          <a:off x="0" y="0"/>
          <a:ext cx="0" cy="0"/>
          <a:chOff x="0" y="0"/>
          <a:chExt cx="0" cy="0"/>
        </a:xfrm>
      </p:grpSpPr>
      <p:pic>
        <p:nvPicPr>
          <p:cNvPr id="4" name="Immagine 3" descr="Immagine che contiene testo, schermata, Policromia, diagramma&#10;&#10;Il contenuto generato dall&amp;#39;intelligenza artificiale potrebbe non essere corretto.">
            <a:extLst>
              <a:ext uri="{FF2B5EF4-FFF2-40B4-BE49-F238E27FC236}">
                <a16:creationId xmlns:a16="http://schemas.microsoft.com/office/drawing/2014/main" id="{D79496C7-5C15-3080-1E2C-509154361445}"/>
              </a:ext>
            </a:extLst>
          </p:cNvPr>
          <p:cNvPicPr>
            <a:picLocks noChangeAspect="1"/>
          </p:cNvPicPr>
          <p:nvPr/>
        </p:nvPicPr>
        <p:blipFill>
          <a:blip r:embed="rId2"/>
          <a:stretch>
            <a:fillRect/>
          </a:stretch>
        </p:blipFill>
        <p:spPr>
          <a:xfrm>
            <a:off x="1042147" y="783192"/>
            <a:ext cx="7370670" cy="3759995"/>
          </a:xfrm>
          <a:prstGeom prst="rect">
            <a:avLst/>
          </a:prstGeom>
        </p:spPr>
      </p:pic>
      <p:sp>
        <p:nvSpPr>
          <p:cNvPr id="2" name="Title 1">
            <a:extLst>
              <a:ext uri="{FF2B5EF4-FFF2-40B4-BE49-F238E27FC236}">
                <a16:creationId xmlns:a16="http://schemas.microsoft.com/office/drawing/2014/main" id="{7223DA76-30CE-69B2-25EC-C49DFD0143C4}"/>
              </a:ext>
            </a:extLst>
          </p:cNvPr>
          <p:cNvSpPr>
            <a:spLocks noGrp="1"/>
          </p:cNvSpPr>
          <p:nvPr>
            <p:ph type="title"/>
          </p:nvPr>
        </p:nvSpPr>
        <p:spPr/>
        <p:txBody>
          <a:bodyPr/>
          <a:lstStyle/>
          <a:p>
            <a:r>
              <a:rPr lang="en-US">
                <a:ea typeface="Verdana"/>
              </a:rPr>
              <a:t>Power budget</a:t>
            </a:r>
            <a:endParaRPr lang="it-IT"/>
          </a:p>
        </p:txBody>
      </p:sp>
      <p:sp>
        <p:nvSpPr>
          <p:cNvPr id="9" name="Rettangolo 8">
            <a:extLst>
              <a:ext uri="{FF2B5EF4-FFF2-40B4-BE49-F238E27FC236}">
                <a16:creationId xmlns:a16="http://schemas.microsoft.com/office/drawing/2014/main" id="{EBB386F6-76FC-A7B5-A7B4-6235CAB0C1DE}"/>
              </a:ext>
            </a:extLst>
          </p:cNvPr>
          <p:cNvSpPr/>
          <p:nvPr/>
        </p:nvSpPr>
        <p:spPr>
          <a:xfrm rot="16200000">
            <a:off x="3716955" y="2255465"/>
            <a:ext cx="1301320" cy="44375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7162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79DA8-28DE-07B7-086E-7BC041417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02EF6-6472-9450-32D3-C5360B9C0605}"/>
              </a:ext>
            </a:extLst>
          </p:cNvPr>
          <p:cNvSpPr>
            <a:spLocks noGrp="1"/>
          </p:cNvSpPr>
          <p:nvPr>
            <p:ph type="title"/>
          </p:nvPr>
        </p:nvSpPr>
        <p:spPr>
          <a:xfrm>
            <a:off x="3071896" y="1857375"/>
            <a:ext cx="2995238" cy="1428750"/>
          </a:xfrm>
        </p:spPr>
        <p:txBody>
          <a:bodyPr>
            <a:normAutofit fontScale="90000"/>
          </a:bodyPr>
          <a:lstStyle/>
          <a:p>
            <a:pPr algn="ctr"/>
            <a:r>
              <a:rPr lang="en-US">
                <a:ea typeface="Verdana"/>
              </a:rPr>
              <a:t>Thermal Control</a:t>
            </a:r>
            <a:br>
              <a:rPr lang="en-US">
                <a:ea typeface="Verdana"/>
              </a:rPr>
            </a:br>
            <a:br>
              <a:rPr lang="en-US">
                <a:ea typeface="Verdana"/>
              </a:rPr>
            </a:br>
            <a:r>
              <a:rPr lang="en-US" sz="1400" b="0">
                <a:solidFill>
                  <a:srgbClr val="000000"/>
                </a:solidFill>
                <a:ea typeface="Verdana"/>
              </a:rPr>
              <a:t>Luca Frassinella </a:t>
            </a:r>
            <a:br>
              <a:rPr lang="en-US" sz="1400" b="0">
                <a:ea typeface="Verdana"/>
              </a:rPr>
            </a:br>
            <a:r>
              <a:rPr lang="en-US" sz="1400" b="0">
                <a:solidFill>
                  <a:srgbClr val="000000"/>
                </a:solidFill>
                <a:ea typeface="Verdana"/>
              </a:rPr>
              <a:t>Edoardo Mensi Weingrill</a:t>
            </a:r>
            <a:br>
              <a:rPr lang="en-US" sz="1400" b="0">
                <a:solidFill>
                  <a:srgbClr val="000000"/>
                </a:solidFill>
                <a:ea typeface="Verdana"/>
              </a:rPr>
            </a:br>
            <a:r>
              <a:rPr lang="en-US" sz="1400" b="0">
                <a:solidFill>
                  <a:srgbClr val="000000"/>
                </a:solidFill>
                <a:ea typeface="Verdana"/>
              </a:rPr>
              <a:t>Filippo Resta</a:t>
            </a:r>
          </a:p>
        </p:txBody>
      </p:sp>
    </p:spTree>
    <p:extLst>
      <p:ext uri="{BB962C8B-B14F-4D97-AF65-F5344CB8AC3E}">
        <p14:creationId xmlns:p14="http://schemas.microsoft.com/office/powerpoint/2010/main" val="1369124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1D5CC-EC2A-C527-DEC7-96C5E18FF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6E1FD0-66DE-1BD1-4E37-5F3659604F88}"/>
              </a:ext>
            </a:extLst>
          </p:cNvPr>
          <p:cNvSpPr>
            <a:spLocks noGrp="1"/>
          </p:cNvSpPr>
          <p:nvPr>
            <p:ph type="title"/>
          </p:nvPr>
        </p:nvSpPr>
        <p:spPr/>
        <p:txBody>
          <a:bodyPr/>
          <a:lstStyle/>
          <a:p>
            <a:r>
              <a:rPr lang="en-US"/>
              <a:t>Requirements and Assumptions – TCS</a:t>
            </a:r>
            <a:endParaRPr lang="en-US">
              <a:ea typeface="Verdana"/>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46D5D0-3009-846D-A646-6CA3FEB856EE}"/>
                  </a:ext>
                </a:extLst>
              </p:cNvPr>
              <p:cNvSpPr>
                <a:spLocks noGrp="1"/>
              </p:cNvSpPr>
              <p:nvPr>
                <p:ph type="body" sz="quarter" idx="10"/>
              </p:nvPr>
            </p:nvSpPr>
            <p:spPr>
              <a:xfrm>
                <a:off x="457200" y="1016000"/>
                <a:ext cx="8229600" cy="3446531"/>
              </a:xfrm>
            </p:spPr>
            <p:txBody>
              <a:bodyPr vert="horz" lIns="91440" tIns="45720" rIns="91440" bIns="45720" rtlCol="0" anchor="t">
                <a:normAutofit/>
              </a:bodyPr>
              <a:lstStyle/>
              <a:p>
                <a:r>
                  <a:rPr lang="en-US" sz="1800" b="1">
                    <a:solidFill>
                      <a:schemeClr val="tx1"/>
                    </a:solidFill>
                    <a:ea typeface="Verdana"/>
                  </a:rPr>
                  <a:t>System Requirement</a:t>
                </a:r>
                <a:r>
                  <a:rPr lang="en-US" sz="1800">
                    <a:ea typeface="Verdana"/>
                  </a:rPr>
                  <a:t>: SR-03</a:t>
                </a:r>
                <a:br>
                  <a:rPr lang="en-US" sz="1800">
                    <a:ea typeface="Verdana"/>
                  </a:rPr>
                </a:br>
                <a:endParaRPr lang="en-US">
                  <a:ea typeface="Verdana"/>
                </a:endParaRPr>
              </a:p>
              <a:p>
                <a:r>
                  <a:rPr lang="en-US" sz="1800" b="1">
                    <a:solidFill>
                      <a:schemeClr val="tx1"/>
                    </a:solidFill>
                    <a:ea typeface="Verdana"/>
                  </a:rPr>
                  <a:t>Hot Case: </a:t>
                </a:r>
                <a:r>
                  <a:rPr lang="en-US" sz="1600">
                    <a:ea typeface="Verdana"/>
                  </a:rPr>
                  <a:t>Earth Flyby</a:t>
                </a:r>
                <a:endParaRPr lang="en-US">
                  <a:ea typeface="Verdana"/>
                </a:endParaRPr>
              </a:p>
              <a:p>
                <a:pPr lvl="1">
                  <a:spcAft>
                    <a:spcPts val="600"/>
                  </a:spcAft>
                  <a:buFont typeface="Courier New" panose="02070309020205020404" pitchFamily="49" charset="0"/>
                  <a:buChar char="o"/>
                </a:pPr>
                <a:r>
                  <a:rPr lang="en-US" sz="1600" err="1">
                    <a:ea typeface="Verdana"/>
                  </a:rPr>
                  <a:t>q</a:t>
                </a:r>
                <a:r>
                  <a:rPr lang="en-US" sz="1600" baseline="-25000" err="1">
                    <a:ea typeface="Verdana"/>
                  </a:rPr>
                  <a:t>Sun</a:t>
                </a:r>
                <a:r>
                  <a:rPr lang="en-US" sz="1600">
                    <a:ea typeface="Verdana"/>
                  </a:rPr>
                  <a:t> = 1367 </a:t>
                </a:r>
                <a14:m>
                  <m:oMath xmlns:m="http://schemas.openxmlformats.org/officeDocument/2006/math">
                    <m:f>
                      <m:fPr>
                        <m:ctrlPr>
                          <a:rPr lang="en-US" sz="1600" i="1" dirty="0" smtClean="0">
                            <a:latin typeface="Cambria Math" panose="02040503050406030204" pitchFamily="18" charset="0"/>
                            <a:ea typeface="Verdana"/>
                          </a:rPr>
                        </m:ctrlPr>
                      </m:fPr>
                      <m:num>
                        <m:r>
                          <a:rPr lang="it-IT" sz="1600" b="0" i="1" dirty="0" smtClean="0">
                            <a:latin typeface="Cambria Math" panose="02040503050406030204" pitchFamily="18" charset="0"/>
                            <a:ea typeface="Verdana"/>
                          </a:rPr>
                          <m:t>𝑊</m:t>
                        </m:r>
                      </m:num>
                      <m:den>
                        <m:sSup>
                          <m:sSupPr>
                            <m:ctrlPr>
                              <a:rPr lang="it-IT" sz="1600" b="0" i="1" dirty="0" smtClean="0">
                                <a:latin typeface="Cambria Math" panose="02040503050406030204" pitchFamily="18" charset="0"/>
                                <a:ea typeface="Verdana"/>
                              </a:rPr>
                            </m:ctrlPr>
                          </m:sSupPr>
                          <m:e>
                            <m:r>
                              <a:rPr lang="it-IT" sz="1600" b="0" i="1" dirty="0" smtClean="0">
                                <a:latin typeface="Cambria Math" panose="02040503050406030204" pitchFamily="18" charset="0"/>
                                <a:ea typeface="Verdana"/>
                              </a:rPr>
                              <m:t>𝑚</m:t>
                            </m:r>
                          </m:e>
                          <m:sup>
                            <m:r>
                              <a:rPr lang="it-IT" sz="1600" b="0" i="1" dirty="0" smtClean="0">
                                <a:latin typeface="Cambria Math" panose="02040503050406030204" pitchFamily="18" charset="0"/>
                                <a:ea typeface="Verdana"/>
                              </a:rPr>
                              <m:t>2</m:t>
                            </m:r>
                          </m:sup>
                        </m:sSup>
                      </m:den>
                    </m:f>
                    <m:r>
                      <a:rPr lang="en-US" sz="1600" i="1" dirty="0" smtClean="0">
                        <a:latin typeface="Cambria Math" panose="02040503050406030204" pitchFamily="18" charset="0"/>
                        <a:ea typeface="Verdana"/>
                      </a:rPr>
                      <m:t>	</m:t>
                    </m:r>
                  </m:oMath>
                </a14:m>
                <a:r>
                  <a:rPr lang="en-US" sz="1600">
                    <a:ea typeface="Verdana"/>
                  </a:rPr>
                  <a:t>; 	</a:t>
                </a:r>
                <a:r>
                  <a:rPr lang="en-US" sz="1600" err="1">
                    <a:ea typeface="Verdana"/>
                  </a:rPr>
                  <a:t>q</a:t>
                </a:r>
                <a:r>
                  <a:rPr lang="en-US" sz="1600" baseline="-25000" err="1">
                    <a:ea typeface="Verdana"/>
                  </a:rPr>
                  <a:t>Albedo</a:t>
                </a:r>
                <a:r>
                  <a:rPr lang="en-US" sz="1600">
                    <a:ea typeface="Verdana"/>
                  </a:rPr>
                  <a:t> = 423.74 </a:t>
                </a:r>
                <a14:m>
                  <m:oMath xmlns:m="http://schemas.openxmlformats.org/officeDocument/2006/math">
                    <m:f>
                      <m:fPr>
                        <m:ctrlPr>
                          <a:rPr lang="en-US" sz="1600" i="1" dirty="0">
                            <a:latin typeface="Cambria Math" panose="02040503050406030204" pitchFamily="18" charset="0"/>
                            <a:ea typeface="Verdana"/>
                          </a:rPr>
                        </m:ctrlPr>
                      </m:fPr>
                      <m:num>
                        <m:r>
                          <a:rPr lang="it-IT" sz="1600" i="1" dirty="0">
                            <a:latin typeface="Cambria Math" panose="02040503050406030204" pitchFamily="18" charset="0"/>
                            <a:ea typeface="Verdana"/>
                          </a:rPr>
                          <m:t>𝑊</m:t>
                        </m:r>
                      </m:num>
                      <m:den>
                        <m:sSup>
                          <m:sSupPr>
                            <m:ctrlPr>
                              <a:rPr lang="it-IT" sz="1600" i="1" dirty="0">
                                <a:latin typeface="Cambria Math" panose="02040503050406030204" pitchFamily="18" charset="0"/>
                                <a:ea typeface="Verdana"/>
                              </a:rPr>
                            </m:ctrlPr>
                          </m:sSupPr>
                          <m:e>
                            <m:r>
                              <a:rPr lang="it-IT" sz="1600" i="1" dirty="0">
                                <a:latin typeface="Cambria Math" panose="02040503050406030204" pitchFamily="18" charset="0"/>
                                <a:ea typeface="Verdana"/>
                              </a:rPr>
                              <m:t>𝑚</m:t>
                            </m:r>
                          </m:e>
                          <m:sup>
                            <m:r>
                              <a:rPr lang="it-IT" sz="1600" i="1" dirty="0">
                                <a:latin typeface="Cambria Math" panose="02040503050406030204" pitchFamily="18" charset="0"/>
                                <a:ea typeface="Verdana"/>
                              </a:rPr>
                              <m:t>2</m:t>
                            </m:r>
                          </m:sup>
                        </m:sSup>
                      </m:den>
                    </m:f>
                    <m:r>
                      <a:rPr lang="en-US" sz="1600" i="1" dirty="0">
                        <a:latin typeface="Cambria Math" panose="02040503050406030204" pitchFamily="18" charset="0"/>
                        <a:ea typeface="Verdana"/>
                      </a:rPr>
                      <m:t>	</m:t>
                    </m:r>
                  </m:oMath>
                </a14:m>
                <a:r>
                  <a:rPr lang="en-US" sz="1600">
                    <a:ea typeface="Verdana"/>
                  </a:rPr>
                  <a:t>; 	</a:t>
                </a:r>
                <a:r>
                  <a:rPr lang="en-US" sz="1600" err="1">
                    <a:ea typeface="Verdana"/>
                  </a:rPr>
                  <a:t>q</a:t>
                </a:r>
                <a:r>
                  <a:rPr lang="en-US" sz="1600" baseline="-25000" err="1">
                    <a:ea typeface="Verdana"/>
                  </a:rPr>
                  <a:t>IR</a:t>
                </a:r>
                <a:r>
                  <a:rPr lang="en-US" sz="1600">
                    <a:ea typeface="Verdana"/>
                  </a:rPr>
                  <a:t> = 181.12 </a:t>
                </a:r>
                <a14:m>
                  <m:oMath xmlns:m="http://schemas.openxmlformats.org/officeDocument/2006/math">
                    <m:f>
                      <m:fPr>
                        <m:ctrlPr>
                          <a:rPr lang="en-US" sz="1600" i="1" dirty="0">
                            <a:latin typeface="Cambria Math" panose="02040503050406030204" pitchFamily="18" charset="0"/>
                            <a:ea typeface="Verdana"/>
                          </a:rPr>
                        </m:ctrlPr>
                      </m:fPr>
                      <m:num>
                        <m:r>
                          <a:rPr lang="it-IT" sz="1600" i="1" dirty="0">
                            <a:latin typeface="Cambria Math" panose="02040503050406030204" pitchFamily="18" charset="0"/>
                            <a:ea typeface="Verdana"/>
                          </a:rPr>
                          <m:t>𝑊</m:t>
                        </m:r>
                      </m:num>
                      <m:den>
                        <m:sSup>
                          <m:sSupPr>
                            <m:ctrlPr>
                              <a:rPr lang="it-IT" sz="1600" i="1" dirty="0">
                                <a:latin typeface="Cambria Math" panose="02040503050406030204" pitchFamily="18" charset="0"/>
                                <a:ea typeface="Verdana"/>
                              </a:rPr>
                            </m:ctrlPr>
                          </m:sSupPr>
                          <m:e>
                            <m:r>
                              <a:rPr lang="it-IT" sz="1600" i="1" dirty="0">
                                <a:latin typeface="Cambria Math" panose="02040503050406030204" pitchFamily="18" charset="0"/>
                                <a:ea typeface="Verdana"/>
                              </a:rPr>
                              <m:t>𝑚</m:t>
                            </m:r>
                          </m:e>
                          <m:sup>
                            <m:r>
                              <a:rPr lang="it-IT" sz="1600" i="1" dirty="0">
                                <a:latin typeface="Cambria Math" panose="02040503050406030204" pitchFamily="18" charset="0"/>
                                <a:ea typeface="Verdana"/>
                              </a:rPr>
                              <m:t>2</m:t>
                            </m:r>
                          </m:sup>
                        </m:sSup>
                      </m:den>
                    </m:f>
                    <m:r>
                      <a:rPr lang="en-US" sz="1600" i="1" dirty="0">
                        <a:latin typeface="Cambria Math" panose="02040503050406030204" pitchFamily="18" charset="0"/>
                        <a:ea typeface="Verdana"/>
                      </a:rPr>
                      <m:t>	</m:t>
                    </m:r>
                  </m:oMath>
                </a14:m>
                <a:endParaRPr lang="en-US" sz="1600"/>
              </a:p>
              <a:p>
                <a:r>
                  <a:rPr lang="en-US" sz="1800" b="1">
                    <a:solidFill>
                      <a:schemeClr val="tx1"/>
                    </a:solidFill>
                    <a:ea typeface="Verdana"/>
                  </a:rPr>
                  <a:t>Cold Case: </a:t>
                </a:r>
                <a:r>
                  <a:rPr lang="en-US" sz="1600">
                    <a:ea typeface="Verdana"/>
                  </a:rPr>
                  <a:t>Max distance from Sun with ME off (~4.9 AU)</a:t>
                </a:r>
                <a:endParaRPr lang="en-US">
                  <a:ea typeface="Verdana"/>
                </a:endParaRPr>
              </a:p>
              <a:p>
                <a:pPr lvl="1">
                  <a:buFont typeface="Courier New" panose="02070309020205020404" pitchFamily="49" charset="0"/>
                  <a:buChar char="o"/>
                </a:pPr>
                <a:r>
                  <a:rPr lang="en-US" sz="1600" err="1">
                    <a:ea typeface="Verdana"/>
                  </a:rPr>
                  <a:t>q</a:t>
                </a:r>
                <a:r>
                  <a:rPr lang="en-US" sz="1600" baseline="-25000" err="1">
                    <a:ea typeface="Verdana"/>
                  </a:rPr>
                  <a:t>Sun</a:t>
                </a:r>
                <a:r>
                  <a:rPr lang="en-US" sz="1600">
                    <a:ea typeface="Verdana"/>
                  </a:rPr>
                  <a:t> = 202.29 </a:t>
                </a:r>
                <a14:m>
                  <m:oMath xmlns:m="http://schemas.openxmlformats.org/officeDocument/2006/math">
                    <m:f>
                      <m:fPr>
                        <m:ctrlPr>
                          <a:rPr lang="en-US" sz="1600" i="1" dirty="0" smtClean="0">
                            <a:latin typeface="Cambria Math" panose="02040503050406030204" pitchFamily="18" charset="0"/>
                            <a:ea typeface="Verdana"/>
                          </a:rPr>
                        </m:ctrlPr>
                      </m:fPr>
                      <m:num>
                        <m:r>
                          <a:rPr lang="it-IT" sz="1600" b="0" i="1" dirty="0" smtClean="0">
                            <a:latin typeface="Cambria Math" panose="02040503050406030204" pitchFamily="18" charset="0"/>
                            <a:ea typeface="Verdana"/>
                          </a:rPr>
                          <m:t>𝑊</m:t>
                        </m:r>
                      </m:num>
                      <m:den>
                        <m:sSup>
                          <m:sSupPr>
                            <m:ctrlPr>
                              <a:rPr lang="it-IT" sz="1600" b="0" i="1" dirty="0" smtClean="0">
                                <a:latin typeface="Cambria Math" panose="02040503050406030204" pitchFamily="18" charset="0"/>
                                <a:ea typeface="Verdana"/>
                              </a:rPr>
                            </m:ctrlPr>
                          </m:sSupPr>
                          <m:e>
                            <m:r>
                              <a:rPr lang="it-IT" sz="1600" b="0" i="1" dirty="0" smtClean="0">
                                <a:latin typeface="Cambria Math" panose="02040503050406030204" pitchFamily="18" charset="0"/>
                                <a:ea typeface="Verdana"/>
                              </a:rPr>
                              <m:t>𝑚</m:t>
                            </m:r>
                          </m:e>
                          <m:sup>
                            <m:r>
                              <a:rPr lang="it-IT" sz="1600" b="0" i="1" dirty="0" smtClean="0">
                                <a:latin typeface="Cambria Math" panose="02040503050406030204" pitchFamily="18" charset="0"/>
                                <a:ea typeface="Verdana"/>
                              </a:rPr>
                              <m:t>2</m:t>
                            </m:r>
                          </m:sup>
                        </m:sSup>
                      </m:den>
                    </m:f>
                    <m:r>
                      <a:rPr lang="en-US" sz="1600" i="1" dirty="0" smtClean="0">
                        <a:latin typeface="Cambria Math" panose="02040503050406030204" pitchFamily="18" charset="0"/>
                        <a:ea typeface="Verdana"/>
                      </a:rPr>
                      <m:t>	</m:t>
                    </m:r>
                  </m:oMath>
                </a14:m>
                <a:br>
                  <a:rPr lang="en-US" sz="1600">
                    <a:ea typeface="Verdana"/>
                  </a:rPr>
                </a:br>
                <a:endParaRPr lang="en-US" sz="1600">
                  <a:ea typeface="Verdana"/>
                </a:endParaRPr>
              </a:p>
              <a:p>
                <a:r>
                  <a:rPr lang="en-US" sz="1800" b="1">
                    <a:solidFill>
                      <a:schemeClr val="tx1"/>
                    </a:solidFill>
                    <a:ea typeface="Verdana"/>
                  </a:rPr>
                  <a:t>Margins Philosophy Adopted</a:t>
                </a:r>
              </a:p>
              <a:p>
                <a:pPr lvl="1">
                  <a:buFont typeface="Courier New,monospace"/>
                  <a:buChar char="o"/>
                </a:pPr>
                <a:r>
                  <a:rPr lang="en-US" sz="1600">
                    <a:latin typeface="Verdana"/>
                    <a:ea typeface="Verdana"/>
                  </a:rPr>
                  <a:t>Temperature Range = [</a:t>
                </a:r>
                <a:r>
                  <a:rPr lang="en-US" sz="1600" err="1">
                    <a:latin typeface="Verdana"/>
                    <a:ea typeface="Verdana"/>
                  </a:rPr>
                  <a:t>T</a:t>
                </a:r>
                <a:r>
                  <a:rPr lang="en-US" sz="1600" baseline="-25000" err="1">
                    <a:latin typeface="Verdana"/>
                    <a:ea typeface="Verdana"/>
                  </a:rPr>
                  <a:t>Min</a:t>
                </a:r>
                <a:r>
                  <a:rPr lang="en-US" sz="1600">
                    <a:latin typeface="Verdana"/>
                    <a:ea typeface="Verdana"/>
                  </a:rPr>
                  <a:t> + 15</a:t>
                </a:r>
                <a:r>
                  <a:rPr lang="it-IT" sz="1600">
                    <a:latin typeface="Verdana"/>
                    <a:ea typeface="Verdana"/>
                  </a:rPr>
                  <a:t>°C , T</a:t>
                </a:r>
                <a:r>
                  <a:rPr lang="it-IT" sz="1600" baseline="-25000">
                    <a:latin typeface="Verdana"/>
                    <a:ea typeface="Verdana"/>
                  </a:rPr>
                  <a:t>Max</a:t>
                </a:r>
                <a:r>
                  <a:rPr lang="it-IT" sz="1600">
                    <a:latin typeface="Verdana"/>
                    <a:ea typeface="Verdana"/>
                  </a:rPr>
                  <a:t> – 15°C]</a:t>
                </a:r>
              </a:p>
              <a:p>
                <a:pPr lvl="1">
                  <a:buFont typeface="Courier New,monospace"/>
                  <a:buChar char="o"/>
                </a:pPr>
                <a:r>
                  <a:rPr lang="it-IT" sz="1600" err="1">
                    <a:latin typeface="Verdana"/>
                    <a:ea typeface="Verdana"/>
                  </a:rPr>
                  <a:t>Q</a:t>
                </a:r>
                <a:r>
                  <a:rPr lang="it-IT" sz="1600" baseline="-25000" err="1">
                    <a:latin typeface="Verdana"/>
                    <a:ea typeface="Verdana"/>
                  </a:rPr>
                  <a:t>Heaters</a:t>
                </a:r>
                <a:r>
                  <a:rPr lang="it-IT" sz="1600">
                    <a:latin typeface="Verdana"/>
                    <a:ea typeface="Verdana"/>
                  </a:rPr>
                  <a:t> / 0.7</a:t>
                </a:r>
                <a:endParaRPr lang="en-US" sz="1600">
                  <a:latin typeface="Verdana"/>
                  <a:ea typeface="Verdana"/>
                </a:endParaRPr>
              </a:p>
              <a:p>
                <a:endParaRPr lang="en-US">
                  <a:latin typeface="Verdana"/>
                  <a:ea typeface="Verdana"/>
                </a:endParaRPr>
              </a:p>
              <a:p>
                <a:pPr lvl="1">
                  <a:buFont typeface="Courier New"/>
                  <a:buChar char="o"/>
                </a:pPr>
                <a:endParaRPr lang="en-US">
                  <a:latin typeface="Verdana"/>
                  <a:ea typeface="Verdana"/>
                </a:endParaRPr>
              </a:p>
            </p:txBody>
          </p:sp>
        </mc:Choice>
        <mc:Fallback xmlns="">
          <p:sp>
            <p:nvSpPr>
              <p:cNvPr id="3" name="Text Placeholder 2">
                <a:extLst>
                  <a:ext uri="{FF2B5EF4-FFF2-40B4-BE49-F238E27FC236}">
                    <a16:creationId xmlns:a16="http://schemas.microsoft.com/office/drawing/2014/main" id="{1346D5D0-3009-846D-A646-6CA3FEB856EE}"/>
                  </a:ext>
                </a:extLst>
              </p:cNvPr>
              <p:cNvSpPr>
                <a:spLocks noGrp="1" noRot="1" noChangeAspect="1" noMove="1" noResize="1" noEditPoints="1" noAdjustHandles="1" noChangeArrowheads="1" noChangeShapeType="1" noTextEdit="1"/>
              </p:cNvSpPr>
              <p:nvPr>
                <p:ph type="body" sz="quarter" idx="10"/>
              </p:nvPr>
            </p:nvSpPr>
            <p:spPr>
              <a:xfrm>
                <a:off x="457200" y="1016000"/>
                <a:ext cx="8229600" cy="3446531"/>
              </a:xfrm>
              <a:blipFill>
                <a:blip r:embed="rId2"/>
                <a:stretch>
                  <a:fillRect l="-444" t="-1062" b="-1062"/>
                </a:stretch>
              </a:blipFill>
            </p:spPr>
            <p:txBody>
              <a:bodyPr/>
              <a:lstStyle/>
              <a:p>
                <a:r>
                  <a:rPr lang="en-US">
                    <a:noFill/>
                  </a:rPr>
                  <a:t> </a:t>
                </a:r>
              </a:p>
            </p:txBody>
          </p:sp>
        </mc:Fallback>
      </mc:AlternateContent>
    </p:spTree>
    <p:extLst>
      <p:ext uri="{BB962C8B-B14F-4D97-AF65-F5344CB8AC3E}">
        <p14:creationId xmlns:p14="http://schemas.microsoft.com/office/powerpoint/2010/main" val="190368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DBCF-4BDC-1E66-0E9A-6FBAE9AC3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6CA2D-DB2D-4691-C7D3-F542F7F28F4B}"/>
              </a:ext>
            </a:extLst>
          </p:cNvPr>
          <p:cNvSpPr>
            <a:spLocks noGrp="1"/>
          </p:cNvSpPr>
          <p:nvPr>
            <p:ph type="title"/>
          </p:nvPr>
        </p:nvSpPr>
        <p:spPr/>
        <p:txBody>
          <a:bodyPr/>
          <a:lstStyle/>
          <a:p>
            <a:r>
              <a:rPr lang="en-US"/>
              <a:t>Analysis and Trade-offs – TCS</a:t>
            </a:r>
            <a:endParaRPr lang="en-US">
              <a:ea typeface="Verdana"/>
            </a:endParaRPr>
          </a:p>
        </p:txBody>
      </p:sp>
      <p:sp>
        <p:nvSpPr>
          <p:cNvPr id="14" name="Text Placeholder 2">
            <a:extLst>
              <a:ext uri="{FF2B5EF4-FFF2-40B4-BE49-F238E27FC236}">
                <a16:creationId xmlns:a16="http://schemas.microsoft.com/office/drawing/2014/main" id="{4D60C8C2-7758-9993-0D86-2E1D10DAFA46}"/>
              </a:ext>
            </a:extLst>
          </p:cNvPr>
          <p:cNvSpPr txBox="1">
            <a:spLocks/>
          </p:cNvSpPr>
          <p:nvPr/>
        </p:nvSpPr>
        <p:spPr>
          <a:xfrm>
            <a:off x="460513" y="1004405"/>
            <a:ext cx="4208132" cy="3321893"/>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buClr>
                <a:srgbClr val="0098DB"/>
              </a:buClr>
              <a:buFont typeface="Arial"/>
              <a:buChar char="•"/>
              <a:defRPr sz="2000" kern="1200">
                <a:solidFill>
                  <a:srgbClr val="4D4F53"/>
                </a:solidFill>
                <a:latin typeface="+mn-lt"/>
                <a:ea typeface="+mn-ea"/>
                <a:cs typeface="+mn-cs"/>
              </a:defRPr>
            </a:lvl1pPr>
            <a:lvl2pPr marL="742950" indent="-285750" algn="l" defTabSz="457200" rtl="0" eaLnBrk="1" latinLnBrk="0" hangingPunct="1">
              <a:spcBef>
                <a:spcPct val="20000"/>
              </a:spcBef>
              <a:buClr>
                <a:srgbClr val="0098DB"/>
              </a:buClr>
              <a:buFont typeface="Wingdings" panose="05000000000000000000" pitchFamily="2" charset="2"/>
              <a:buChar char="Ø"/>
              <a:defRPr sz="1800" kern="1200">
                <a:solidFill>
                  <a:srgbClr val="4D4F53"/>
                </a:solidFill>
                <a:latin typeface="+mn-lt"/>
                <a:ea typeface="+mn-ea"/>
                <a:cs typeface="+mn-cs"/>
              </a:defRPr>
            </a:lvl2pPr>
            <a:lvl3pPr marL="1143000" indent="-228600" algn="l" defTabSz="457200" rtl="0" eaLnBrk="1" latinLnBrk="0" hangingPunct="1">
              <a:spcBef>
                <a:spcPct val="20000"/>
              </a:spcBef>
              <a:buClr>
                <a:srgbClr val="0098DB"/>
              </a:buClr>
              <a:buFont typeface="Courier New" panose="02070309020205020404" pitchFamily="49" charset="0"/>
              <a:buChar char="o"/>
              <a:defRPr sz="1600" kern="1200">
                <a:solidFill>
                  <a:srgbClr val="4D4F53"/>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rgbClr val="4D4F53"/>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rgbClr val="4D4F5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1800" b="1">
                <a:solidFill>
                  <a:schemeClr val="tx1"/>
                </a:solidFill>
                <a:ea typeface="Verdana"/>
              </a:rPr>
              <a:t>Subsystem architecture:</a:t>
            </a:r>
          </a:p>
          <a:p>
            <a:r>
              <a:rPr lang="en-GB" sz="1600" b="1">
                <a:ea typeface="Verdana"/>
              </a:rPr>
              <a:t>Radiators</a:t>
            </a:r>
            <a:r>
              <a:rPr lang="en-GB" sz="1600">
                <a:ea typeface="Verdana"/>
              </a:rPr>
              <a:t> with thermal louvers: </a:t>
            </a:r>
            <a:endParaRPr lang="en-US" sz="1600">
              <a:ea typeface="Verdana"/>
            </a:endParaRPr>
          </a:p>
          <a:p>
            <a:pPr lvl="1">
              <a:buFont typeface="Courier New"/>
              <a:buChar char="o"/>
            </a:pPr>
            <a:r>
              <a:rPr lang="en-GB" sz="1600">
                <a:ea typeface="Verdana"/>
              </a:rPr>
              <a:t>Surface 3, 5, 6</a:t>
            </a:r>
            <a:endParaRPr lang="en-US" sz="1600">
              <a:ea typeface="Verdana"/>
            </a:endParaRPr>
          </a:p>
          <a:p>
            <a:pPr lvl="1">
              <a:spcAft>
                <a:spcPts val="600"/>
              </a:spcAft>
              <a:buFont typeface="Courier New"/>
              <a:buChar char="o"/>
            </a:pPr>
            <a:r>
              <a:rPr lang="en-GB" sz="1600">
                <a:ea typeface="Verdana"/>
              </a:rPr>
              <a:t>Solar arrays</a:t>
            </a:r>
            <a:endParaRPr lang="en-US" sz="1600">
              <a:ea typeface="Verdana"/>
            </a:endParaRPr>
          </a:p>
          <a:p>
            <a:pPr>
              <a:spcAft>
                <a:spcPts val="600"/>
              </a:spcAft>
            </a:pPr>
            <a:r>
              <a:rPr lang="en-GB" sz="1600" b="1">
                <a:ea typeface="Verdana"/>
              </a:rPr>
              <a:t>MLI</a:t>
            </a:r>
            <a:r>
              <a:rPr lang="en-GB" sz="1600">
                <a:ea typeface="Verdana"/>
              </a:rPr>
              <a:t> on all external surfaces where free </a:t>
            </a:r>
            <a:endParaRPr lang="en-US" sz="1600">
              <a:ea typeface="Verdana"/>
            </a:endParaRPr>
          </a:p>
          <a:p>
            <a:pPr>
              <a:spcAft>
                <a:spcPts val="600"/>
              </a:spcAft>
            </a:pPr>
            <a:r>
              <a:rPr lang="en-GB" sz="1600" b="1">
                <a:ea typeface="Verdana"/>
              </a:rPr>
              <a:t>Heaters </a:t>
            </a:r>
            <a:r>
              <a:rPr lang="en-GB" sz="1600">
                <a:ea typeface="Verdana"/>
              </a:rPr>
              <a:t>on the critical components, mainly on batteries, tanks and P/L</a:t>
            </a:r>
            <a:endParaRPr lang="en-US" sz="1600">
              <a:ea typeface="Verdana"/>
            </a:endParaRPr>
          </a:p>
          <a:p>
            <a:r>
              <a:rPr lang="en-GB" sz="1600" b="1">
                <a:ea typeface="Verdana"/>
              </a:rPr>
              <a:t>Coatings:</a:t>
            </a:r>
          </a:p>
          <a:p>
            <a:pPr lvl="1">
              <a:buFont typeface="Courier New"/>
              <a:buChar char="o"/>
            </a:pPr>
            <a:r>
              <a:rPr lang="en-GB" sz="1600">
                <a:ea typeface="Verdana"/>
              </a:rPr>
              <a:t>Black paint for internal surfaces</a:t>
            </a:r>
          </a:p>
          <a:p>
            <a:pPr lvl="1">
              <a:buFont typeface="Courier New"/>
              <a:buChar char="o"/>
            </a:pPr>
            <a:r>
              <a:rPr lang="en-GB" sz="1600">
                <a:ea typeface="Verdana"/>
              </a:rPr>
              <a:t>White paint for HGA</a:t>
            </a:r>
          </a:p>
          <a:p>
            <a:pPr marL="0" indent="0">
              <a:buNone/>
            </a:pPr>
            <a:endParaRPr lang="en-US" sz="1600">
              <a:ea typeface="Verdana"/>
            </a:endParaRPr>
          </a:p>
          <a:p>
            <a:pPr marL="0" indent="0">
              <a:buNone/>
            </a:pPr>
            <a:endParaRPr lang="en-US">
              <a:latin typeface="Verdana"/>
              <a:ea typeface="Verdana"/>
            </a:endParaRPr>
          </a:p>
          <a:p>
            <a:pPr lvl="1">
              <a:buFont typeface="Courier New"/>
              <a:buChar char="o"/>
            </a:pPr>
            <a:endParaRPr lang="en-US">
              <a:latin typeface="Verdana"/>
              <a:ea typeface="Verdana"/>
            </a:endParaRPr>
          </a:p>
          <a:p>
            <a:pPr lvl="2">
              <a:buFont typeface="Wingdings"/>
              <a:buChar char="§"/>
            </a:pPr>
            <a:endParaRPr lang="en-US">
              <a:latin typeface="Verdana"/>
              <a:ea typeface="Verdana"/>
            </a:endParaRPr>
          </a:p>
        </p:txBody>
      </p:sp>
      <p:pic>
        <p:nvPicPr>
          <p:cNvPr id="4" name="Immagine 3" descr="Immagine che contiene trasporto, schermata, aeromobile, design&#10;&#10;Il contenuto generato dall'IA potrebbe non essere corretto.">
            <a:extLst>
              <a:ext uri="{FF2B5EF4-FFF2-40B4-BE49-F238E27FC236}">
                <a16:creationId xmlns:a16="http://schemas.microsoft.com/office/drawing/2014/main" id="{8CC7195E-0D97-8CB7-F8FB-3A0DD378DCDE}"/>
              </a:ext>
            </a:extLst>
          </p:cNvPr>
          <p:cNvPicPr>
            <a:picLocks noChangeAspect="1"/>
          </p:cNvPicPr>
          <p:nvPr/>
        </p:nvPicPr>
        <p:blipFill>
          <a:blip r:embed="rId2"/>
          <a:srcRect r="1808" b="2487"/>
          <a:stretch/>
        </p:blipFill>
        <p:spPr>
          <a:xfrm>
            <a:off x="4877504" y="725227"/>
            <a:ext cx="3805983" cy="3693046"/>
          </a:xfrm>
          <a:prstGeom prst="rect">
            <a:avLst/>
          </a:prstGeom>
        </p:spPr>
      </p:pic>
    </p:spTree>
    <p:extLst>
      <p:ext uri="{BB962C8B-B14F-4D97-AF65-F5344CB8AC3E}">
        <p14:creationId xmlns:p14="http://schemas.microsoft.com/office/powerpoint/2010/main" val="3092192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C20E-382A-D30C-51AF-47EF5CD19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2F336-2650-9800-8D9B-93B0A3B9F41B}"/>
              </a:ext>
            </a:extLst>
          </p:cNvPr>
          <p:cNvSpPr>
            <a:spLocks noGrp="1"/>
          </p:cNvSpPr>
          <p:nvPr>
            <p:ph type="title"/>
          </p:nvPr>
        </p:nvSpPr>
        <p:spPr/>
        <p:txBody>
          <a:bodyPr/>
          <a:lstStyle/>
          <a:p>
            <a:r>
              <a:rPr lang="en-US"/>
              <a:t>Analysis and Trade-offs – TCS</a:t>
            </a:r>
            <a:endParaRPr lang="en-US">
              <a:ea typeface="Verdana"/>
            </a:endParaRPr>
          </a:p>
        </p:txBody>
      </p:sp>
      <p:sp>
        <p:nvSpPr>
          <p:cNvPr id="14" name="Text Placeholder 2">
            <a:extLst>
              <a:ext uri="{FF2B5EF4-FFF2-40B4-BE49-F238E27FC236}">
                <a16:creationId xmlns:a16="http://schemas.microsoft.com/office/drawing/2014/main" id="{EE78750B-18A2-5A94-D519-40119002A949}"/>
              </a:ext>
            </a:extLst>
          </p:cNvPr>
          <p:cNvSpPr txBox="1">
            <a:spLocks/>
          </p:cNvSpPr>
          <p:nvPr/>
        </p:nvSpPr>
        <p:spPr>
          <a:xfrm>
            <a:off x="454250" y="913840"/>
            <a:ext cx="5331431" cy="3315820"/>
          </a:xfrm>
          <a:prstGeom prst="rect">
            <a:avLst/>
          </a:prstGeom>
        </p:spPr>
        <p:txBody>
          <a:bodyPr vert="horz" lIns="91440" tIns="45720" rIns="91440" bIns="45720" rtlCol="0" anchor="t">
            <a:normAutofit fontScale="92500"/>
          </a:bodyPr>
          <a:lstStyle>
            <a:lvl1pPr marL="342900" indent="-342900" algn="l" defTabSz="457200" rtl="0" eaLnBrk="1" latinLnBrk="0" hangingPunct="1">
              <a:spcBef>
                <a:spcPct val="20000"/>
              </a:spcBef>
              <a:buClr>
                <a:srgbClr val="0098DB"/>
              </a:buClr>
              <a:buFont typeface="Arial"/>
              <a:buChar char="•"/>
              <a:defRPr sz="2000" kern="1200">
                <a:solidFill>
                  <a:srgbClr val="4D4F53"/>
                </a:solidFill>
                <a:latin typeface="+mn-lt"/>
                <a:ea typeface="+mn-ea"/>
                <a:cs typeface="+mn-cs"/>
              </a:defRPr>
            </a:lvl1pPr>
            <a:lvl2pPr marL="742950" indent="-285750" algn="l" defTabSz="457200" rtl="0" eaLnBrk="1" latinLnBrk="0" hangingPunct="1">
              <a:spcBef>
                <a:spcPct val="20000"/>
              </a:spcBef>
              <a:buClr>
                <a:srgbClr val="0098DB"/>
              </a:buClr>
              <a:buFont typeface="Wingdings" panose="05000000000000000000" pitchFamily="2" charset="2"/>
              <a:buChar char="Ø"/>
              <a:defRPr sz="1800" kern="1200">
                <a:solidFill>
                  <a:srgbClr val="4D4F53"/>
                </a:solidFill>
                <a:latin typeface="+mn-lt"/>
                <a:ea typeface="+mn-ea"/>
                <a:cs typeface="+mn-cs"/>
              </a:defRPr>
            </a:lvl2pPr>
            <a:lvl3pPr marL="1143000" indent="-228600" algn="l" defTabSz="457200" rtl="0" eaLnBrk="1" latinLnBrk="0" hangingPunct="1">
              <a:spcBef>
                <a:spcPct val="20000"/>
              </a:spcBef>
              <a:buClr>
                <a:srgbClr val="0098DB"/>
              </a:buClr>
              <a:buFont typeface="Courier New" panose="02070309020205020404" pitchFamily="49" charset="0"/>
              <a:buChar char="o"/>
              <a:defRPr sz="1600" kern="1200">
                <a:solidFill>
                  <a:srgbClr val="4D4F53"/>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rgbClr val="4D4F53"/>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rgbClr val="4D4F5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1800" b="1">
                <a:solidFill>
                  <a:schemeClr val="tx1"/>
                </a:solidFill>
                <a:ea typeface="Verdana"/>
              </a:rPr>
              <a:t>Approach:</a:t>
            </a:r>
          </a:p>
          <a:p>
            <a:r>
              <a:rPr lang="en-US" sz="1600">
                <a:ea typeface="Verdana"/>
              </a:rPr>
              <a:t>Multi-Node Analysis</a:t>
            </a:r>
          </a:p>
          <a:p>
            <a:pPr lvl="1">
              <a:buFont typeface="Courier New"/>
              <a:buChar char="o"/>
            </a:pPr>
            <a:r>
              <a:rPr lang="en-US" sz="1600">
                <a:latin typeface="Verdana"/>
                <a:ea typeface="Verdana"/>
              </a:rPr>
              <a:t>20 Nodes</a:t>
            </a:r>
          </a:p>
          <a:p>
            <a:pPr lvl="2">
              <a:buFont typeface="Wingdings"/>
              <a:buChar char="§"/>
            </a:pPr>
            <a:r>
              <a:rPr lang="en-US" sz="1400">
                <a:latin typeface="Verdana"/>
                <a:ea typeface="Verdana"/>
              </a:rPr>
              <a:t>External surfaces</a:t>
            </a:r>
          </a:p>
          <a:p>
            <a:pPr lvl="2">
              <a:buFont typeface="Wingdings"/>
              <a:buChar char="§"/>
            </a:pPr>
            <a:r>
              <a:rPr lang="en-US" sz="1400">
                <a:latin typeface="Verdana"/>
                <a:ea typeface="Verdana"/>
              </a:rPr>
              <a:t>External MLI layers</a:t>
            </a:r>
          </a:p>
          <a:p>
            <a:pPr lvl="2">
              <a:buFont typeface="Wingdings"/>
              <a:buChar char="§"/>
            </a:pPr>
            <a:r>
              <a:rPr lang="en-US" sz="1400">
                <a:latin typeface="Verdana"/>
                <a:ea typeface="Verdana"/>
              </a:rPr>
              <a:t>P/L, TAG arm, batteries, tank, SAs, main engine, radiators</a:t>
            </a:r>
          </a:p>
          <a:p>
            <a:pPr lvl="1">
              <a:buFont typeface="Courier New"/>
              <a:buChar char="o"/>
            </a:pPr>
            <a:r>
              <a:rPr lang="en-US" sz="1600">
                <a:latin typeface="Verdana"/>
                <a:ea typeface="Verdana"/>
              </a:rPr>
              <a:t>Assumptions:</a:t>
            </a:r>
          </a:p>
          <a:p>
            <a:pPr lvl="2">
              <a:buFont typeface="Wingdings" panose="05000000000000000000" pitchFamily="2" charset="2"/>
              <a:buChar char="§"/>
            </a:pPr>
            <a:r>
              <a:rPr lang="en-US" sz="1400">
                <a:latin typeface="Verdana"/>
                <a:ea typeface="Verdana"/>
              </a:rPr>
              <a:t>No radiative heat transfer between the panels</a:t>
            </a:r>
          </a:p>
          <a:p>
            <a:pPr lvl="2">
              <a:buFont typeface="Wingdings" panose="05000000000000000000" pitchFamily="2" charset="2"/>
              <a:buChar char="§"/>
            </a:pPr>
            <a:r>
              <a:rPr lang="en-US" sz="1400">
                <a:latin typeface="Verdana"/>
                <a:ea typeface="Verdana"/>
              </a:rPr>
              <a:t>Unique node containing all the tanks, considering the most stringent temperature range</a:t>
            </a:r>
          </a:p>
          <a:p>
            <a:pPr lvl="2">
              <a:buFont typeface="Wingdings" panose="05000000000000000000" pitchFamily="2" charset="2"/>
              <a:buChar char="§"/>
            </a:pPr>
            <a:r>
              <a:rPr lang="en-US" sz="1400">
                <a:latin typeface="Verdana"/>
                <a:ea typeface="Verdana"/>
              </a:rPr>
              <a:t>No transient analysis</a:t>
            </a:r>
          </a:p>
          <a:p>
            <a:pPr lvl="2">
              <a:buFont typeface="Wingdings" panose="05000000000000000000" pitchFamily="2" charset="2"/>
              <a:buChar char="§"/>
            </a:pPr>
            <a:endParaRPr lang="en-US" sz="1400">
              <a:latin typeface="Verdana"/>
              <a:ea typeface="Verdana"/>
            </a:endParaRPr>
          </a:p>
          <a:p>
            <a:pPr lvl="2">
              <a:buFont typeface="Courier New"/>
              <a:buChar char="o"/>
            </a:pPr>
            <a:endParaRPr lang="en-US" sz="1400">
              <a:latin typeface="Verdana"/>
              <a:ea typeface="Verdana"/>
            </a:endParaRPr>
          </a:p>
          <a:p>
            <a:pPr marL="0" indent="0">
              <a:buNone/>
            </a:pPr>
            <a:endParaRPr lang="en-US">
              <a:latin typeface="Verdana"/>
              <a:ea typeface="Verdana"/>
            </a:endParaRPr>
          </a:p>
          <a:p>
            <a:pPr lvl="1">
              <a:buFont typeface="Courier New"/>
              <a:buChar char="o"/>
            </a:pPr>
            <a:endParaRPr lang="en-US">
              <a:latin typeface="Verdana"/>
              <a:ea typeface="Verdana"/>
            </a:endParaRPr>
          </a:p>
          <a:p>
            <a:pPr lvl="2">
              <a:buFont typeface="Wingdings"/>
              <a:buChar char="§"/>
            </a:pPr>
            <a:endParaRPr lang="en-US">
              <a:latin typeface="Verdana"/>
              <a:ea typeface="Verdana"/>
            </a:endParaRPr>
          </a:p>
        </p:txBody>
      </p:sp>
      <p:pic>
        <p:nvPicPr>
          <p:cNvPr id="4" name="Immagine 3" descr="Immagine che contiene diagramma, mappa, visualizzazione&#10;&#10;Il contenuto generato dall'IA potrebbe non essere corretto.">
            <a:extLst>
              <a:ext uri="{FF2B5EF4-FFF2-40B4-BE49-F238E27FC236}">
                <a16:creationId xmlns:a16="http://schemas.microsoft.com/office/drawing/2014/main" id="{03C562A1-B516-F559-F45B-ADB2AC65D7FC}"/>
              </a:ext>
            </a:extLst>
          </p:cNvPr>
          <p:cNvPicPr>
            <a:picLocks noChangeAspect="1"/>
          </p:cNvPicPr>
          <p:nvPr/>
        </p:nvPicPr>
        <p:blipFill>
          <a:blip r:embed="rId2"/>
          <a:srcRect l="4197" t="3475" r="5951" b="4381"/>
          <a:stretch/>
        </p:blipFill>
        <p:spPr>
          <a:xfrm>
            <a:off x="5547407" y="1021914"/>
            <a:ext cx="3142343" cy="3107474"/>
          </a:xfrm>
          <a:prstGeom prst="rect">
            <a:avLst/>
          </a:prstGeom>
        </p:spPr>
      </p:pic>
    </p:spTree>
    <p:extLst>
      <p:ext uri="{BB962C8B-B14F-4D97-AF65-F5344CB8AC3E}">
        <p14:creationId xmlns:p14="http://schemas.microsoft.com/office/powerpoint/2010/main" val="241194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696E7-6721-A00E-92B4-9C7ADBAD70A2}"/>
              </a:ext>
            </a:extLst>
          </p:cNvPr>
          <p:cNvSpPr>
            <a:spLocks noGrp="1"/>
          </p:cNvSpPr>
          <p:nvPr>
            <p:ph type="title"/>
          </p:nvPr>
        </p:nvSpPr>
        <p:spPr/>
        <p:txBody>
          <a:bodyPr/>
          <a:lstStyle/>
          <a:p>
            <a:r>
              <a:rPr lang="it-IT"/>
              <a:t>CONOPS</a:t>
            </a:r>
          </a:p>
        </p:txBody>
      </p:sp>
      <p:pic>
        <p:nvPicPr>
          <p:cNvPr id="11" name="Immagine 10" descr="Immagine che contiene testo, schermata&#10;&#10;Il contenuto generato dall'IA potrebbe non essere corretto.">
            <a:extLst>
              <a:ext uri="{FF2B5EF4-FFF2-40B4-BE49-F238E27FC236}">
                <a16:creationId xmlns:a16="http://schemas.microsoft.com/office/drawing/2014/main" id="{230BDEBC-B45B-0751-7967-FC3C33064326}"/>
              </a:ext>
            </a:extLst>
          </p:cNvPr>
          <p:cNvPicPr>
            <a:picLocks noChangeAspect="1"/>
          </p:cNvPicPr>
          <p:nvPr/>
        </p:nvPicPr>
        <p:blipFill>
          <a:blip r:embed="rId2"/>
          <a:stretch>
            <a:fillRect/>
          </a:stretch>
        </p:blipFill>
        <p:spPr>
          <a:xfrm>
            <a:off x="310952" y="851103"/>
            <a:ext cx="2044321" cy="3169171"/>
          </a:xfrm>
          <a:prstGeom prst="rect">
            <a:avLst/>
          </a:prstGeom>
        </p:spPr>
      </p:pic>
      <p:sp>
        <p:nvSpPr>
          <p:cNvPr id="4" name="TextBox 3">
            <a:extLst>
              <a:ext uri="{FF2B5EF4-FFF2-40B4-BE49-F238E27FC236}">
                <a16:creationId xmlns:a16="http://schemas.microsoft.com/office/drawing/2014/main" id="{6B8215E4-ABFE-9E38-689D-DAAD588F05FC}"/>
              </a:ext>
            </a:extLst>
          </p:cNvPr>
          <p:cNvSpPr txBox="1"/>
          <p:nvPr/>
        </p:nvSpPr>
        <p:spPr>
          <a:xfrm>
            <a:off x="341611" y="4344750"/>
            <a:ext cx="1107550" cy="184666"/>
          </a:xfrm>
          <a:prstGeom prst="rect">
            <a:avLst/>
          </a:prstGeom>
          <a:noFill/>
        </p:spPr>
        <p:txBody>
          <a:bodyPr wrap="square" rtlCol="0">
            <a:spAutoFit/>
          </a:bodyPr>
          <a:lstStyle/>
          <a:p>
            <a:r>
              <a:rPr lang="it-IT" sz="600"/>
              <a:t>HP: </a:t>
            </a:r>
            <a:r>
              <a:rPr lang="it-IT" sz="600" err="1"/>
              <a:t>Hold</a:t>
            </a:r>
            <a:r>
              <a:rPr lang="it-IT" sz="600"/>
              <a:t> Point</a:t>
            </a:r>
            <a:endParaRPr lang="en-GB" sz="600"/>
          </a:p>
        </p:txBody>
      </p:sp>
      <p:pic>
        <p:nvPicPr>
          <p:cNvPr id="13" name="Immagine 12" descr="Immagine che contiene testo, schermata&#10;&#10;Il contenuto generato dall'IA potrebbe non essere corretto.">
            <a:extLst>
              <a:ext uri="{FF2B5EF4-FFF2-40B4-BE49-F238E27FC236}">
                <a16:creationId xmlns:a16="http://schemas.microsoft.com/office/drawing/2014/main" id="{82DA4919-D1BE-D1EB-520C-444465DC2CE7}"/>
              </a:ext>
            </a:extLst>
          </p:cNvPr>
          <p:cNvPicPr>
            <a:picLocks noChangeAspect="1"/>
          </p:cNvPicPr>
          <p:nvPr/>
        </p:nvPicPr>
        <p:blipFill>
          <a:blip r:embed="rId3"/>
          <a:stretch>
            <a:fillRect/>
          </a:stretch>
        </p:blipFill>
        <p:spPr>
          <a:xfrm>
            <a:off x="6572619" y="921643"/>
            <a:ext cx="2043565" cy="3168000"/>
          </a:xfrm>
          <a:prstGeom prst="rect">
            <a:avLst/>
          </a:prstGeom>
        </p:spPr>
      </p:pic>
      <p:pic>
        <p:nvPicPr>
          <p:cNvPr id="17" name="Immagine 16" descr="Immagine che contiene oscurità, schermata, luna&#10;&#10;Il contenuto generato dall'IA potrebbe non essere corretto.">
            <a:extLst>
              <a:ext uri="{FF2B5EF4-FFF2-40B4-BE49-F238E27FC236}">
                <a16:creationId xmlns:a16="http://schemas.microsoft.com/office/drawing/2014/main" id="{11CC0BB1-E73B-6258-B215-E7D36F3F0C90}"/>
              </a:ext>
            </a:extLst>
          </p:cNvPr>
          <p:cNvPicPr>
            <a:picLocks noChangeAspect="1"/>
          </p:cNvPicPr>
          <p:nvPr/>
        </p:nvPicPr>
        <p:blipFill>
          <a:blip r:embed="rId4"/>
          <a:srcRect l="20132" t="10714" r="17349"/>
          <a:stretch/>
        </p:blipFill>
        <p:spPr>
          <a:xfrm>
            <a:off x="2382968" y="1387970"/>
            <a:ext cx="4040453" cy="3244778"/>
          </a:xfrm>
          <a:prstGeom prst="rect">
            <a:avLst/>
          </a:prstGeom>
        </p:spPr>
      </p:pic>
      <p:pic>
        <p:nvPicPr>
          <p:cNvPr id="21" name="Immagine 20" descr="Immagine che contiene schermata, Carattere, Elementi grafici, design&#10;&#10;Il contenuto generato dall'IA potrebbe non essere corretto.">
            <a:extLst>
              <a:ext uri="{FF2B5EF4-FFF2-40B4-BE49-F238E27FC236}">
                <a16:creationId xmlns:a16="http://schemas.microsoft.com/office/drawing/2014/main" id="{6995494F-CDF8-96E8-6E70-8B2F2DF06C7C}"/>
              </a:ext>
            </a:extLst>
          </p:cNvPr>
          <p:cNvPicPr>
            <a:picLocks noChangeAspect="1"/>
          </p:cNvPicPr>
          <p:nvPr/>
        </p:nvPicPr>
        <p:blipFill>
          <a:blip r:embed="rId5"/>
          <a:stretch>
            <a:fillRect/>
          </a:stretch>
        </p:blipFill>
        <p:spPr>
          <a:xfrm>
            <a:off x="3397653" y="918749"/>
            <a:ext cx="2132585" cy="3306001"/>
          </a:xfrm>
          <a:prstGeom prst="rect">
            <a:avLst/>
          </a:prstGeom>
        </p:spPr>
      </p:pic>
    </p:spTree>
    <p:extLst>
      <p:ext uri="{BB962C8B-B14F-4D97-AF65-F5344CB8AC3E}">
        <p14:creationId xmlns:p14="http://schemas.microsoft.com/office/powerpoint/2010/main" val="418497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6BC04-155F-281A-8997-C81E20F4D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71099-C318-1879-C9DA-7DF133D6CD20}"/>
              </a:ext>
            </a:extLst>
          </p:cNvPr>
          <p:cNvSpPr>
            <a:spLocks noGrp="1"/>
          </p:cNvSpPr>
          <p:nvPr>
            <p:ph type="title"/>
          </p:nvPr>
        </p:nvSpPr>
        <p:spPr>
          <a:xfrm>
            <a:off x="460150" y="64393"/>
            <a:ext cx="8229600" cy="857250"/>
          </a:xfrm>
        </p:spPr>
        <p:txBody>
          <a:bodyPr anchor="ctr">
            <a:normAutofit/>
          </a:bodyPr>
          <a:lstStyle/>
          <a:p>
            <a:r>
              <a:rPr lang="en-US"/>
              <a:t>Final Baseline Design – TCS</a:t>
            </a:r>
            <a:endParaRPr lang="en-GB"/>
          </a:p>
        </p:txBody>
      </p:sp>
      <p:graphicFrame>
        <p:nvGraphicFramePr>
          <p:cNvPr id="7" name="Tabella 6">
            <a:extLst>
              <a:ext uri="{FF2B5EF4-FFF2-40B4-BE49-F238E27FC236}">
                <a16:creationId xmlns:a16="http://schemas.microsoft.com/office/drawing/2014/main" id="{ABB94895-2DF5-3311-B855-7BB4A36A0D71}"/>
              </a:ext>
            </a:extLst>
          </p:cNvPr>
          <p:cNvGraphicFramePr>
            <a:graphicFrameLocks noGrp="1"/>
          </p:cNvGraphicFramePr>
          <p:nvPr>
            <p:extLst>
              <p:ext uri="{D42A27DB-BD31-4B8C-83A1-F6EECF244321}">
                <p14:modId xmlns:p14="http://schemas.microsoft.com/office/powerpoint/2010/main" val="3193497709"/>
              </p:ext>
            </p:extLst>
          </p:nvPr>
        </p:nvGraphicFramePr>
        <p:xfrm>
          <a:off x="454250" y="1048289"/>
          <a:ext cx="4757086" cy="3260279"/>
        </p:xfrm>
        <a:graphic>
          <a:graphicData uri="http://schemas.openxmlformats.org/drawingml/2006/table">
            <a:tbl>
              <a:tblPr firstRow="1" bandRow="1">
                <a:tableStyleId>{5C22544A-7EE6-4342-B048-85BDC9FD1C3A}</a:tableStyleId>
              </a:tblPr>
              <a:tblGrid>
                <a:gridCol w="527057">
                  <a:extLst>
                    <a:ext uri="{9D8B030D-6E8A-4147-A177-3AD203B41FA5}">
                      <a16:colId xmlns:a16="http://schemas.microsoft.com/office/drawing/2014/main" val="3202866203"/>
                    </a:ext>
                  </a:extLst>
                </a:gridCol>
                <a:gridCol w="773152">
                  <a:extLst>
                    <a:ext uri="{9D8B030D-6E8A-4147-A177-3AD203B41FA5}">
                      <a16:colId xmlns:a16="http://schemas.microsoft.com/office/drawing/2014/main" val="2012551253"/>
                    </a:ext>
                  </a:extLst>
                </a:gridCol>
                <a:gridCol w="919683">
                  <a:extLst>
                    <a:ext uri="{9D8B030D-6E8A-4147-A177-3AD203B41FA5}">
                      <a16:colId xmlns:a16="http://schemas.microsoft.com/office/drawing/2014/main" val="2789711265"/>
                    </a:ext>
                  </a:extLst>
                </a:gridCol>
                <a:gridCol w="472348">
                  <a:extLst>
                    <a:ext uri="{9D8B030D-6E8A-4147-A177-3AD203B41FA5}">
                      <a16:colId xmlns:a16="http://schemas.microsoft.com/office/drawing/2014/main" val="1948238073"/>
                    </a:ext>
                  </a:extLst>
                </a:gridCol>
                <a:gridCol w="762405">
                  <a:extLst>
                    <a:ext uri="{9D8B030D-6E8A-4147-A177-3AD203B41FA5}">
                      <a16:colId xmlns:a16="http://schemas.microsoft.com/office/drawing/2014/main" val="1268906472"/>
                    </a:ext>
                  </a:extLst>
                </a:gridCol>
                <a:gridCol w="579745">
                  <a:extLst>
                    <a:ext uri="{9D8B030D-6E8A-4147-A177-3AD203B41FA5}">
                      <a16:colId xmlns:a16="http://schemas.microsoft.com/office/drawing/2014/main" val="4082541493"/>
                    </a:ext>
                  </a:extLst>
                </a:gridCol>
                <a:gridCol w="722696">
                  <a:extLst>
                    <a:ext uri="{9D8B030D-6E8A-4147-A177-3AD203B41FA5}">
                      <a16:colId xmlns:a16="http://schemas.microsoft.com/office/drawing/2014/main" val="2630424969"/>
                    </a:ext>
                  </a:extLst>
                </a:gridCol>
              </a:tblGrid>
              <a:tr h="398351">
                <a:tc gridSpan="7">
                  <a:txBody>
                    <a:bodyPr/>
                    <a:lstStyle/>
                    <a:p>
                      <a:pPr algn="ctr" fontAlgn="b"/>
                      <a:r>
                        <a:rPr lang="it-IT" sz="1600" b="1" u="none" strike="noStrike">
                          <a:solidFill>
                            <a:schemeClr val="bg1"/>
                          </a:solidFill>
                          <a:effectLst/>
                        </a:rPr>
                        <a:t>TEMPERATURE [°C]</a:t>
                      </a:r>
                    </a:p>
                  </a:txBody>
                  <a:tcPr marL="9525" marR="9525" marT="9525" marB="0" anchor="ctr"/>
                </a:tc>
                <a:tc hMerge="1">
                  <a:txBody>
                    <a:bodyPr/>
                    <a:lstStyle/>
                    <a:p>
                      <a:endParaRPr/>
                    </a:p>
                  </a:txBody>
                  <a:tcPr marL="9525" marR="9525" marT="9525" marB="0" anchor="ctr"/>
                </a:tc>
                <a:tc hMerge="1">
                  <a:txBody>
                    <a:bodyPr/>
                    <a:lstStyle/>
                    <a:p>
                      <a:endParaRPr lang="it-IT"/>
                    </a:p>
                  </a:txBody>
                  <a:tcPr marL="0" marR="0" marT="0" marB="0" horzOverflow="overflow"/>
                </a:tc>
                <a:tc hMerge="1">
                  <a:txBody>
                    <a:bodyPr/>
                    <a:lstStyle/>
                    <a:p>
                      <a:pPr algn="ctr" fontAlgn="b"/>
                      <a:endParaRPr lang="it-IT" sz="1100" u="none" strike="noStrike">
                        <a:solidFill>
                          <a:srgbClr val="000000"/>
                        </a:solidFill>
                        <a:effectLst/>
                      </a:endParaRPr>
                    </a:p>
                  </a:txBody>
                  <a:tcPr marL="9525" marR="9525" marT="9525" marB="0" anchor="b"/>
                </a:tc>
                <a:tc hMerge="1">
                  <a:txBody>
                    <a:bodyPr/>
                    <a:lstStyle/>
                    <a:p>
                      <a:pPr algn="ctr" fontAlgn="b"/>
                      <a:endParaRPr lang="it-IT" sz="1100" u="none" strike="noStrike">
                        <a:solidFill>
                          <a:srgbClr val="000000"/>
                        </a:solidFill>
                        <a:effectLst/>
                      </a:endParaRPr>
                    </a:p>
                  </a:txBody>
                  <a:tcPr marL="9525" marR="9525" marT="9525" marB="0" anchor="b"/>
                </a:tc>
                <a:tc hMerge="1">
                  <a:txBody>
                    <a:bodyPr/>
                    <a:lstStyle/>
                    <a:p>
                      <a:pPr algn="ctr" fontAlgn="b"/>
                      <a:endParaRPr lang="it-IT" sz="1100" u="none" strike="noStrike">
                        <a:solidFill>
                          <a:srgbClr val="000000"/>
                        </a:solidFill>
                        <a:effectLst/>
                      </a:endParaRPr>
                    </a:p>
                  </a:txBody>
                  <a:tcPr marL="9525" marR="9525" marT="9525" marB="0" anchor="b"/>
                </a:tc>
                <a:tc hMerge="1">
                  <a:txBody>
                    <a:bodyPr/>
                    <a:lstStyle/>
                    <a:p>
                      <a:pPr algn="ctr" fontAlgn="b"/>
                      <a:endParaRPr lang="it-IT" sz="1100" u="none" strike="noStrike">
                        <a:solidFill>
                          <a:srgbClr val="000000"/>
                        </a:solidFill>
                        <a:effectLst/>
                      </a:endParaRPr>
                    </a:p>
                  </a:txBody>
                  <a:tcPr marL="9525" marR="9525" marT="9525" marB="0" anchor="b"/>
                </a:tc>
                <a:extLst>
                  <a:ext uri="{0D108BD9-81ED-4DB2-BD59-A6C34878D82A}">
                    <a16:rowId xmlns:a16="http://schemas.microsoft.com/office/drawing/2014/main" val="1813628846"/>
                  </a:ext>
                </a:extLst>
              </a:tr>
              <a:tr h="493007">
                <a:tc>
                  <a:txBody>
                    <a:bodyPr/>
                    <a:lstStyle/>
                    <a:p>
                      <a:pPr algn="ctr" fontAlgn="ctr"/>
                      <a:endParaRPr lang="it-IT" sz="1200" kern="1200">
                        <a:solidFill>
                          <a:schemeClr val="dk1"/>
                        </a:solidFill>
                        <a:latin typeface="+mn-lt"/>
                        <a:ea typeface="+mn-ea"/>
                        <a:cs typeface="+mn-cs"/>
                      </a:endParaRPr>
                    </a:p>
                  </a:txBody>
                  <a:tcPr marL="9525" marR="9525" marT="9525" marB="0" anchor="ctr"/>
                </a:tc>
                <a:tc>
                  <a:txBody>
                    <a:bodyPr/>
                    <a:lstStyle/>
                    <a:p>
                      <a:pPr algn="ctr" fontAlgn="ctr"/>
                      <a:r>
                        <a:rPr lang="it-IT" sz="1200" b="1" kern="1200">
                          <a:solidFill>
                            <a:srgbClr val="FF0000"/>
                          </a:solidFill>
                          <a:latin typeface="+mn-lt"/>
                          <a:ea typeface="+mn-ea"/>
                          <a:cs typeface="+mn-cs"/>
                        </a:rPr>
                        <a:t>HOT CASE</a:t>
                      </a:r>
                    </a:p>
                  </a:txBody>
                  <a:tcPr marL="9525" marR="9525" marT="9525" marB="0" anchor="ctr"/>
                </a:tc>
                <a:tc>
                  <a:txBody>
                    <a:bodyPr/>
                    <a:lstStyle/>
                    <a:p>
                      <a:pPr algn="ctr" fontAlgn="ctr"/>
                      <a:r>
                        <a:rPr lang="it-IT" sz="1200" b="1" kern="1200">
                          <a:solidFill>
                            <a:schemeClr val="accent6"/>
                          </a:solidFill>
                          <a:latin typeface="+mn-lt"/>
                          <a:ea typeface="+mn-ea"/>
                          <a:cs typeface="+mn-cs"/>
                        </a:rPr>
                        <a:t>COLD CASE </a:t>
                      </a:r>
                    </a:p>
                  </a:txBody>
                  <a:tcPr marL="9525" marR="9525" marT="9525" marB="0" anchor="ctr"/>
                </a:tc>
                <a:tc gridSpan="4">
                  <a:txBody>
                    <a:bodyPr/>
                    <a:lstStyle/>
                    <a:p>
                      <a:pPr algn="ctr" fontAlgn="ctr"/>
                      <a:r>
                        <a:rPr lang="it-IT" sz="1200" b="1" kern="1200">
                          <a:solidFill>
                            <a:schemeClr val="dk1"/>
                          </a:solidFill>
                          <a:latin typeface="+mn-lt"/>
                          <a:ea typeface="+mn-ea"/>
                          <a:cs typeface="+mn-cs"/>
                        </a:rPr>
                        <a:t>Temperature Ranges [°C]</a:t>
                      </a:r>
                    </a:p>
                  </a:txBody>
                  <a:tcPr marL="9525" marR="9525" marT="9525" marB="0" anchor="ctr"/>
                </a:tc>
                <a:tc hMerge="1">
                  <a:txBody>
                    <a:bodyPr/>
                    <a:lstStyle/>
                    <a:p>
                      <a:endParaRPr lang="it-IT"/>
                    </a:p>
                  </a:txBody>
                  <a:tcPr marL="0" marR="0" marT="0" marB="0" horzOverflow="overflow"/>
                </a:tc>
                <a:tc hMerge="1">
                  <a:txBody>
                    <a:bodyPr/>
                    <a:lstStyle/>
                    <a:p>
                      <a:endParaRPr lang="it-IT"/>
                    </a:p>
                  </a:txBody>
                  <a:tcPr marL="0" marR="0" marT="0" marB="0" horzOverflow="overflow"/>
                </a:tc>
                <a:tc hMerge="1">
                  <a:txBody>
                    <a:bodyPr/>
                    <a:lstStyle/>
                    <a:p>
                      <a:endParaRPr lang="it-IT"/>
                    </a:p>
                  </a:txBody>
                  <a:tcPr marL="0" marR="0" marT="0" marB="0" horzOverflow="overflow"/>
                </a:tc>
                <a:extLst>
                  <a:ext uri="{0D108BD9-81ED-4DB2-BD59-A6C34878D82A}">
                    <a16:rowId xmlns:a16="http://schemas.microsoft.com/office/drawing/2014/main" val="2226826423"/>
                  </a:ext>
                </a:extLst>
              </a:tr>
              <a:tr h="638731">
                <a:tc>
                  <a:txBody>
                    <a:bodyPr/>
                    <a:lstStyle/>
                    <a:p>
                      <a:pPr algn="ctr" fontAlgn="ctr"/>
                      <a:endParaRPr lang="it-IT" sz="1200" kern="1200">
                        <a:solidFill>
                          <a:schemeClr val="dk1"/>
                        </a:solidFill>
                        <a:latin typeface="+mn-lt"/>
                        <a:ea typeface="+mn-ea"/>
                        <a:cs typeface="+mn-cs"/>
                      </a:endParaRPr>
                    </a:p>
                  </a:txBody>
                  <a:tcPr marL="9525" marR="9525" marT="9525" marB="0" anchor="ctr"/>
                </a:tc>
                <a:tc>
                  <a:txBody>
                    <a:bodyPr/>
                    <a:lstStyle/>
                    <a:p>
                      <a:pPr algn="ctr" fontAlgn="ctr"/>
                      <a:r>
                        <a:rPr lang="it-IT" sz="1200" b="1" kern="1200">
                          <a:solidFill>
                            <a:schemeClr val="dk1"/>
                          </a:solidFill>
                          <a:latin typeface="+mn-lt"/>
                          <a:ea typeface="+mn-ea"/>
                          <a:cs typeface="+mn-cs"/>
                        </a:rPr>
                        <a:t>Fly-By at Earth</a:t>
                      </a:r>
                    </a:p>
                  </a:txBody>
                  <a:tcPr marL="9525" marR="9525" marT="9525" marB="0" anchor="ctr"/>
                </a:tc>
                <a:tc>
                  <a:txBody>
                    <a:bodyPr/>
                    <a:lstStyle/>
                    <a:p>
                      <a:pPr algn="ctr" fontAlgn="ctr"/>
                      <a:r>
                        <a:rPr lang="it-IT" sz="1200" b="1" kern="1200">
                          <a:solidFill>
                            <a:schemeClr val="dk1"/>
                          </a:solidFill>
                          <a:latin typeface="+mn-lt"/>
                          <a:ea typeface="+mn-ea"/>
                          <a:cs typeface="+mn-cs"/>
                        </a:rPr>
                        <a:t>Comet Approach</a:t>
                      </a:r>
                    </a:p>
                  </a:txBody>
                  <a:tcPr marL="9525" marR="9525" marT="9525" marB="0" anchor="ctr"/>
                </a:tc>
                <a:tc>
                  <a:txBody>
                    <a:bodyPr/>
                    <a:lstStyle/>
                    <a:p>
                      <a:pPr algn="ctr"/>
                      <a:r>
                        <a:rPr lang="it-IT" sz="1200" b="1" kern="1200">
                          <a:solidFill>
                            <a:schemeClr val="dk1"/>
                          </a:solidFill>
                          <a:latin typeface="+mn-lt"/>
                          <a:ea typeface="+mn-ea"/>
                          <a:cs typeface="+mn-cs"/>
                        </a:rPr>
                        <a:t>T</a:t>
                      </a:r>
                      <a:r>
                        <a:rPr lang="it-IT" sz="1200" b="1" kern="1200" baseline="-25000">
                          <a:solidFill>
                            <a:schemeClr val="dk1"/>
                          </a:solidFill>
                          <a:latin typeface="+mn-lt"/>
                          <a:ea typeface="+mn-ea"/>
                          <a:cs typeface="+mn-cs"/>
                        </a:rPr>
                        <a:t>min</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1" kern="1200">
                          <a:solidFill>
                            <a:schemeClr val="dk1"/>
                          </a:solidFill>
                          <a:latin typeface="+mn-lt"/>
                          <a:ea typeface="+mn-ea"/>
                          <a:cs typeface="+mn-cs"/>
                        </a:rPr>
                        <a:t>T</a:t>
                      </a:r>
                      <a:r>
                        <a:rPr lang="it-IT" sz="1200" b="1" kern="1200" baseline="-25000">
                          <a:solidFill>
                            <a:schemeClr val="dk1"/>
                          </a:solidFill>
                          <a:latin typeface="+mn-lt"/>
                          <a:ea typeface="+mn-ea"/>
                          <a:cs typeface="+mn-cs"/>
                        </a:rPr>
                        <a:t>min.MM</a:t>
                      </a:r>
                      <a:r>
                        <a:rPr lang="it-IT" sz="1200" b="1" kern="1200" baseline="0">
                          <a:solidFill>
                            <a:schemeClr val="dk1"/>
                          </a:solidFill>
                          <a:latin typeface="+mn-lt"/>
                          <a:ea typeface="+mn-ea"/>
                          <a:cs typeface="+mn-cs"/>
                        </a:rPr>
                        <a:t>*</a:t>
                      </a:r>
                      <a:endParaRPr lang="it-IT" sz="1200" b="1" kern="1200">
                        <a:solidFill>
                          <a:schemeClr val="dk1"/>
                        </a:solidFill>
                        <a:latin typeface="+mn-lt"/>
                        <a:ea typeface="+mn-ea"/>
                        <a:cs typeface="+mn-cs"/>
                      </a:endParaRPr>
                    </a:p>
                  </a:txBody>
                  <a:tcPr marL="9525" marR="9525" marT="9525" marB="0" anchor="ctr"/>
                </a:tc>
                <a:tc>
                  <a:txBody>
                    <a:bodyPr/>
                    <a:lstStyle/>
                    <a:p>
                      <a:pPr algn="ctr"/>
                      <a:r>
                        <a:rPr lang="it-IT" sz="1200" b="1" kern="1200">
                          <a:solidFill>
                            <a:schemeClr val="dk1"/>
                          </a:solidFill>
                          <a:latin typeface="+mn-lt"/>
                          <a:ea typeface="+mn-ea"/>
                          <a:cs typeface="+mn-cs"/>
                        </a:rPr>
                        <a:t>T</a:t>
                      </a:r>
                      <a:r>
                        <a:rPr lang="it-IT" sz="1200" b="1" kern="1200" baseline="-25000">
                          <a:solidFill>
                            <a:schemeClr val="dk1"/>
                          </a:solidFill>
                          <a:latin typeface="+mn-lt"/>
                          <a:ea typeface="+mn-ea"/>
                          <a:cs typeface="+mn-cs"/>
                        </a:rPr>
                        <a:t>max</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1" kern="1200">
                          <a:solidFill>
                            <a:schemeClr val="dk1"/>
                          </a:solidFill>
                          <a:latin typeface="+mn-lt"/>
                          <a:ea typeface="+mn-ea"/>
                          <a:cs typeface="+mn-cs"/>
                        </a:rPr>
                        <a:t>T</a:t>
                      </a:r>
                      <a:r>
                        <a:rPr lang="it-IT" sz="1200" b="1" kern="1200" baseline="-25000">
                          <a:solidFill>
                            <a:schemeClr val="dk1"/>
                          </a:solidFill>
                          <a:latin typeface="+mn-lt"/>
                          <a:ea typeface="+mn-ea"/>
                          <a:cs typeface="+mn-cs"/>
                        </a:rPr>
                        <a:t>max.MM</a:t>
                      </a:r>
                      <a:r>
                        <a:rPr lang="it-IT" sz="1200" b="1" kern="1200" baseline="0">
                          <a:solidFill>
                            <a:schemeClr val="dk1"/>
                          </a:solidFill>
                          <a:latin typeface="+mn-lt"/>
                          <a:ea typeface="+mn-ea"/>
                          <a:cs typeface="+mn-cs"/>
                        </a:rPr>
                        <a:t>*</a:t>
                      </a:r>
                      <a:endParaRPr lang="it-IT" sz="1200" b="1" kern="120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2502116241"/>
                  </a:ext>
                </a:extLst>
              </a:tr>
              <a:tr h="288365">
                <a:tc>
                  <a:txBody>
                    <a:bodyPr/>
                    <a:lstStyle/>
                    <a:p>
                      <a:pPr algn="ctr" fontAlgn="ctr"/>
                      <a:r>
                        <a:rPr lang="it-IT" sz="1200" b="1" kern="1200">
                          <a:solidFill>
                            <a:schemeClr val="dk1"/>
                          </a:solidFill>
                          <a:latin typeface="+mn-lt"/>
                          <a:ea typeface="+mn-ea"/>
                          <a:cs typeface="+mn-cs"/>
                        </a:rPr>
                        <a:t>SA1</a:t>
                      </a:r>
                    </a:p>
                  </a:txBody>
                  <a:tcPr marL="9525" marR="9525" marT="9525" marB="0" anchor="ctr"/>
                </a:tc>
                <a:tc>
                  <a:txBody>
                    <a:bodyPr/>
                    <a:lstStyle/>
                    <a:p>
                      <a:pPr algn="ctr" fontAlgn="ctr"/>
                      <a:r>
                        <a:rPr lang="it-IT" sz="1200" kern="1200">
                          <a:solidFill>
                            <a:schemeClr val="dk1"/>
                          </a:solidFill>
                          <a:latin typeface="+mn-lt"/>
                          <a:ea typeface="+mn-ea"/>
                          <a:cs typeface="+mn-cs"/>
                        </a:rPr>
                        <a:t>51.8</a:t>
                      </a:r>
                    </a:p>
                  </a:txBody>
                  <a:tcPr marL="9525" marR="9525" marT="9525" marB="0" anchor="ctr"/>
                </a:tc>
                <a:tc>
                  <a:txBody>
                    <a:bodyPr/>
                    <a:lstStyle/>
                    <a:p>
                      <a:pPr algn="ctr" fontAlgn="ctr"/>
                      <a:r>
                        <a:rPr lang="it-IT" sz="1200" kern="1200">
                          <a:solidFill>
                            <a:schemeClr val="dk1"/>
                          </a:solidFill>
                          <a:latin typeface="+mn-lt"/>
                          <a:ea typeface="+mn-ea"/>
                          <a:cs typeface="+mn-cs"/>
                        </a:rPr>
                        <a:t>-117.4</a:t>
                      </a:r>
                    </a:p>
                  </a:txBody>
                  <a:tcPr marL="9525" marR="9525" marT="9525" marB="0" anchor="ctr"/>
                </a:tc>
                <a:tc>
                  <a:txBody>
                    <a:bodyPr/>
                    <a:lstStyle/>
                    <a:p>
                      <a:pPr algn="ctr" fontAlgn="b"/>
                      <a:r>
                        <a:rPr lang="it-IT" sz="1200" kern="1200">
                          <a:solidFill>
                            <a:schemeClr val="dk1"/>
                          </a:solidFill>
                          <a:latin typeface="+mn-lt"/>
                          <a:ea typeface="+mn-ea"/>
                          <a:cs typeface="+mn-cs"/>
                        </a:rPr>
                        <a:t>-150</a:t>
                      </a:r>
                    </a:p>
                  </a:txBody>
                  <a:tcPr marL="9525" marR="9525" marT="9525" marB="0" anchor="ctr"/>
                </a:tc>
                <a:tc>
                  <a:txBody>
                    <a:bodyPr/>
                    <a:lstStyle/>
                    <a:p>
                      <a:pPr algn="ctr" fontAlgn="b"/>
                      <a:r>
                        <a:rPr lang="it-IT" sz="1200" kern="1200">
                          <a:solidFill>
                            <a:schemeClr val="dk1"/>
                          </a:solidFill>
                          <a:latin typeface="+mn-lt"/>
                          <a:ea typeface="+mn-ea"/>
                          <a:cs typeface="+mn-cs"/>
                        </a:rPr>
                        <a:t>-135</a:t>
                      </a:r>
                    </a:p>
                  </a:txBody>
                  <a:tcPr marL="9525" marR="9525" marT="9525" marB="0" anchor="ctr"/>
                </a:tc>
                <a:tc>
                  <a:txBody>
                    <a:bodyPr/>
                    <a:lstStyle/>
                    <a:p>
                      <a:pPr algn="ctr" fontAlgn="b"/>
                      <a:r>
                        <a:rPr lang="it-IT" sz="1200" kern="1200">
                          <a:solidFill>
                            <a:schemeClr val="dk1"/>
                          </a:solidFill>
                          <a:latin typeface="+mn-lt"/>
                          <a:ea typeface="+mn-ea"/>
                          <a:cs typeface="+mn-cs"/>
                        </a:rPr>
                        <a:t>150</a:t>
                      </a:r>
                    </a:p>
                  </a:txBody>
                  <a:tcPr marL="9525" marR="9525" marT="9525" marB="0" anchor="ctr"/>
                </a:tc>
                <a:tc>
                  <a:txBody>
                    <a:bodyPr/>
                    <a:lstStyle/>
                    <a:p>
                      <a:pPr algn="ctr" fontAlgn="b"/>
                      <a:r>
                        <a:rPr lang="it-IT" sz="1200" kern="1200">
                          <a:solidFill>
                            <a:schemeClr val="dk1"/>
                          </a:solidFill>
                          <a:latin typeface="+mn-lt"/>
                          <a:ea typeface="+mn-ea"/>
                          <a:cs typeface="+mn-cs"/>
                        </a:rPr>
                        <a:t>135</a:t>
                      </a:r>
                    </a:p>
                  </a:txBody>
                  <a:tcPr marL="9525" marR="9525" marT="9525" marB="0" anchor="ctr"/>
                </a:tc>
                <a:extLst>
                  <a:ext uri="{0D108BD9-81ED-4DB2-BD59-A6C34878D82A}">
                    <a16:rowId xmlns:a16="http://schemas.microsoft.com/office/drawing/2014/main" val="2736109100"/>
                  </a:ext>
                </a:extLst>
              </a:tr>
              <a:tr h="288365">
                <a:tc>
                  <a:txBody>
                    <a:bodyPr/>
                    <a:lstStyle/>
                    <a:p>
                      <a:pPr algn="ctr" fontAlgn="ctr"/>
                      <a:r>
                        <a:rPr lang="it-IT" sz="1200" b="1" kern="1200">
                          <a:solidFill>
                            <a:schemeClr val="dk1"/>
                          </a:solidFill>
                          <a:latin typeface="+mn-lt"/>
                          <a:ea typeface="+mn-ea"/>
                          <a:cs typeface="+mn-cs"/>
                        </a:rPr>
                        <a:t>SA2</a:t>
                      </a:r>
                    </a:p>
                  </a:txBody>
                  <a:tcPr marL="9525" marR="9525" marT="9525" marB="0" anchor="ctr"/>
                </a:tc>
                <a:tc>
                  <a:txBody>
                    <a:bodyPr/>
                    <a:lstStyle/>
                    <a:p>
                      <a:pPr algn="ctr" fontAlgn="ctr"/>
                      <a:r>
                        <a:rPr lang="it-IT" sz="1200" kern="1200">
                          <a:solidFill>
                            <a:schemeClr val="dk1"/>
                          </a:solidFill>
                          <a:latin typeface="+mn-lt"/>
                          <a:ea typeface="+mn-ea"/>
                          <a:cs typeface="+mn-cs"/>
                        </a:rPr>
                        <a:t>51.8</a:t>
                      </a:r>
                    </a:p>
                  </a:txBody>
                  <a:tcPr marL="9525" marR="9525" marT="9525" marB="0" anchor="ctr"/>
                </a:tc>
                <a:tc>
                  <a:txBody>
                    <a:bodyPr/>
                    <a:lstStyle/>
                    <a:p>
                      <a:pPr algn="ctr" fontAlgn="ctr"/>
                      <a:r>
                        <a:rPr lang="it-IT" sz="1200" kern="1200">
                          <a:solidFill>
                            <a:schemeClr val="dk1"/>
                          </a:solidFill>
                          <a:latin typeface="+mn-lt"/>
                          <a:ea typeface="+mn-ea"/>
                          <a:cs typeface="+mn-cs"/>
                        </a:rPr>
                        <a:t>-117.4</a:t>
                      </a:r>
                    </a:p>
                  </a:txBody>
                  <a:tcPr marL="9525" marR="9525" marT="9525" marB="0" anchor="ctr"/>
                </a:tc>
                <a:tc>
                  <a:txBody>
                    <a:bodyPr/>
                    <a:lstStyle/>
                    <a:p>
                      <a:pPr algn="ctr" fontAlgn="b"/>
                      <a:r>
                        <a:rPr lang="it-IT" sz="1200" kern="1200">
                          <a:solidFill>
                            <a:schemeClr val="dk1"/>
                          </a:solidFill>
                          <a:latin typeface="+mn-lt"/>
                          <a:ea typeface="+mn-ea"/>
                          <a:cs typeface="+mn-cs"/>
                        </a:rPr>
                        <a:t>-150</a:t>
                      </a:r>
                    </a:p>
                  </a:txBody>
                  <a:tcPr marL="9525" marR="9525" marT="9525" marB="0" anchor="ctr"/>
                </a:tc>
                <a:tc>
                  <a:txBody>
                    <a:bodyPr/>
                    <a:lstStyle/>
                    <a:p>
                      <a:pPr algn="ctr" fontAlgn="b"/>
                      <a:r>
                        <a:rPr lang="it-IT" sz="1200" kern="1200">
                          <a:solidFill>
                            <a:schemeClr val="dk1"/>
                          </a:solidFill>
                          <a:latin typeface="+mn-lt"/>
                          <a:ea typeface="+mn-ea"/>
                          <a:cs typeface="+mn-cs"/>
                        </a:rPr>
                        <a:t>-135</a:t>
                      </a:r>
                    </a:p>
                  </a:txBody>
                  <a:tcPr marL="9525" marR="9525" marT="9525" marB="0" anchor="ctr"/>
                </a:tc>
                <a:tc>
                  <a:txBody>
                    <a:bodyPr/>
                    <a:lstStyle/>
                    <a:p>
                      <a:pPr algn="ctr" fontAlgn="b"/>
                      <a:r>
                        <a:rPr lang="it-IT" sz="1200" kern="1200">
                          <a:solidFill>
                            <a:schemeClr val="dk1"/>
                          </a:solidFill>
                          <a:latin typeface="+mn-lt"/>
                          <a:ea typeface="+mn-ea"/>
                          <a:cs typeface="+mn-cs"/>
                        </a:rPr>
                        <a:t>150</a:t>
                      </a:r>
                    </a:p>
                  </a:txBody>
                  <a:tcPr marL="9525" marR="9525" marT="9525" marB="0" anchor="ctr"/>
                </a:tc>
                <a:tc>
                  <a:txBody>
                    <a:bodyPr/>
                    <a:lstStyle/>
                    <a:p>
                      <a:pPr algn="ctr" fontAlgn="b"/>
                      <a:r>
                        <a:rPr lang="it-IT" sz="1200" kern="1200">
                          <a:solidFill>
                            <a:schemeClr val="dk1"/>
                          </a:solidFill>
                          <a:latin typeface="+mn-lt"/>
                          <a:ea typeface="+mn-ea"/>
                          <a:cs typeface="+mn-cs"/>
                        </a:rPr>
                        <a:t>135</a:t>
                      </a:r>
                    </a:p>
                  </a:txBody>
                  <a:tcPr marL="9525" marR="9525" marT="9525" marB="0" anchor="ctr"/>
                </a:tc>
                <a:extLst>
                  <a:ext uri="{0D108BD9-81ED-4DB2-BD59-A6C34878D82A}">
                    <a16:rowId xmlns:a16="http://schemas.microsoft.com/office/drawing/2014/main" val="2991828761"/>
                  </a:ext>
                </a:extLst>
              </a:tr>
              <a:tr h="288365">
                <a:tc>
                  <a:txBody>
                    <a:bodyPr/>
                    <a:lstStyle/>
                    <a:p>
                      <a:pPr algn="ctr" fontAlgn="ctr"/>
                      <a:r>
                        <a:rPr lang="it-IT" sz="1200" b="1" kern="1200">
                          <a:solidFill>
                            <a:schemeClr val="dk1"/>
                          </a:solidFill>
                          <a:latin typeface="+mn-lt"/>
                          <a:ea typeface="+mn-ea"/>
                          <a:cs typeface="+mn-cs"/>
                        </a:rPr>
                        <a:t>TAG</a:t>
                      </a:r>
                    </a:p>
                  </a:txBody>
                  <a:tcPr marL="9525" marR="9525" marT="9525" marB="0" anchor="ctr"/>
                </a:tc>
                <a:tc>
                  <a:txBody>
                    <a:bodyPr/>
                    <a:lstStyle/>
                    <a:p>
                      <a:pPr algn="ctr" fontAlgn="ctr"/>
                      <a:r>
                        <a:rPr lang="it-IT" sz="1200" kern="1200">
                          <a:solidFill>
                            <a:schemeClr val="dk1"/>
                          </a:solidFill>
                          <a:latin typeface="+mn-lt"/>
                          <a:ea typeface="+mn-ea"/>
                          <a:cs typeface="+mn-cs"/>
                        </a:rPr>
                        <a:t>63.1</a:t>
                      </a:r>
                    </a:p>
                  </a:txBody>
                  <a:tcPr marL="9525" marR="9525" marT="9525" marB="0" anchor="ctr"/>
                </a:tc>
                <a:tc>
                  <a:txBody>
                    <a:bodyPr/>
                    <a:lstStyle/>
                    <a:p>
                      <a:pPr algn="ctr" fontAlgn="ctr"/>
                      <a:r>
                        <a:rPr lang="it-IT" sz="1200" kern="1200">
                          <a:solidFill>
                            <a:schemeClr val="dk1"/>
                          </a:solidFill>
                          <a:latin typeface="+mn-lt"/>
                          <a:ea typeface="+mn-ea"/>
                          <a:cs typeface="+mn-cs"/>
                        </a:rPr>
                        <a:t>-92.9</a:t>
                      </a:r>
                    </a:p>
                  </a:txBody>
                  <a:tcPr marL="9525" marR="9525" marT="9525" marB="0" anchor="ctr"/>
                </a:tc>
                <a:tc>
                  <a:txBody>
                    <a:bodyPr/>
                    <a:lstStyle/>
                    <a:p>
                      <a:pPr algn="ctr" fontAlgn="b"/>
                      <a:r>
                        <a:rPr lang="it-IT" sz="1200" kern="1200">
                          <a:solidFill>
                            <a:schemeClr val="dk1"/>
                          </a:solidFill>
                          <a:latin typeface="+mn-lt"/>
                          <a:ea typeface="+mn-ea"/>
                          <a:cs typeface="+mn-cs"/>
                        </a:rPr>
                        <a:t>-125</a:t>
                      </a:r>
                    </a:p>
                  </a:txBody>
                  <a:tcPr marL="9525" marR="9525" marT="9525" marB="0" anchor="ctr"/>
                </a:tc>
                <a:tc>
                  <a:txBody>
                    <a:bodyPr/>
                    <a:lstStyle/>
                    <a:p>
                      <a:pPr algn="ctr" fontAlgn="b"/>
                      <a:r>
                        <a:rPr lang="it-IT" sz="1200" kern="1200">
                          <a:solidFill>
                            <a:schemeClr val="dk1"/>
                          </a:solidFill>
                          <a:latin typeface="+mn-lt"/>
                          <a:ea typeface="+mn-ea"/>
                          <a:cs typeface="+mn-cs"/>
                        </a:rPr>
                        <a:t>-85</a:t>
                      </a:r>
                    </a:p>
                  </a:txBody>
                  <a:tcPr marL="9525" marR="9525" marT="9525" marB="0" anchor="ctr"/>
                </a:tc>
                <a:tc>
                  <a:txBody>
                    <a:bodyPr/>
                    <a:lstStyle/>
                    <a:p>
                      <a:pPr algn="ctr" fontAlgn="b"/>
                      <a:r>
                        <a:rPr lang="it-IT" sz="1200" kern="1200">
                          <a:solidFill>
                            <a:schemeClr val="dk1"/>
                          </a:solidFill>
                          <a:latin typeface="+mn-lt"/>
                          <a:ea typeface="+mn-ea"/>
                          <a:cs typeface="+mn-cs"/>
                        </a:rPr>
                        <a:t>100</a:t>
                      </a:r>
                    </a:p>
                  </a:txBody>
                  <a:tcPr marL="9525" marR="9525" marT="9525" marB="0" anchor="ctr"/>
                </a:tc>
                <a:tc>
                  <a:txBody>
                    <a:bodyPr/>
                    <a:lstStyle/>
                    <a:p>
                      <a:pPr algn="ctr" fontAlgn="b"/>
                      <a:r>
                        <a:rPr lang="it-IT" sz="1200" kern="1200">
                          <a:solidFill>
                            <a:schemeClr val="dk1"/>
                          </a:solidFill>
                          <a:latin typeface="+mn-lt"/>
                          <a:ea typeface="+mn-ea"/>
                          <a:cs typeface="+mn-cs"/>
                        </a:rPr>
                        <a:t>85</a:t>
                      </a:r>
                    </a:p>
                  </a:txBody>
                  <a:tcPr marL="9525" marR="9525" marT="9525" marB="0" anchor="ctr"/>
                </a:tc>
                <a:extLst>
                  <a:ext uri="{0D108BD9-81ED-4DB2-BD59-A6C34878D82A}">
                    <a16:rowId xmlns:a16="http://schemas.microsoft.com/office/drawing/2014/main" val="3347241472"/>
                  </a:ext>
                </a:extLst>
              </a:tr>
              <a:tr h="288365">
                <a:tc>
                  <a:txBody>
                    <a:bodyPr/>
                    <a:lstStyle/>
                    <a:p>
                      <a:pPr algn="ctr" fontAlgn="ctr"/>
                      <a:r>
                        <a:rPr lang="it-IT" sz="1200" b="1" kern="1200">
                          <a:solidFill>
                            <a:schemeClr val="dk1"/>
                          </a:solidFill>
                          <a:latin typeface="+mn-lt"/>
                          <a:ea typeface="+mn-ea"/>
                          <a:cs typeface="+mn-cs"/>
                        </a:rPr>
                        <a:t>PL</a:t>
                      </a:r>
                    </a:p>
                  </a:txBody>
                  <a:tcPr marL="9525" marR="9525" marT="9525" marB="0" anchor="ctr"/>
                </a:tc>
                <a:tc>
                  <a:txBody>
                    <a:bodyPr/>
                    <a:lstStyle/>
                    <a:p>
                      <a:pPr algn="ctr" fontAlgn="ctr"/>
                      <a:r>
                        <a:rPr lang="it-IT" sz="1200" kern="1200">
                          <a:solidFill>
                            <a:schemeClr val="dk1"/>
                          </a:solidFill>
                          <a:latin typeface="+mn-lt"/>
                          <a:ea typeface="+mn-ea"/>
                          <a:cs typeface="+mn-cs"/>
                        </a:rPr>
                        <a:t>3.2</a:t>
                      </a:r>
                    </a:p>
                  </a:txBody>
                  <a:tcPr marL="9525" marR="9525" marT="9525" marB="0" anchor="ctr"/>
                </a:tc>
                <a:tc>
                  <a:txBody>
                    <a:bodyPr/>
                    <a:lstStyle/>
                    <a:p>
                      <a:pPr algn="ctr" fontAlgn="ctr"/>
                      <a:r>
                        <a:rPr lang="it-IT" sz="1200" kern="1200">
                          <a:solidFill>
                            <a:schemeClr val="dk1"/>
                          </a:solidFill>
                          <a:latin typeface="+mn-lt"/>
                          <a:ea typeface="+mn-ea"/>
                          <a:cs typeface="+mn-cs"/>
                        </a:rPr>
                        <a:t>-52.7</a:t>
                      </a:r>
                    </a:p>
                  </a:txBody>
                  <a:tcPr marL="9525" marR="9525" marT="9525" marB="0" anchor="ctr"/>
                </a:tc>
                <a:tc>
                  <a:txBody>
                    <a:bodyPr/>
                    <a:lstStyle/>
                    <a:p>
                      <a:pPr algn="ctr" fontAlgn="b"/>
                      <a:r>
                        <a:rPr lang="it-IT" sz="1200" kern="1200">
                          <a:solidFill>
                            <a:schemeClr val="dk1"/>
                          </a:solidFill>
                          <a:latin typeface="+mn-lt"/>
                          <a:ea typeface="+mn-ea"/>
                          <a:cs typeface="+mn-cs"/>
                        </a:rPr>
                        <a:t>-50</a:t>
                      </a:r>
                    </a:p>
                  </a:txBody>
                  <a:tcPr marL="9525" marR="9525" marT="9525" marB="0" anchor="ctr"/>
                </a:tc>
                <a:tc>
                  <a:txBody>
                    <a:bodyPr/>
                    <a:lstStyle/>
                    <a:p>
                      <a:pPr algn="ctr" fontAlgn="b"/>
                      <a:r>
                        <a:rPr lang="it-IT" sz="1200" kern="1200">
                          <a:solidFill>
                            <a:schemeClr val="dk1"/>
                          </a:solidFill>
                          <a:latin typeface="+mn-lt"/>
                          <a:ea typeface="+mn-ea"/>
                          <a:cs typeface="+mn-cs"/>
                        </a:rPr>
                        <a:t>-35</a:t>
                      </a:r>
                    </a:p>
                  </a:txBody>
                  <a:tcPr marL="9525" marR="9525" marT="9525" marB="0" anchor="ctr"/>
                </a:tc>
                <a:tc>
                  <a:txBody>
                    <a:bodyPr/>
                    <a:lstStyle/>
                    <a:p>
                      <a:pPr algn="ctr" fontAlgn="b"/>
                      <a:r>
                        <a:rPr lang="it-IT" sz="1200" kern="1200">
                          <a:solidFill>
                            <a:schemeClr val="dk1"/>
                          </a:solidFill>
                          <a:latin typeface="+mn-lt"/>
                          <a:ea typeface="+mn-ea"/>
                          <a:cs typeface="+mn-cs"/>
                        </a:rPr>
                        <a:t>50</a:t>
                      </a:r>
                    </a:p>
                  </a:txBody>
                  <a:tcPr marL="9525" marR="9525" marT="9525" marB="0" anchor="ctr"/>
                </a:tc>
                <a:tc>
                  <a:txBody>
                    <a:bodyPr/>
                    <a:lstStyle/>
                    <a:p>
                      <a:pPr algn="ctr" fontAlgn="b"/>
                      <a:r>
                        <a:rPr lang="it-IT" sz="1200" kern="1200">
                          <a:solidFill>
                            <a:schemeClr val="dk1"/>
                          </a:solidFill>
                          <a:latin typeface="+mn-lt"/>
                          <a:ea typeface="+mn-ea"/>
                          <a:cs typeface="+mn-cs"/>
                        </a:rPr>
                        <a:t>35</a:t>
                      </a:r>
                    </a:p>
                  </a:txBody>
                  <a:tcPr marL="9525" marR="9525" marT="9525" marB="0" anchor="ctr"/>
                </a:tc>
                <a:extLst>
                  <a:ext uri="{0D108BD9-81ED-4DB2-BD59-A6C34878D82A}">
                    <a16:rowId xmlns:a16="http://schemas.microsoft.com/office/drawing/2014/main" val="4214456574"/>
                  </a:ext>
                </a:extLst>
              </a:tr>
              <a:tr h="288365">
                <a:tc>
                  <a:txBody>
                    <a:bodyPr/>
                    <a:lstStyle/>
                    <a:p>
                      <a:pPr algn="ctr" fontAlgn="ctr"/>
                      <a:r>
                        <a:rPr lang="it-IT" sz="1200" b="1" kern="1200">
                          <a:solidFill>
                            <a:schemeClr val="dk1"/>
                          </a:solidFill>
                          <a:latin typeface="+mn-lt"/>
                          <a:ea typeface="+mn-ea"/>
                          <a:cs typeface="+mn-cs"/>
                        </a:rPr>
                        <a:t>BATT</a:t>
                      </a:r>
                    </a:p>
                  </a:txBody>
                  <a:tcPr marL="9525" marR="9525" marT="9525" marB="0" anchor="ctr"/>
                </a:tc>
                <a:tc>
                  <a:txBody>
                    <a:bodyPr/>
                    <a:lstStyle/>
                    <a:p>
                      <a:pPr algn="ctr" fontAlgn="ctr"/>
                      <a:r>
                        <a:rPr lang="it-IT" sz="1200" kern="1200">
                          <a:solidFill>
                            <a:schemeClr val="dk1"/>
                          </a:solidFill>
                          <a:latin typeface="+mn-lt"/>
                          <a:ea typeface="+mn-ea"/>
                          <a:cs typeface="+mn-cs"/>
                        </a:rPr>
                        <a:t>30.9</a:t>
                      </a:r>
                    </a:p>
                  </a:txBody>
                  <a:tcPr marL="9525" marR="9525" marT="9525" marB="0" anchor="ctr"/>
                </a:tc>
                <a:tc>
                  <a:txBody>
                    <a:bodyPr/>
                    <a:lstStyle/>
                    <a:p>
                      <a:pPr algn="ctr" fontAlgn="ctr"/>
                      <a:r>
                        <a:rPr lang="it-IT" sz="1200" kern="1200">
                          <a:solidFill>
                            <a:schemeClr val="dk1"/>
                          </a:solidFill>
                          <a:latin typeface="+mn-lt"/>
                          <a:ea typeface="+mn-ea"/>
                          <a:cs typeface="+mn-cs"/>
                        </a:rPr>
                        <a:t>13.8</a:t>
                      </a:r>
                    </a:p>
                  </a:txBody>
                  <a:tcPr marL="9525" marR="9525" marT="9525" marB="0" anchor="ctr"/>
                </a:tc>
                <a:tc>
                  <a:txBody>
                    <a:bodyPr/>
                    <a:lstStyle/>
                    <a:p>
                      <a:pPr algn="ctr" fontAlgn="b"/>
                      <a:r>
                        <a:rPr lang="it-IT" sz="1200" kern="1200">
                          <a:solidFill>
                            <a:schemeClr val="dk1"/>
                          </a:solidFill>
                          <a:latin typeface="+mn-lt"/>
                          <a:ea typeface="+mn-ea"/>
                          <a:cs typeface="+mn-cs"/>
                        </a:rPr>
                        <a:t>0</a:t>
                      </a:r>
                    </a:p>
                  </a:txBody>
                  <a:tcPr marL="9525" marR="9525" marT="9525" marB="0" anchor="ctr"/>
                </a:tc>
                <a:tc>
                  <a:txBody>
                    <a:bodyPr/>
                    <a:lstStyle/>
                    <a:p>
                      <a:pPr algn="ctr" fontAlgn="b"/>
                      <a:r>
                        <a:rPr lang="it-IT" sz="1200" kern="1200">
                          <a:solidFill>
                            <a:schemeClr val="dk1"/>
                          </a:solidFill>
                          <a:latin typeface="+mn-lt"/>
                          <a:ea typeface="+mn-ea"/>
                          <a:cs typeface="+mn-cs"/>
                        </a:rPr>
                        <a:t>15</a:t>
                      </a:r>
                    </a:p>
                  </a:txBody>
                  <a:tcPr marL="9525" marR="9525" marT="9525" marB="0" anchor="ctr"/>
                </a:tc>
                <a:tc>
                  <a:txBody>
                    <a:bodyPr/>
                    <a:lstStyle/>
                    <a:p>
                      <a:pPr algn="ctr" fontAlgn="b"/>
                      <a:r>
                        <a:rPr lang="it-IT" sz="1200" kern="1200">
                          <a:solidFill>
                            <a:schemeClr val="dk1"/>
                          </a:solidFill>
                          <a:latin typeface="+mn-lt"/>
                          <a:ea typeface="+mn-ea"/>
                          <a:cs typeface="+mn-cs"/>
                        </a:rPr>
                        <a:t>35</a:t>
                      </a:r>
                    </a:p>
                  </a:txBody>
                  <a:tcPr marL="9525" marR="9525" marT="9525" marB="0" anchor="ctr"/>
                </a:tc>
                <a:tc>
                  <a:txBody>
                    <a:bodyPr/>
                    <a:lstStyle/>
                    <a:p>
                      <a:pPr algn="ctr" fontAlgn="b"/>
                      <a:r>
                        <a:rPr lang="it-IT" sz="1200" kern="120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599410300"/>
                  </a:ext>
                </a:extLst>
              </a:tr>
              <a:tr h="288365">
                <a:tc>
                  <a:txBody>
                    <a:bodyPr/>
                    <a:lstStyle/>
                    <a:p>
                      <a:pPr algn="ctr" fontAlgn="ctr"/>
                      <a:r>
                        <a:rPr lang="it-IT" sz="1200" b="1" kern="1200">
                          <a:solidFill>
                            <a:schemeClr val="dk1"/>
                          </a:solidFill>
                          <a:latin typeface="+mn-lt"/>
                          <a:ea typeface="+mn-ea"/>
                          <a:cs typeface="+mn-cs"/>
                        </a:rPr>
                        <a:t>TANK</a:t>
                      </a:r>
                    </a:p>
                  </a:txBody>
                  <a:tcPr marL="9525" marR="9525" marT="9525" marB="0" anchor="ctr"/>
                </a:tc>
                <a:tc>
                  <a:txBody>
                    <a:bodyPr/>
                    <a:lstStyle/>
                    <a:p>
                      <a:pPr algn="ctr" fontAlgn="ctr"/>
                      <a:r>
                        <a:rPr lang="it-IT" sz="1200" kern="1200">
                          <a:solidFill>
                            <a:schemeClr val="dk1"/>
                          </a:solidFill>
                          <a:latin typeface="+mn-lt"/>
                          <a:ea typeface="+mn-ea"/>
                          <a:cs typeface="+mn-cs"/>
                        </a:rPr>
                        <a:t>22.5</a:t>
                      </a:r>
                    </a:p>
                  </a:txBody>
                  <a:tcPr marL="9525" marR="9525" marT="9525" marB="0" anchor="ctr"/>
                </a:tc>
                <a:tc>
                  <a:txBody>
                    <a:bodyPr/>
                    <a:lstStyle/>
                    <a:p>
                      <a:pPr algn="ctr" fontAlgn="ctr"/>
                      <a:r>
                        <a:rPr lang="it-IT" sz="1200" kern="1200">
                          <a:solidFill>
                            <a:schemeClr val="dk1"/>
                          </a:solidFill>
                          <a:latin typeface="+mn-lt"/>
                          <a:ea typeface="+mn-ea"/>
                          <a:cs typeface="+mn-cs"/>
                        </a:rPr>
                        <a:t>2.3</a:t>
                      </a:r>
                    </a:p>
                  </a:txBody>
                  <a:tcPr marL="9525" marR="9525" marT="9525" marB="0" anchor="ctr"/>
                </a:tc>
                <a:tc>
                  <a:txBody>
                    <a:bodyPr/>
                    <a:lstStyle/>
                    <a:p>
                      <a:pPr algn="ctr" fontAlgn="b"/>
                      <a:r>
                        <a:rPr lang="it-IT" sz="1200" kern="1200">
                          <a:solidFill>
                            <a:schemeClr val="dk1"/>
                          </a:solidFill>
                          <a:latin typeface="+mn-lt"/>
                          <a:ea typeface="+mn-ea"/>
                          <a:cs typeface="+mn-cs"/>
                        </a:rPr>
                        <a:t>0</a:t>
                      </a:r>
                    </a:p>
                  </a:txBody>
                  <a:tcPr marL="9525" marR="9525" marT="9525" marB="0" anchor="ctr"/>
                </a:tc>
                <a:tc>
                  <a:txBody>
                    <a:bodyPr/>
                    <a:lstStyle/>
                    <a:p>
                      <a:pPr algn="ctr" fontAlgn="b"/>
                      <a:r>
                        <a:rPr lang="it-IT" sz="1200" kern="1200">
                          <a:solidFill>
                            <a:schemeClr val="dk1"/>
                          </a:solidFill>
                          <a:latin typeface="+mn-lt"/>
                          <a:ea typeface="+mn-ea"/>
                          <a:cs typeface="+mn-cs"/>
                        </a:rPr>
                        <a:t>15</a:t>
                      </a:r>
                    </a:p>
                  </a:txBody>
                  <a:tcPr marL="9525" marR="9525" marT="9525" marB="0" anchor="ctr"/>
                </a:tc>
                <a:tc>
                  <a:txBody>
                    <a:bodyPr/>
                    <a:lstStyle/>
                    <a:p>
                      <a:pPr algn="ctr" fontAlgn="b"/>
                      <a:r>
                        <a:rPr lang="it-IT" sz="1200" kern="1200">
                          <a:solidFill>
                            <a:schemeClr val="dk1"/>
                          </a:solidFill>
                          <a:latin typeface="+mn-lt"/>
                          <a:ea typeface="+mn-ea"/>
                          <a:cs typeface="+mn-cs"/>
                        </a:rPr>
                        <a:t>40</a:t>
                      </a:r>
                    </a:p>
                  </a:txBody>
                  <a:tcPr marL="9525" marR="9525" marT="9525" marB="0" anchor="ctr"/>
                </a:tc>
                <a:tc>
                  <a:txBody>
                    <a:bodyPr/>
                    <a:lstStyle/>
                    <a:p>
                      <a:pPr algn="ctr" fontAlgn="b"/>
                      <a:r>
                        <a:rPr lang="it-IT" sz="1200" kern="1200">
                          <a:solidFill>
                            <a:schemeClr val="dk1"/>
                          </a:solidFill>
                          <a:latin typeface="+mn-lt"/>
                          <a:ea typeface="+mn-ea"/>
                          <a:cs typeface="+mn-cs"/>
                        </a:rPr>
                        <a:t>25</a:t>
                      </a:r>
                    </a:p>
                  </a:txBody>
                  <a:tcPr marL="9525" marR="9525" marT="9525" marB="0" anchor="ctr"/>
                </a:tc>
                <a:extLst>
                  <a:ext uri="{0D108BD9-81ED-4DB2-BD59-A6C34878D82A}">
                    <a16:rowId xmlns:a16="http://schemas.microsoft.com/office/drawing/2014/main" val="2001489156"/>
                  </a:ext>
                </a:extLst>
              </a:tr>
            </a:tbl>
          </a:graphicData>
        </a:graphic>
      </p:graphicFrame>
      <p:graphicFrame>
        <p:nvGraphicFramePr>
          <p:cNvPr id="3" name="Tabella 2">
            <a:extLst>
              <a:ext uri="{FF2B5EF4-FFF2-40B4-BE49-F238E27FC236}">
                <a16:creationId xmlns:a16="http://schemas.microsoft.com/office/drawing/2014/main" id="{FDC062B7-C8DB-20D3-0597-CA6780E44DD9}"/>
              </a:ext>
            </a:extLst>
          </p:cNvPr>
          <p:cNvGraphicFramePr>
            <a:graphicFrameLocks noGrp="1"/>
          </p:cNvGraphicFramePr>
          <p:nvPr>
            <p:extLst>
              <p:ext uri="{D42A27DB-BD31-4B8C-83A1-F6EECF244321}">
                <p14:modId xmlns:p14="http://schemas.microsoft.com/office/powerpoint/2010/main" val="3296788913"/>
              </p:ext>
            </p:extLst>
          </p:nvPr>
        </p:nvGraphicFramePr>
        <p:xfrm>
          <a:off x="5667769" y="1781149"/>
          <a:ext cx="3021981" cy="1794561"/>
        </p:xfrm>
        <a:graphic>
          <a:graphicData uri="http://schemas.openxmlformats.org/drawingml/2006/table">
            <a:tbl>
              <a:tblPr firstRow="1" bandRow="1">
                <a:tableStyleId>{5C22544A-7EE6-4342-B048-85BDC9FD1C3A}</a:tableStyleId>
              </a:tblPr>
              <a:tblGrid>
                <a:gridCol w="2038448">
                  <a:extLst>
                    <a:ext uri="{9D8B030D-6E8A-4147-A177-3AD203B41FA5}">
                      <a16:colId xmlns:a16="http://schemas.microsoft.com/office/drawing/2014/main" val="580692483"/>
                    </a:ext>
                  </a:extLst>
                </a:gridCol>
                <a:gridCol w="983533">
                  <a:extLst>
                    <a:ext uri="{9D8B030D-6E8A-4147-A177-3AD203B41FA5}">
                      <a16:colId xmlns:a16="http://schemas.microsoft.com/office/drawing/2014/main" val="1088808485"/>
                    </a:ext>
                  </a:extLst>
                </a:gridCol>
              </a:tblGrid>
              <a:tr h="369550">
                <a:tc gridSpan="2">
                  <a:txBody>
                    <a:bodyPr/>
                    <a:lstStyle/>
                    <a:p>
                      <a:pPr lvl="0" algn="ctr">
                        <a:buNone/>
                      </a:pPr>
                      <a:r>
                        <a:rPr lang="it-IT" sz="1400"/>
                        <a:t>Final Architecture</a:t>
                      </a:r>
                    </a:p>
                  </a:txBody>
                  <a:tcPr anchor="ctr"/>
                </a:tc>
                <a:tc hMerge="1">
                  <a:txBody>
                    <a:bodyPr/>
                    <a:lstStyle/>
                    <a:p>
                      <a:endParaRPr lang="it-IT" sz="1400"/>
                    </a:p>
                  </a:txBody>
                  <a:tcPr/>
                </a:tc>
                <a:extLst>
                  <a:ext uri="{0D108BD9-81ED-4DB2-BD59-A6C34878D82A}">
                    <a16:rowId xmlns:a16="http://schemas.microsoft.com/office/drawing/2014/main" val="1745608065"/>
                  </a:ext>
                </a:extLst>
              </a:tr>
              <a:tr h="613592">
                <a:tc>
                  <a:txBody>
                    <a:bodyPr/>
                    <a:lstStyle/>
                    <a:p>
                      <a:pPr lvl="0" algn="ctr">
                        <a:buNone/>
                      </a:pPr>
                      <a:r>
                        <a:rPr lang="it-IT" sz="1400"/>
                        <a:t>Radiators Surface</a:t>
                      </a:r>
                    </a:p>
                    <a:p>
                      <a:pPr lvl="0" algn="ctr">
                        <a:buNone/>
                      </a:pPr>
                      <a:r>
                        <a:rPr lang="it-IT" sz="1400"/>
                        <a:t>with Louvers  (Arrays excluded)</a:t>
                      </a:r>
                    </a:p>
                    <a:p>
                      <a:pPr lvl="0" algn="ctr">
                        <a:buNone/>
                      </a:pPr>
                      <a:r>
                        <a:rPr lang="it-IT" sz="1400"/>
                        <a:t>[m</a:t>
                      </a:r>
                      <a:r>
                        <a:rPr lang="it-IT" sz="1400" baseline="30000"/>
                        <a:t>2</a:t>
                      </a:r>
                      <a:r>
                        <a:rPr lang="it-IT" sz="1400" baseline="0"/>
                        <a:t>]</a:t>
                      </a:r>
                      <a:endParaRPr lang="it-IT" sz="1400"/>
                    </a:p>
                  </a:txBody>
                  <a:tcPr anchor="ctr"/>
                </a:tc>
                <a:tc>
                  <a:txBody>
                    <a:bodyPr/>
                    <a:lstStyle/>
                    <a:p>
                      <a:pPr lvl="0" algn="ctr">
                        <a:buNone/>
                      </a:pPr>
                      <a:r>
                        <a:rPr lang="it-IT" sz="1400"/>
                        <a:t>11.9</a:t>
                      </a:r>
                      <a:endParaRPr lang="it-IT"/>
                    </a:p>
                  </a:txBody>
                  <a:tcPr anchor="ctr"/>
                </a:tc>
                <a:extLst>
                  <a:ext uri="{0D108BD9-81ED-4DB2-BD59-A6C34878D82A}">
                    <a16:rowId xmlns:a16="http://schemas.microsoft.com/office/drawing/2014/main" val="3687698311"/>
                  </a:ext>
                </a:extLst>
              </a:tr>
              <a:tr h="480131">
                <a:tc>
                  <a:txBody>
                    <a:bodyPr/>
                    <a:lstStyle/>
                    <a:p>
                      <a:pPr lvl="0" algn="ctr">
                        <a:buNone/>
                      </a:pPr>
                      <a:r>
                        <a:rPr lang="it-IT" sz="1400"/>
                        <a:t>N.of Heaters</a:t>
                      </a:r>
                    </a:p>
                  </a:txBody>
                  <a:tcPr anchor="ctr"/>
                </a:tc>
                <a:tc>
                  <a:txBody>
                    <a:bodyPr/>
                    <a:lstStyle/>
                    <a:p>
                      <a:pPr lvl="0" algn="ctr">
                        <a:buNone/>
                      </a:pPr>
                      <a:r>
                        <a:rPr lang="it-IT" sz="1400" b="0" i="0" u="none" strike="noStrike" noProof="0">
                          <a:latin typeface="Verdana"/>
                        </a:rPr>
                        <a:t>20</a:t>
                      </a:r>
                    </a:p>
                  </a:txBody>
                  <a:tcPr anchor="ctr"/>
                </a:tc>
                <a:extLst>
                  <a:ext uri="{0D108BD9-81ED-4DB2-BD59-A6C34878D82A}">
                    <a16:rowId xmlns:a16="http://schemas.microsoft.com/office/drawing/2014/main" val="314897348"/>
                  </a:ext>
                </a:extLst>
              </a:tr>
            </a:tbl>
          </a:graphicData>
        </a:graphic>
      </p:graphicFrame>
      <p:sp>
        <p:nvSpPr>
          <p:cNvPr id="5" name="CasellaDiTesto 4">
            <a:extLst>
              <a:ext uri="{FF2B5EF4-FFF2-40B4-BE49-F238E27FC236}">
                <a16:creationId xmlns:a16="http://schemas.microsoft.com/office/drawing/2014/main" id="{DD686819-BC30-7183-1400-9318D8F4D83D}"/>
              </a:ext>
            </a:extLst>
          </p:cNvPr>
          <p:cNvSpPr txBox="1"/>
          <p:nvPr/>
        </p:nvSpPr>
        <p:spPr>
          <a:xfrm>
            <a:off x="454250" y="4392839"/>
            <a:ext cx="2951356" cy="230832"/>
          </a:xfrm>
          <a:prstGeom prst="rect">
            <a:avLst/>
          </a:prstGeom>
          <a:noFill/>
        </p:spPr>
        <p:txBody>
          <a:bodyPr wrap="square" rtlCol="0">
            <a:spAutoFit/>
          </a:bodyPr>
          <a:lstStyle/>
          <a:p>
            <a:r>
              <a:rPr lang="it-IT" sz="900"/>
              <a:t>* </a:t>
            </a:r>
            <a:r>
              <a:rPr lang="it-IT" sz="900" err="1"/>
              <a:t>Margined</a:t>
            </a:r>
            <a:r>
              <a:rPr lang="it-IT" sz="900"/>
              <a:t> </a:t>
            </a:r>
            <a:r>
              <a:rPr lang="it-IT" sz="900" err="1"/>
              <a:t>according</a:t>
            </a:r>
            <a:r>
              <a:rPr lang="it-IT" sz="900"/>
              <a:t> to the </a:t>
            </a:r>
            <a:r>
              <a:rPr lang="it-IT" sz="900" err="1"/>
              <a:t>margin</a:t>
            </a:r>
            <a:r>
              <a:rPr lang="it-IT" sz="900"/>
              <a:t> </a:t>
            </a:r>
            <a:r>
              <a:rPr lang="it-IT" sz="900" err="1"/>
              <a:t>philosophy</a:t>
            </a:r>
            <a:endParaRPr lang="it-IT" sz="900"/>
          </a:p>
        </p:txBody>
      </p:sp>
    </p:spTree>
    <p:extLst>
      <p:ext uri="{BB962C8B-B14F-4D97-AF65-F5344CB8AC3E}">
        <p14:creationId xmlns:p14="http://schemas.microsoft.com/office/powerpoint/2010/main" val="808613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AAF54-DCFC-1A9D-D1E0-336D84863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8F5F0-3625-909E-0004-25FA634C2E4B}"/>
              </a:ext>
            </a:extLst>
          </p:cNvPr>
          <p:cNvSpPr>
            <a:spLocks noGrp="1"/>
          </p:cNvSpPr>
          <p:nvPr>
            <p:ph type="title"/>
          </p:nvPr>
        </p:nvSpPr>
        <p:spPr>
          <a:xfrm>
            <a:off x="460150" y="64393"/>
            <a:ext cx="8229600" cy="857250"/>
          </a:xfrm>
        </p:spPr>
        <p:txBody>
          <a:bodyPr anchor="ctr">
            <a:normAutofit/>
          </a:bodyPr>
          <a:lstStyle/>
          <a:p>
            <a:r>
              <a:rPr lang="en-US"/>
              <a:t>Final Baseline Design – TCS</a:t>
            </a:r>
            <a:endParaRPr lang="en-GB"/>
          </a:p>
        </p:txBody>
      </p:sp>
      <p:pic>
        <p:nvPicPr>
          <p:cNvPr id="6" name="Immagine 5" descr="Immagine che contiene testo, diagramma, schermata, linea&#10;&#10;Il contenuto generato dall&amp;#39;intelligenza artificiale potrebbe non essere corretto.">
            <a:extLst>
              <a:ext uri="{FF2B5EF4-FFF2-40B4-BE49-F238E27FC236}">
                <a16:creationId xmlns:a16="http://schemas.microsoft.com/office/drawing/2014/main" id="{06F0E2FE-7C13-A7E8-A74B-B067A4872526}"/>
              </a:ext>
            </a:extLst>
          </p:cNvPr>
          <p:cNvPicPr>
            <a:picLocks noChangeAspect="1"/>
          </p:cNvPicPr>
          <p:nvPr/>
        </p:nvPicPr>
        <p:blipFill>
          <a:blip r:embed="rId2"/>
          <a:stretch>
            <a:fillRect/>
          </a:stretch>
        </p:blipFill>
        <p:spPr>
          <a:xfrm>
            <a:off x="901065" y="741045"/>
            <a:ext cx="7326630" cy="3829050"/>
          </a:xfrm>
          <a:prstGeom prst="rect">
            <a:avLst/>
          </a:prstGeom>
        </p:spPr>
      </p:pic>
    </p:spTree>
    <p:extLst>
      <p:ext uri="{BB962C8B-B14F-4D97-AF65-F5344CB8AC3E}">
        <p14:creationId xmlns:p14="http://schemas.microsoft.com/office/powerpoint/2010/main" val="1032278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40517-7077-1454-154E-521A7EE6F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21A74-B423-D33C-460A-369DC55C30DB}"/>
              </a:ext>
            </a:extLst>
          </p:cNvPr>
          <p:cNvSpPr>
            <a:spLocks noGrp="1"/>
          </p:cNvSpPr>
          <p:nvPr>
            <p:ph type="title"/>
          </p:nvPr>
        </p:nvSpPr>
        <p:spPr>
          <a:xfrm>
            <a:off x="3285587" y="1857375"/>
            <a:ext cx="2572825" cy="1428750"/>
          </a:xfrm>
        </p:spPr>
        <p:txBody>
          <a:bodyPr>
            <a:normAutofit/>
          </a:bodyPr>
          <a:lstStyle/>
          <a:p>
            <a:pPr algn="ctr"/>
            <a:r>
              <a:rPr lang="en-US">
                <a:ea typeface="Verdana"/>
              </a:rPr>
              <a:t>Configuration</a:t>
            </a:r>
            <a:br>
              <a:rPr lang="en-US">
                <a:ea typeface="Verdana"/>
              </a:rPr>
            </a:br>
            <a:br>
              <a:rPr lang="en-US">
                <a:ea typeface="Verdana"/>
              </a:rPr>
            </a:br>
            <a:r>
              <a:rPr lang="en-US" sz="1400" b="0">
                <a:solidFill>
                  <a:srgbClr val="000000"/>
                </a:solidFill>
                <a:ea typeface="Verdana"/>
              </a:rPr>
              <a:t>Giacomo Burlando</a:t>
            </a:r>
            <a:br>
              <a:rPr lang="en-US" sz="1400" b="0">
                <a:solidFill>
                  <a:srgbClr val="000000"/>
                </a:solidFill>
                <a:ea typeface="Verdana"/>
              </a:rPr>
            </a:br>
            <a:r>
              <a:rPr lang="en-US" sz="1400" b="0">
                <a:solidFill>
                  <a:srgbClr val="000000"/>
                </a:solidFill>
                <a:ea typeface="Verdana"/>
              </a:rPr>
              <a:t>Tommaso Cesarini</a:t>
            </a:r>
            <a:endParaRPr lang="it-IT" sz="1400" b="0"/>
          </a:p>
        </p:txBody>
      </p:sp>
    </p:spTree>
    <p:extLst>
      <p:ext uri="{BB962C8B-B14F-4D97-AF65-F5344CB8AC3E}">
        <p14:creationId xmlns:p14="http://schemas.microsoft.com/office/powerpoint/2010/main" val="1722941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F219-3E0F-1013-ECEE-181E5C370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3C42A-5E58-6FA2-AF77-5071F02B5F53}"/>
              </a:ext>
            </a:extLst>
          </p:cNvPr>
          <p:cNvSpPr>
            <a:spLocks noGrp="1"/>
          </p:cNvSpPr>
          <p:nvPr>
            <p:ph type="title"/>
          </p:nvPr>
        </p:nvSpPr>
        <p:spPr/>
        <p:txBody>
          <a:bodyPr/>
          <a:lstStyle/>
          <a:p>
            <a:r>
              <a:rPr lang="en-US">
                <a:ea typeface="Verdana"/>
              </a:rPr>
              <a:t>Configuration</a:t>
            </a:r>
            <a:endParaRPr lang="it-IT"/>
          </a:p>
        </p:txBody>
      </p:sp>
      <p:sp>
        <p:nvSpPr>
          <p:cNvPr id="3" name="Text Placeholder 2">
            <a:extLst>
              <a:ext uri="{FF2B5EF4-FFF2-40B4-BE49-F238E27FC236}">
                <a16:creationId xmlns:a16="http://schemas.microsoft.com/office/drawing/2014/main" id="{BF85E1EA-3E8A-8069-A134-D9539AE732CE}"/>
              </a:ext>
            </a:extLst>
          </p:cNvPr>
          <p:cNvSpPr>
            <a:spLocks noGrp="1"/>
          </p:cNvSpPr>
          <p:nvPr>
            <p:ph type="body" sz="quarter" idx="10"/>
          </p:nvPr>
        </p:nvSpPr>
        <p:spPr/>
        <p:txBody>
          <a:bodyPr vert="horz" lIns="91440" tIns="45720" rIns="91440" bIns="45720" rtlCol="0" anchor="t">
            <a:normAutofit/>
          </a:bodyPr>
          <a:lstStyle/>
          <a:p>
            <a:pPr marL="0" indent="0">
              <a:buNone/>
            </a:pPr>
            <a:r>
              <a:rPr lang="en-US" sz="1400" b="1">
                <a:ea typeface="Verdana"/>
              </a:rPr>
              <a:t>INTERNAL</a:t>
            </a:r>
            <a:r>
              <a:rPr lang="en-US" sz="1400">
                <a:ea typeface="Verdana"/>
              </a:rPr>
              <a:t> and </a:t>
            </a:r>
            <a:r>
              <a:rPr lang="en-US" sz="1400" b="1">
                <a:ea typeface="Verdana"/>
              </a:rPr>
              <a:t>EXTERNAL</a:t>
            </a:r>
            <a:r>
              <a:rPr lang="en-US" sz="1400">
                <a:ea typeface="Verdana"/>
              </a:rPr>
              <a:t> configuration</a:t>
            </a:r>
          </a:p>
        </p:txBody>
      </p:sp>
      <p:sp>
        <p:nvSpPr>
          <p:cNvPr id="21" name="CasellaDiTesto 20">
            <a:extLst>
              <a:ext uri="{FF2B5EF4-FFF2-40B4-BE49-F238E27FC236}">
                <a16:creationId xmlns:a16="http://schemas.microsoft.com/office/drawing/2014/main" id="{7E556FC0-AA38-215B-B066-854E15484CFA}"/>
              </a:ext>
            </a:extLst>
          </p:cNvPr>
          <p:cNvSpPr txBox="1"/>
          <p:nvPr/>
        </p:nvSpPr>
        <p:spPr>
          <a:xfrm>
            <a:off x="3071591" y="1492650"/>
            <a:ext cx="1263009" cy="307777"/>
          </a:xfrm>
          <a:prstGeom prst="rect">
            <a:avLst/>
          </a:prstGeom>
          <a:noFill/>
        </p:spPr>
        <p:txBody>
          <a:bodyPr wrap="square" rtlCol="0">
            <a:spAutoFit/>
          </a:bodyPr>
          <a:lstStyle/>
          <a:p>
            <a:r>
              <a:rPr lang="en-GB" sz="1400"/>
              <a:t>HGA</a:t>
            </a:r>
          </a:p>
        </p:txBody>
      </p:sp>
      <p:cxnSp>
        <p:nvCxnSpPr>
          <p:cNvPr id="45" name="Connettore 2 44">
            <a:extLst>
              <a:ext uri="{FF2B5EF4-FFF2-40B4-BE49-F238E27FC236}">
                <a16:creationId xmlns:a16="http://schemas.microsoft.com/office/drawing/2014/main" id="{C15C4B35-6505-3FB7-FA2E-F8275B5CE1DC}"/>
              </a:ext>
            </a:extLst>
          </p:cNvPr>
          <p:cNvCxnSpPr>
            <a:cxnSpLocks/>
          </p:cNvCxnSpPr>
          <p:nvPr/>
        </p:nvCxnSpPr>
        <p:spPr>
          <a:xfrm>
            <a:off x="5970012" y="352790"/>
            <a:ext cx="732045" cy="58262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51" name="Tabella 50">
            <a:extLst>
              <a:ext uri="{FF2B5EF4-FFF2-40B4-BE49-F238E27FC236}">
                <a16:creationId xmlns:a16="http://schemas.microsoft.com/office/drawing/2014/main" id="{172069DB-6F62-45EE-A38A-0896810C03F5}"/>
              </a:ext>
            </a:extLst>
          </p:cNvPr>
          <p:cNvGraphicFramePr>
            <a:graphicFrameLocks noGrp="1"/>
          </p:cNvGraphicFramePr>
          <p:nvPr/>
        </p:nvGraphicFramePr>
        <p:xfrm>
          <a:off x="4936948" y="319179"/>
          <a:ext cx="3831162" cy="663352"/>
        </p:xfrm>
        <a:graphic>
          <a:graphicData uri="http://schemas.openxmlformats.org/drawingml/2006/table">
            <a:tbl>
              <a:tblPr>
                <a:tableStyleId>{5C22544A-7EE6-4342-B048-85BDC9FD1C3A}</a:tableStyleId>
              </a:tblPr>
              <a:tblGrid>
                <a:gridCol w="1915581">
                  <a:extLst>
                    <a:ext uri="{9D8B030D-6E8A-4147-A177-3AD203B41FA5}">
                      <a16:colId xmlns:a16="http://schemas.microsoft.com/office/drawing/2014/main" val="2773567086"/>
                    </a:ext>
                  </a:extLst>
                </a:gridCol>
                <a:gridCol w="1915581">
                  <a:extLst>
                    <a:ext uri="{9D8B030D-6E8A-4147-A177-3AD203B41FA5}">
                      <a16:colId xmlns:a16="http://schemas.microsoft.com/office/drawing/2014/main" val="988025945"/>
                    </a:ext>
                  </a:extLst>
                </a:gridCol>
              </a:tblGrid>
              <a:tr h="331676">
                <a:tc>
                  <a:txBody>
                    <a:bodyPr/>
                    <a:lstStyle/>
                    <a:p>
                      <a:r>
                        <a:rPr lang="en-GB" sz="1400"/>
                        <a:t>Body</a:t>
                      </a:r>
                    </a:p>
                  </a:txBody>
                  <a:tcPr/>
                </a:tc>
                <a:tc>
                  <a:txBody>
                    <a:bodyPr/>
                    <a:lstStyle/>
                    <a:p>
                      <a:r>
                        <a:rPr lang="en-GB" sz="1400"/>
                        <a:t>2.3 x 2.3 x 2.1 m</a:t>
                      </a:r>
                    </a:p>
                  </a:txBody>
                  <a:tcPr/>
                </a:tc>
                <a:extLst>
                  <a:ext uri="{0D108BD9-81ED-4DB2-BD59-A6C34878D82A}">
                    <a16:rowId xmlns:a16="http://schemas.microsoft.com/office/drawing/2014/main" val="3929533867"/>
                  </a:ext>
                </a:extLst>
              </a:tr>
              <a:tr h="331676">
                <a:tc>
                  <a:txBody>
                    <a:bodyPr/>
                    <a:lstStyle/>
                    <a:p>
                      <a:r>
                        <a:rPr lang="en-GB" sz="1400"/>
                        <a:t>Single solar array</a:t>
                      </a:r>
                    </a:p>
                  </a:txBody>
                  <a:tcPr/>
                </a:tc>
                <a:tc>
                  <a:txBody>
                    <a:bodyPr/>
                    <a:lstStyle/>
                    <a:p>
                      <a:r>
                        <a:rPr lang="en-GB" sz="1400"/>
                        <a:t>9.45 x 2.55 m</a:t>
                      </a:r>
                    </a:p>
                  </a:txBody>
                  <a:tcPr/>
                </a:tc>
                <a:extLst>
                  <a:ext uri="{0D108BD9-81ED-4DB2-BD59-A6C34878D82A}">
                    <a16:rowId xmlns:a16="http://schemas.microsoft.com/office/drawing/2014/main" val="1972820054"/>
                  </a:ext>
                </a:extLst>
              </a:tr>
            </a:tbl>
          </a:graphicData>
        </a:graphic>
      </p:graphicFrame>
      <p:pic>
        <p:nvPicPr>
          <p:cNvPr id="6" name="Immagine 5">
            <a:extLst>
              <a:ext uri="{FF2B5EF4-FFF2-40B4-BE49-F238E27FC236}">
                <a16:creationId xmlns:a16="http://schemas.microsoft.com/office/drawing/2014/main" id="{606D9B2E-21CC-D745-86EA-B703F1C9336D}"/>
              </a:ext>
            </a:extLst>
          </p:cNvPr>
          <p:cNvPicPr>
            <a:picLocks noChangeAspect="1"/>
          </p:cNvPicPr>
          <p:nvPr/>
        </p:nvPicPr>
        <p:blipFill>
          <a:blip r:embed="rId2"/>
          <a:srcRect t="13063" b="7124"/>
          <a:stretch/>
        </p:blipFill>
        <p:spPr>
          <a:xfrm>
            <a:off x="394775" y="1836873"/>
            <a:ext cx="4407428" cy="2497147"/>
          </a:xfrm>
          <a:prstGeom prst="rect">
            <a:avLst/>
          </a:prstGeom>
        </p:spPr>
      </p:pic>
      <p:cxnSp>
        <p:nvCxnSpPr>
          <p:cNvPr id="10" name="Connettore 2 9">
            <a:extLst>
              <a:ext uri="{FF2B5EF4-FFF2-40B4-BE49-F238E27FC236}">
                <a16:creationId xmlns:a16="http://schemas.microsoft.com/office/drawing/2014/main" id="{EFA36474-8405-FC08-E1FB-82AD85976BA3}"/>
              </a:ext>
            </a:extLst>
          </p:cNvPr>
          <p:cNvCxnSpPr>
            <a:cxnSpLocks/>
          </p:cNvCxnSpPr>
          <p:nvPr/>
        </p:nvCxnSpPr>
        <p:spPr>
          <a:xfrm flipH="1">
            <a:off x="2594016" y="1800427"/>
            <a:ext cx="529129" cy="87158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4" name="Immagine 3" descr="Immagine che contiene disegno, schizzo, arte, illustrazione&#10;&#10;Il contenuto generato dall&amp;#39;intelligenza artificiale potrebbe non essere corretto.">
            <a:extLst>
              <a:ext uri="{FF2B5EF4-FFF2-40B4-BE49-F238E27FC236}">
                <a16:creationId xmlns:a16="http://schemas.microsoft.com/office/drawing/2014/main" id="{45195EB4-0553-926B-E893-140E0B024C5B}"/>
              </a:ext>
            </a:extLst>
          </p:cNvPr>
          <p:cNvPicPr>
            <a:picLocks noChangeAspect="1"/>
          </p:cNvPicPr>
          <p:nvPr/>
        </p:nvPicPr>
        <p:blipFill>
          <a:blip r:embed="rId3"/>
          <a:srcRect l="7815" r="27483"/>
          <a:stretch/>
        </p:blipFill>
        <p:spPr>
          <a:xfrm>
            <a:off x="5382154" y="1237317"/>
            <a:ext cx="2788194" cy="3062095"/>
          </a:xfrm>
          <a:prstGeom prst="rect">
            <a:avLst/>
          </a:prstGeom>
        </p:spPr>
      </p:pic>
      <p:sp>
        <p:nvSpPr>
          <p:cNvPr id="14" name="CasellaDiTesto 13">
            <a:extLst>
              <a:ext uri="{FF2B5EF4-FFF2-40B4-BE49-F238E27FC236}">
                <a16:creationId xmlns:a16="http://schemas.microsoft.com/office/drawing/2014/main" id="{81AEE32E-86FF-EFF6-2402-84FB7DEF8436}"/>
              </a:ext>
            </a:extLst>
          </p:cNvPr>
          <p:cNvSpPr txBox="1"/>
          <p:nvPr/>
        </p:nvSpPr>
        <p:spPr>
          <a:xfrm>
            <a:off x="6624839" y="4310415"/>
            <a:ext cx="960549" cy="307777"/>
          </a:xfrm>
          <a:prstGeom prst="rect">
            <a:avLst/>
          </a:prstGeom>
          <a:noFill/>
        </p:spPr>
        <p:txBody>
          <a:bodyPr wrap="square" rtlCol="0">
            <a:spAutoFit/>
          </a:bodyPr>
          <a:lstStyle/>
          <a:p>
            <a:r>
              <a:rPr lang="en-GB" sz="1400"/>
              <a:t>Adapter</a:t>
            </a:r>
          </a:p>
        </p:txBody>
      </p:sp>
      <p:cxnSp>
        <p:nvCxnSpPr>
          <p:cNvPr id="15" name="Connettore 2 14">
            <a:extLst>
              <a:ext uri="{FF2B5EF4-FFF2-40B4-BE49-F238E27FC236}">
                <a16:creationId xmlns:a16="http://schemas.microsoft.com/office/drawing/2014/main" id="{53192031-EE83-E78C-9030-74EDBAE50959}"/>
              </a:ext>
            </a:extLst>
          </p:cNvPr>
          <p:cNvCxnSpPr>
            <a:cxnSpLocks/>
            <a:stCxn id="14" idx="0"/>
          </p:cNvCxnSpPr>
          <p:nvPr/>
        </p:nvCxnSpPr>
        <p:spPr>
          <a:xfrm flipV="1">
            <a:off x="7105114" y="3035300"/>
            <a:ext cx="217926" cy="127511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E4953225-C04B-47A5-0644-498398A41FE7}"/>
              </a:ext>
            </a:extLst>
          </p:cNvPr>
          <p:cNvCxnSpPr>
            <a:cxnSpLocks/>
          </p:cNvCxnSpPr>
          <p:nvPr/>
        </p:nvCxnSpPr>
        <p:spPr>
          <a:xfrm flipH="1" flipV="1">
            <a:off x="7575704" y="2975020"/>
            <a:ext cx="505670" cy="117695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4" name="CasellaDiTesto 23">
            <a:extLst>
              <a:ext uri="{FF2B5EF4-FFF2-40B4-BE49-F238E27FC236}">
                <a16:creationId xmlns:a16="http://schemas.microsoft.com/office/drawing/2014/main" id="{562DED6F-FB86-BA80-00CB-4B973CB5D3F5}"/>
              </a:ext>
            </a:extLst>
          </p:cNvPr>
          <p:cNvSpPr txBox="1"/>
          <p:nvPr/>
        </p:nvSpPr>
        <p:spPr>
          <a:xfrm>
            <a:off x="7658575" y="4092445"/>
            <a:ext cx="1263009" cy="307777"/>
          </a:xfrm>
          <a:prstGeom prst="rect">
            <a:avLst/>
          </a:prstGeom>
          <a:noFill/>
        </p:spPr>
        <p:txBody>
          <a:bodyPr wrap="square" rtlCol="0">
            <a:spAutoFit/>
          </a:bodyPr>
          <a:lstStyle/>
          <a:p>
            <a:r>
              <a:rPr lang="en-GB" sz="1400"/>
              <a:t>Thrusters</a:t>
            </a:r>
          </a:p>
        </p:txBody>
      </p:sp>
      <p:sp>
        <p:nvSpPr>
          <p:cNvPr id="30" name="CasellaDiTesto 29">
            <a:extLst>
              <a:ext uri="{FF2B5EF4-FFF2-40B4-BE49-F238E27FC236}">
                <a16:creationId xmlns:a16="http://schemas.microsoft.com/office/drawing/2014/main" id="{51D12AD0-8560-5A79-7E9C-0B9B135B5682}"/>
              </a:ext>
            </a:extLst>
          </p:cNvPr>
          <p:cNvSpPr txBox="1"/>
          <p:nvPr/>
        </p:nvSpPr>
        <p:spPr>
          <a:xfrm>
            <a:off x="2042245" y="4381698"/>
            <a:ext cx="1422172" cy="307777"/>
          </a:xfrm>
          <a:prstGeom prst="rect">
            <a:avLst/>
          </a:prstGeom>
          <a:noFill/>
        </p:spPr>
        <p:txBody>
          <a:bodyPr wrap="square" rtlCol="0">
            <a:spAutoFit/>
          </a:bodyPr>
          <a:lstStyle/>
          <a:p>
            <a:r>
              <a:rPr lang="en-GB" sz="1400"/>
              <a:t>Robotic arm</a:t>
            </a:r>
          </a:p>
        </p:txBody>
      </p:sp>
      <p:cxnSp>
        <p:nvCxnSpPr>
          <p:cNvPr id="33" name="Connettore 2 32">
            <a:extLst>
              <a:ext uri="{FF2B5EF4-FFF2-40B4-BE49-F238E27FC236}">
                <a16:creationId xmlns:a16="http://schemas.microsoft.com/office/drawing/2014/main" id="{AEB06ACA-72FA-09D3-5BFE-F8FE08480888}"/>
              </a:ext>
            </a:extLst>
          </p:cNvPr>
          <p:cNvCxnSpPr>
            <a:cxnSpLocks/>
          </p:cNvCxnSpPr>
          <p:nvPr/>
        </p:nvCxnSpPr>
        <p:spPr>
          <a:xfrm flipV="1">
            <a:off x="2594016" y="3825357"/>
            <a:ext cx="37183" cy="55634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nettore 2 4">
            <a:extLst>
              <a:ext uri="{FF2B5EF4-FFF2-40B4-BE49-F238E27FC236}">
                <a16:creationId xmlns:a16="http://schemas.microsoft.com/office/drawing/2014/main" id="{69E6B110-8AA9-3856-5100-47C3F4A381A1}"/>
              </a:ext>
            </a:extLst>
          </p:cNvPr>
          <p:cNvCxnSpPr>
            <a:cxnSpLocks/>
          </p:cNvCxnSpPr>
          <p:nvPr/>
        </p:nvCxnSpPr>
        <p:spPr>
          <a:xfrm flipH="1" flipV="1">
            <a:off x="2753331" y="3136900"/>
            <a:ext cx="1845345" cy="125071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8" name="CasellaDiTesto 37">
            <a:extLst>
              <a:ext uri="{FF2B5EF4-FFF2-40B4-BE49-F238E27FC236}">
                <a16:creationId xmlns:a16="http://schemas.microsoft.com/office/drawing/2014/main" id="{0BDFC84B-3A9B-5A84-DDEC-17ED7234EAE7}"/>
              </a:ext>
            </a:extLst>
          </p:cNvPr>
          <p:cNvSpPr txBox="1"/>
          <p:nvPr/>
        </p:nvSpPr>
        <p:spPr>
          <a:xfrm>
            <a:off x="7620274" y="1460500"/>
            <a:ext cx="770779" cy="307777"/>
          </a:xfrm>
          <a:prstGeom prst="rect">
            <a:avLst/>
          </a:prstGeom>
          <a:noFill/>
        </p:spPr>
        <p:txBody>
          <a:bodyPr wrap="square" rtlCol="0">
            <a:spAutoFit/>
          </a:bodyPr>
          <a:lstStyle/>
          <a:p>
            <a:r>
              <a:rPr lang="en-GB" sz="1400"/>
              <a:t>Tanks</a:t>
            </a:r>
          </a:p>
        </p:txBody>
      </p:sp>
      <p:sp>
        <p:nvSpPr>
          <p:cNvPr id="8" name="CasellaDiTesto 7">
            <a:extLst>
              <a:ext uri="{FF2B5EF4-FFF2-40B4-BE49-F238E27FC236}">
                <a16:creationId xmlns:a16="http://schemas.microsoft.com/office/drawing/2014/main" id="{3CC19C01-A727-F526-B64F-F314BA12C8D0}"/>
              </a:ext>
            </a:extLst>
          </p:cNvPr>
          <p:cNvSpPr txBox="1"/>
          <p:nvPr/>
        </p:nvSpPr>
        <p:spPr>
          <a:xfrm>
            <a:off x="3609231" y="4370466"/>
            <a:ext cx="2372457" cy="307777"/>
          </a:xfrm>
          <a:prstGeom prst="rect">
            <a:avLst/>
          </a:prstGeom>
          <a:noFill/>
        </p:spPr>
        <p:txBody>
          <a:bodyPr wrap="square" lIns="91440" tIns="45720" rIns="91440" bIns="45720" rtlCol="0" anchor="t">
            <a:spAutoFit/>
          </a:bodyPr>
          <a:lstStyle/>
          <a:p>
            <a:r>
              <a:rPr lang="en-GB" sz="1400">
                <a:ea typeface="Verdana"/>
              </a:rPr>
              <a:t>Sample return capsule</a:t>
            </a:r>
          </a:p>
        </p:txBody>
      </p:sp>
      <p:cxnSp>
        <p:nvCxnSpPr>
          <p:cNvPr id="42" name="Connettore 2 41">
            <a:extLst>
              <a:ext uri="{FF2B5EF4-FFF2-40B4-BE49-F238E27FC236}">
                <a16:creationId xmlns:a16="http://schemas.microsoft.com/office/drawing/2014/main" id="{7D7D4D41-55C0-E35B-A3D8-F7786E2CA70D}"/>
              </a:ext>
            </a:extLst>
          </p:cNvPr>
          <p:cNvCxnSpPr>
            <a:cxnSpLocks/>
          </p:cNvCxnSpPr>
          <p:nvPr/>
        </p:nvCxnSpPr>
        <p:spPr>
          <a:xfrm flipH="1">
            <a:off x="7300584" y="1730591"/>
            <a:ext cx="550240" cy="91464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ttore 2 46">
            <a:extLst>
              <a:ext uri="{FF2B5EF4-FFF2-40B4-BE49-F238E27FC236}">
                <a16:creationId xmlns:a16="http://schemas.microsoft.com/office/drawing/2014/main" id="{EFED59FC-3875-94C4-EC9C-BE1B4F278534}"/>
              </a:ext>
            </a:extLst>
          </p:cNvPr>
          <p:cNvCxnSpPr>
            <a:cxnSpLocks/>
          </p:cNvCxnSpPr>
          <p:nvPr/>
        </p:nvCxnSpPr>
        <p:spPr>
          <a:xfrm>
            <a:off x="5903462" y="1836873"/>
            <a:ext cx="309274" cy="19145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50" name="CasellaDiTesto 49">
            <a:extLst>
              <a:ext uri="{FF2B5EF4-FFF2-40B4-BE49-F238E27FC236}">
                <a16:creationId xmlns:a16="http://schemas.microsoft.com/office/drawing/2014/main" id="{34E8921E-4EEA-F848-6D2B-80F987C28D4D}"/>
              </a:ext>
            </a:extLst>
          </p:cNvPr>
          <p:cNvSpPr txBox="1"/>
          <p:nvPr/>
        </p:nvSpPr>
        <p:spPr>
          <a:xfrm>
            <a:off x="5258815" y="1548719"/>
            <a:ext cx="1348077" cy="307777"/>
          </a:xfrm>
          <a:prstGeom prst="rect">
            <a:avLst/>
          </a:prstGeom>
          <a:noFill/>
        </p:spPr>
        <p:txBody>
          <a:bodyPr wrap="square" rtlCol="0">
            <a:spAutoFit/>
          </a:bodyPr>
          <a:lstStyle/>
          <a:p>
            <a:r>
              <a:rPr lang="en-GB" sz="1400"/>
              <a:t>Radar</a:t>
            </a:r>
          </a:p>
        </p:txBody>
      </p:sp>
      <p:sp>
        <p:nvSpPr>
          <p:cNvPr id="53" name="CasellaDiTesto 52">
            <a:extLst>
              <a:ext uri="{FF2B5EF4-FFF2-40B4-BE49-F238E27FC236}">
                <a16:creationId xmlns:a16="http://schemas.microsoft.com/office/drawing/2014/main" id="{4E4F9FE3-BE29-2DB8-336F-9D42EA3F10EA}"/>
              </a:ext>
            </a:extLst>
          </p:cNvPr>
          <p:cNvSpPr txBox="1"/>
          <p:nvPr/>
        </p:nvSpPr>
        <p:spPr>
          <a:xfrm>
            <a:off x="5235780" y="3281724"/>
            <a:ext cx="1263009" cy="307777"/>
          </a:xfrm>
          <a:prstGeom prst="rect">
            <a:avLst/>
          </a:prstGeom>
          <a:noFill/>
        </p:spPr>
        <p:txBody>
          <a:bodyPr wrap="square" rtlCol="0">
            <a:spAutoFit/>
          </a:bodyPr>
          <a:lstStyle/>
          <a:p>
            <a:r>
              <a:rPr lang="en-GB" sz="1400"/>
              <a:t>LGA</a:t>
            </a:r>
          </a:p>
        </p:txBody>
      </p:sp>
      <p:cxnSp>
        <p:nvCxnSpPr>
          <p:cNvPr id="54" name="Connettore 2 53">
            <a:extLst>
              <a:ext uri="{FF2B5EF4-FFF2-40B4-BE49-F238E27FC236}">
                <a16:creationId xmlns:a16="http://schemas.microsoft.com/office/drawing/2014/main" id="{F78CD59E-AB10-C1D9-957F-697299CCD27C}"/>
              </a:ext>
            </a:extLst>
          </p:cNvPr>
          <p:cNvCxnSpPr>
            <a:cxnSpLocks/>
          </p:cNvCxnSpPr>
          <p:nvPr/>
        </p:nvCxnSpPr>
        <p:spPr>
          <a:xfrm flipV="1">
            <a:off x="5803786" y="3357132"/>
            <a:ext cx="1191967" cy="7816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nettore 2 61">
            <a:extLst>
              <a:ext uri="{FF2B5EF4-FFF2-40B4-BE49-F238E27FC236}">
                <a16:creationId xmlns:a16="http://schemas.microsoft.com/office/drawing/2014/main" id="{6DF3F380-C75E-F22E-12CF-06F91F29E603}"/>
              </a:ext>
            </a:extLst>
          </p:cNvPr>
          <p:cNvCxnSpPr>
            <a:cxnSpLocks/>
          </p:cNvCxnSpPr>
          <p:nvPr/>
        </p:nvCxnSpPr>
        <p:spPr>
          <a:xfrm flipV="1">
            <a:off x="4707228" y="2926269"/>
            <a:ext cx="899931" cy="29393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5" name="CasellaDiTesto 64">
            <a:extLst>
              <a:ext uri="{FF2B5EF4-FFF2-40B4-BE49-F238E27FC236}">
                <a16:creationId xmlns:a16="http://schemas.microsoft.com/office/drawing/2014/main" id="{F43CF80F-AA27-7F1C-A2C8-76A01FCAB01D}"/>
              </a:ext>
            </a:extLst>
          </p:cNvPr>
          <p:cNvSpPr txBox="1"/>
          <p:nvPr/>
        </p:nvSpPr>
        <p:spPr>
          <a:xfrm>
            <a:off x="3558287" y="3035300"/>
            <a:ext cx="1697535" cy="523220"/>
          </a:xfrm>
          <a:prstGeom prst="rect">
            <a:avLst/>
          </a:prstGeom>
          <a:noFill/>
        </p:spPr>
        <p:txBody>
          <a:bodyPr wrap="square" rtlCol="0">
            <a:spAutoFit/>
          </a:bodyPr>
          <a:lstStyle/>
          <a:p>
            <a:r>
              <a:rPr lang="en-GB" sz="1400"/>
              <a:t>Boom with magnetometer</a:t>
            </a:r>
          </a:p>
        </p:txBody>
      </p:sp>
    </p:spTree>
    <p:extLst>
      <p:ext uri="{BB962C8B-B14F-4D97-AF65-F5344CB8AC3E}">
        <p14:creationId xmlns:p14="http://schemas.microsoft.com/office/powerpoint/2010/main" val="3057934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01445-223C-0540-2496-0ED31EBED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71FDC-15BB-BC1E-AAB0-3F36B536196A}"/>
              </a:ext>
            </a:extLst>
          </p:cNvPr>
          <p:cNvSpPr>
            <a:spLocks noGrp="1"/>
          </p:cNvSpPr>
          <p:nvPr>
            <p:ph type="title"/>
          </p:nvPr>
        </p:nvSpPr>
        <p:spPr/>
        <p:txBody>
          <a:bodyPr/>
          <a:lstStyle/>
          <a:p>
            <a:r>
              <a:rPr lang="en-US">
                <a:ea typeface="Verdana"/>
              </a:rPr>
              <a:t>Configuration</a:t>
            </a:r>
            <a:endParaRPr lang="it-IT"/>
          </a:p>
        </p:txBody>
      </p:sp>
      <p:sp>
        <p:nvSpPr>
          <p:cNvPr id="3" name="Text Placeholder 2">
            <a:extLst>
              <a:ext uri="{FF2B5EF4-FFF2-40B4-BE49-F238E27FC236}">
                <a16:creationId xmlns:a16="http://schemas.microsoft.com/office/drawing/2014/main" id="{AD976E85-F7A1-F571-C3A6-83AA8901B0C3}"/>
              </a:ext>
            </a:extLst>
          </p:cNvPr>
          <p:cNvSpPr>
            <a:spLocks noGrp="1"/>
          </p:cNvSpPr>
          <p:nvPr>
            <p:ph type="body" sz="quarter" idx="10"/>
          </p:nvPr>
        </p:nvSpPr>
        <p:spPr/>
        <p:txBody>
          <a:bodyPr vert="horz" lIns="91440" tIns="45720" rIns="91440" bIns="45720" rtlCol="0" anchor="t">
            <a:normAutofit/>
          </a:bodyPr>
          <a:lstStyle/>
          <a:p>
            <a:pPr marL="0" indent="0">
              <a:buNone/>
            </a:pPr>
            <a:r>
              <a:rPr lang="en-US" sz="1400">
                <a:ea typeface="Verdana"/>
              </a:rPr>
              <a:t>Fairing envelope </a:t>
            </a:r>
            <a:r>
              <a:rPr lang="en-US" sz="1400" b="1">
                <a:ea typeface="Verdana"/>
              </a:rPr>
              <a:t>Ariane 64 </a:t>
            </a:r>
            <a:r>
              <a:rPr lang="en-US" sz="1400">
                <a:ea typeface="Verdana"/>
              </a:rPr>
              <a:t>with</a:t>
            </a:r>
            <a:r>
              <a:rPr lang="en-US" sz="1400" b="1">
                <a:ea typeface="Verdana"/>
              </a:rPr>
              <a:t> DORY</a:t>
            </a:r>
            <a:endParaRPr lang="en-US" sz="1400">
              <a:ea typeface="Verdana"/>
            </a:endParaRPr>
          </a:p>
        </p:txBody>
      </p:sp>
      <p:graphicFrame>
        <p:nvGraphicFramePr>
          <p:cNvPr id="8" name="Tabella 7">
            <a:extLst>
              <a:ext uri="{FF2B5EF4-FFF2-40B4-BE49-F238E27FC236}">
                <a16:creationId xmlns:a16="http://schemas.microsoft.com/office/drawing/2014/main" id="{AC10CE7E-CF8F-758E-F2BC-E3F0E9A04252}"/>
              </a:ext>
            </a:extLst>
          </p:cNvPr>
          <p:cNvGraphicFramePr>
            <a:graphicFrameLocks noGrp="1"/>
          </p:cNvGraphicFramePr>
          <p:nvPr>
            <p:extLst>
              <p:ext uri="{D42A27DB-BD31-4B8C-83A1-F6EECF244321}">
                <p14:modId xmlns:p14="http://schemas.microsoft.com/office/powerpoint/2010/main" val="2583320438"/>
              </p:ext>
            </p:extLst>
          </p:nvPr>
        </p:nvGraphicFramePr>
        <p:xfrm>
          <a:off x="4572000" y="718408"/>
          <a:ext cx="4265054" cy="741680"/>
        </p:xfrm>
        <a:graphic>
          <a:graphicData uri="http://schemas.openxmlformats.org/drawingml/2006/table">
            <a:tbl>
              <a:tblPr>
                <a:tableStyleId>{5C22544A-7EE6-4342-B048-85BDC9FD1C3A}</a:tableStyleId>
              </a:tblPr>
              <a:tblGrid>
                <a:gridCol w="2132527">
                  <a:extLst>
                    <a:ext uri="{9D8B030D-6E8A-4147-A177-3AD203B41FA5}">
                      <a16:colId xmlns:a16="http://schemas.microsoft.com/office/drawing/2014/main" val="2776438467"/>
                    </a:ext>
                  </a:extLst>
                </a:gridCol>
                <a:gridCol w="2132527">
                  <a:extLst>
                    <a:ext uri="{9D8B030D-6E8A-4147-A177-3AD203B41FA5}">
                      <a16:colId xmlns:a16="http://schemas.microsoft.com/office/drawing/2014/main" val="4064000029"/>
                    </a:ext>
                  </a:extLst>
                </a:gridCol>
              </a:tblGrid>
              <a:tr h="370840">
                <a:tc>
                  <a:txBody>
                    <a:bodyPr/>
                    <a:lstStyle/>
                    <a:p>
                      <a:r>
                        <a:rPr lang="en-GB" sz="1400"/>
                        <a:t>Stowed conf.</a:t>
                      </a:r>
                    </a:p>
                  </a:txBody>
                  <a:tcPr anchor="ctr"/>
                </a:tc>
                <a:tc>
                  <a:txBody>
                    <a:bodyPr/>
                    <a:lstStyle/>
                    <a:p>
                      <a:r>
                        <a:rPr lang="en-GB" sz="1400"/>
                        <a:t>3.82 x 3.05 x 2.92 m</a:t>
                      </a:r>
                    </a:p>
                  </a:txBody>
                  <a:tcPr anchor="ctr"/>
                </a:tc>
                <a:extLst>
                  <a:ext uri="{0D108BD9-81ED-4DB2-BD59-A6C34878D82A}">
                    <a16:rowId xmlns:a16="http://schemas.microsoft.com/office/drawing/2014/main" val="4100529117"/>
                  </a:ext>
                </a:extLst>
              </a:tr>
              <a:tr h="370840">
                <a:tc>
                  <a:txBody>
                    <a:bodyPr/>
                    <a:lstStyle/>
                    <a:p>
                      <a:r>
                        <a:rPr lang="en-GB" sz="1400"/>
                        <a:t>Fairing (</a:t>
                      </a:r>
                      <a:r>
                        <a:rPr lang="en-GB" sz="1400" b="0" i="0" kern="1200">
                          <a:solidFill>
                            <a:schemeClr val="dk1"/>
                          </a:solidFill>
                          <a:effectLst/>
                          <a:latin typeface="+mn-lt"/>
                          <a:ea typeface="+mn-ea"/>
                          <a:cs typeface="+mn-cs"/>
                        </a:rPr>
                        <a:t>Ø</a:t>
                      </a:r>
                      <a:r>
                        <a:rPr lang="en-GB" sz="1400"/>
                        <a:t>, H)</a:t>
                      </a:r>
                    </a:p>
                  </a:txBody>
                  <a:tcPr anchor="ctr"/>
                </a:tc>
                <a:tc>
                  <a:txBody>
                    <a:bodyPr/>
                    <a:lstStyle/>
                    <a:p>
                      <a:r>
                        <a:rPr lang="en-GB" sz="1400"/>
                        <a:t>5.4 x 20 m</a:t>
                      </a:r>
                    </a:p>
                  </a:txBody>
                  <a:tcPr anchor="ctr"/>
                </a:tc>
                <a:extLst>
                  <a:ext uri="{0D108BD9-81ED-4DB2-BD59-A6C34878D82A}">
                    <a16:rowId xmlns:a16="http://schemas.microsoft.com/office/drawing/2014/main" val="3328602627"/>
                  </a:ext>
                </a:extLst>
              </a:tr>
            </a:tbl>
          </a:graphicData>
        </a:graphic>
      </p:graphicFrame>
      <p:pic>
        <p:nvPicPr>
          <p:cNvPr id="4" name="Immagine 3" descr="Immagine che contiene razzo&#10;&#10;Il contenuto generato dall&amp;#39;intelligenza artificiale potrebbe non essere corretto.">
            <a:extLst>
              <a:ext uri="{FF2B5EF4-FFF2-40B4-BE49-F238E27FC236}">
                <a16:creationId xmlns:a16="http://schemas.microsoft.com/office/drawing/2014/main" id="{6E540D7B-B5E9-2767-544E-0FE1F74DE467}"/>
              </a:ext>
            </a:extLst>
          </p:cNvPr>
          <p:cNvPicPr>
            <a:picLocks noChangeAspect="1"/>
          </p:cNvPicPr>
          <p:nvPr/>
        </p:nvPicPr>
        <p:blipFill>
          <a:blip r:embed="rId2"/>
          <a:srcRect l="32005" t="4921" r="31268" b="5645"/>
          <a:stretch/>
        </p:blipFill>
        <p:spPr>
          <a:xfrm>
            <a:off x="1196371" y="1402133"/>
            <a:ext cx="1946496" cy="3137671"/>
          </a:xfrm>
          <a:prstGeom prst="rect">
            <a:avLst/>
          </a:prstGeom>
        </p:spPr>
      </p:pic>
      <p:pic>
        <p:nvPicPr>
          <p:cNvPr id="5" name="Immagine 4">
            <a:extLst>
              <a:ext uri="{FF2B5EF4-FFF2-40B4-BE49-F238E27FC236}">
                <a16:creationId xmlns:a16="http://schemas.microsoft.com/office/drawing/2014/main" id="{4C8523E0-7CA3-7B62-3325-99188011B166}"/>
              </a:ext>
            </a:extLst>
          </p:cNvPr>
          <p:cNvPicPr>
            <a:picLocks noChangeAspect="1"/>
          </p:cNvPicPr>
          <p:nvPr/>
        </p:nvPicPr>
        <p:blipFill>
          <a:blip r:embed="rId3"/>
          <a:srcRect t="10174" b="8086"/>
          <a:stretch/>
        </p:blipFill>
        <p:spPr>
          <a:xfrm>
            <a:off x="4062748" y="1798034"/>
            <a:ext cx="4527461" cy="2627058"/>
          </a:xfrm>
          <a:prstGeom prst="rect">
            <a:avLst/>
          </a:prstGeom>
        </p:spPr>
      </p:pic>
    </p:spTree>
    <p:extLst>
      <p:ext uri="{BB962C8B-B14F-4D97-AF65-F5344CB8AC3E}">
        <p14:creationId xmlns:p14="http://schemas.microsoft.com/office/powerpoint/2010/main" val="3152859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28638-203D-6977-144C-939E79B79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C1780-F9D9-8438-6771-FDB74C8B79CF}"/>
              </a:ext>
            </a:extLst>
          </p:cNvPr>
          <p:cNvSpPr>
            <a:spLocks noGrp="1"/>
          </p:cNvSpPr>
          <p:nvPr>
            <p:ph type="title"/>
          </p:nvPr>
        </p:nvSpPr>
        <p:spPr>
          <a:xfrm>
            <a:off x="3285587" y="1773141"/>
            <a:ext cx="2685843" cy="1512984"/>
          </a:xfrm>
        </p:spPr>
        <p:txBody>
          <a:bodyPr>
            <a:normAutofit/>
          </a:bodyPr>
          <a:lstStyle/>
          <a:p>
            <a:pPr algn="ctr"/>
            <a:r>
              <a:rPr lang="en-US">
                <a:ea typeface="Verdana"/>
              </a:rPr>
              <a:t>Structure</a:t>
            </a:r>
            <a:br>
              <a:rPr lang="en-US">
                <a:ea typeface="Verdana"/>
              </a:rPr>
            </a:br>
            <a:br>
              <a:rPr lang="en-US">
                <a:ea typeface="Verdana"/>
              </a:rPr>
            </a:br>
            <a:r>
              <a:rPr lang="en-US" sz="1400" b="0">
                <a:solidFill>
                  <a:srgbClr val="000000"/>
                </a:solidFill>
                <a:ea typeface="Verdana"/>
              </a:rPr>
              <a:t>Riccardo Galvani</a:t>
            </a:r>
            <a:br>
              <a:rPr lang="en-US" sz="1400" b="0">
                <a:ea typeface="Verdana"/>
              </a:rPr>
            </a:br>
            <a:r>
              <a:rPr lang="en-US" sz="1400" b="0">
                <a:solidFill>
                  <a:srgbClr val="000000"/>
                </a:solidFill>
                <a:ea typeface="Verdana"/>
              </a:rPr>
              <a:t>Mattia Sala</a:t>
            </a:r>
            <a:br>
              <a:rPr lang="en-US" sz="1400" b="0">
                <a:ea typeface="Verdana"/>
              </a:rPr>
            </a:br>
            <a:r>
              <a:rPr lang="en-US" sz="1400" b="0">
                <a:solidFill>
                  <a:srgbClr val="000000"/>
                </a:solidFill>
                <a:ea typeface="Verdana"/>
              </a:rPr>
              <a:t>Riccardo Caliri</a:t>
            </a:r>
            <a:endParaRPr lang="it-IT" sz="1400" b="0"/>
          </a:p>
        </p:txBody>
      </p:sp>
    </p:spTree>
    <p:extLst>
      <p:ext uri="{BB962C8B-B14F-4D97-AF65-F5344CB8AC3E}">
        <p14:creationId xmlns:p14="http://schemas.microsoft.com/office/powerpoint/2010/main" val="3331637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89F2E-30C6-1ACE-BDD6-16297FE83BE5}"/>
            </a:ext>
          </a:extLst>
        </p:cNvPr>
        <p:cNvGrpSpPr/>
        <p:nvPr/>
      </p:nvGrpSpPr>
      <p:grpSpPr>
        <a:xfrm>
          <a:off x="0" y="0"/>
          <a:ext cx="0" cy="0"/>
          <a:chOff x="0" y="0"/>
          <a:chExt cx="0" cy="0"/>
        </a:xfrm>
      </p:grpSpPr>
      <p:pic>
        <p:nvPicPr>
          <p:cNvPr id="39" name="Immagine 38">
            <a:extLst>
              <a:ext uri="{FF2B5EF4-FFF2-40B4-BE49-F238E27FC236}">
                <a16:creationId xmlns:a16="http://schemas.microsoft.com/office/drawing/2014/main" id="{887276A8-C834-805F-B3DF-43E5F501CF7A}"/>
              </a:ext>
            </a:extLst>
          </p:cNvPr>
          <p:cNvPicPr>
            <a:picLocks noChangeAspect="1"/>
          </p:cNvPicPr>
          <p:nvPr/>
        </p:nvPicPr>
        <p:blipFill>
          <a:blip r:embed="rId3"/>
          <a:stretch>
            <a:fillRect/>
          </a:stretch>
        </p:blipFill>
        <p:spPr>
          <a:xfrm>
            <a:off x="6260293" y="299845"/>
            <a:ext cx="2995219" cy="4343400"/>
          </a:xfrm>
          <a:prstGeom prst="rect">
            <a:avLst/>
          </a:prstGeom>
        </p:spPr>
      </p:pic>
      <p:sp>
        <p:nvSpPr>
          <p:cNvPr id="2" name="Title 1">
            <a:extLst>
              <a:ext uri="{FF2B5EF4-FFF2-40B4-BE49-F238E27FC236}">
                <a16:creationId xmlns:a16="http://schemas.microsoft.com/office/drawing/2014/main" id="{2BB9E74E-12C1-4474-40DD-B05AB96D98D4}"/>
              </a:ext>
            </a:extLst>
          </p:cNvPr>
          <p:cNvSpPr>
            <a:spLocks noGrp="1"/>
          </p:cNvSpPr>
          <p:nvPr>
            <p:ph type="title"/>
          </p:nvPr>
        </p:nvSpPr>
        <p:spPr>
          <a:xfrm>
            <a:off x="273125" y="-37620"/>
            <a:ext cx="8229600" cy="857250"/>
          </a:xfrm>
        </p:spPr>
        <p:txBody>
          <a:bodyPr/>
          <a:lstStyle/>
          <a:p>
            <a:r>
              <a:rPr lang="en-US">
                <a:ea typeface="Verdana"/>
              </a:rPr>
              <a:t>Structure - R.A.D.</a:t>
            </a:r>
            <a:endParaRPr lang="it-IT"/>
          </a:p>
        </p:txBody>
      </p:sp>
      <mc:AlternateContent xmlns:mc="http://schemas.openxmlformats.org/markup-compatibility/2006" xmlns:a14="http://schemas.microsoft.com/office/drawing/2010/main">
        <mc:Choice Requires="a14">
          <p:graphicFrame>
            <p:nvGraphicFramePr>
              <p:cNvPr id="4" name="Tabella 3">
                <a:extLst>
                  <a:ext uri="{FF2B5EF4-FFF2-40B4-BE49-F238E27FC236}">
                    <a16:creationId xmlns:a16="http://schemas.microsoft.com/office/drawing/2014/main" id="{4EEB30AA-4454-D262-C14C-0F687FA80ADD}"/>
                  </a:ext>
                </a:extLst>
              </p:cNvPr>
              <p:cNvGraphicFramePr>
                <a:graphicFrameLocks noGrp="1"/>
              </p:cNvGraphicFramePr>
              <p:nvPr>
                <p:extLst>
                  <p:ext uri="{D42A27DB-BD31-4B8C-83A1-F6EECF244321}">
                    <p14:modId xmlns:p14="http://schemas.microsoft.com/office/powerpoint/2010/main" val="2610042572"/>
                  </p:ext>
                </p:extLst>
              </p:nvPr>
            </p:nvGraphicFramePr>
            <p:xfrm>
              <a:off x="540753" y="698140"/>
              <a:ext cx="5666759" cy="1873610"/>
            </p:xfrm>
            <a:graphic>
              <a:graphicData uri="http://schemas.openxmlformats.org/drawingml/2006/table">
                <a:tbl>
                  <a:tblPr firstRow="1" bandRow="1">
                    <a:tableStyleId>{5C22544A-7EE6-4342-B048-85BDC9FD1C3A}</a:tableStyleId>
                  </a:tblPr>
                  <a:tblGrid>
                    <a:gridCol w="2105803">
                      <a:extLst>
                        <a:ext uri="{9D8B030D-6E8A-4147-A177-3AD203B41FA5}">
                          <a16:colId xmlns:a16="http://schemas.microsoft.com/office/drawing/2014/main" val="2241012439"/>
                        </a:ext>
                      </a:extLst>
                    </a:gridCol>
                    <a:gridCol w="2222810">
                      <a:extLst>
                        <a:ext uri="{9D8B030D-6E8A-4147-A177-3AD203B41FA5}">
                          <a16:colId xmlns:a16="http://schemas.microsoft.com/office/drawing/2014/main" val="2133825140"/>
                        </a:ext>
                      </a:extLst>
                    </a:gridCol>
                    <a:gridCol w="1338146">
                      <a:extLst>
                        <a:ext uri="{9D8B030D-6E8A-4147-A177-3AD203B41FA5}">
                          <a16:colId xmlns:a16="http://schemas.microsoft.com/office/drawing/2014/main" val="3846391319"/>
                        </a:ext>
                      </a:extLst>
                    </a:gridCol>
                  </a:tblGrid>
                  <a:tr h="374722">
                    <a:tc>
                      <a:txBody>
                        <a:bodyPr/>
                        <a:lstStyle/>
                        <a:p>
                          <a:pPr algn="ctr"/>
                          <a:r>
                            <a:rPr lang="en-GB" sz="1200"/>
                            <a:t>Costraints</a:t>
                          </a:r>
                        </a:p>
                      </a:txBody>
                      <a:tcPr anchor="ctr"/>
                    </a:tc>
                    <a:tc>
                      <a:txBody>
                        <a:bodyPr/>
                        <a:lstStyle/>
                        <a:p>
                          <a:pPr algn="ctr"/>
                          <a:endParaRPr lang="en-GB" sz="1200"/>
                        </a:p>
                      </a:txBody>
                      <a:tcPr anchor="ctr"/>
                    </a:tc>
                    <a:tc>
                      <a:txBody>
                        <a:bodyPr/>
                        <a:lstStyle/>
                        <a:p>
                          <a:pPr algn="ctr"/>
                          <a:r>
                            <a:rPr lang="en-GB" sz="1200"/>
                            <a:t>Output </a:t>
                          </a:r>
                        </a:p>
                      </a:txBody>
                      <a:tcPr anchor="ctr"/>
                    </a:tc>
                    <a:extLst>
                      <a:ext uri="{0D108BD9-81ED-4DB2-BD59-A6C34878D82A}">
                        <a16:rowId xmlns:a16="http://schemas.microsoft.com/office/drawing/2014/main" val="1125442377"/>
                      </a:ext>
                    </a:extLst>
                  </a:tr>
                  <a:tr h="374722">
                    <a:tc>
                      <a:txBody>
                        <a:bodyPr/>
                        <a:lstStyle/>
                        <a:p>
                          <a:pPr algn="l"/>
                          <a:r>
                            <a:rPr lang="en-GB" sz="1200">
                              <a:latin typeface="+mn-lt"/>
                            </a:rPr>
                            <a:t>Sampling time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𝑡</m:t>
                                    </m:r>
                                  </m:e>
                                  <m:sub>
                                    <m:r>
                                      <a:rPr lang="it-IT" sz="1200" b="0" i="1" smtClean="0">
                                        <a:latin typeface="Cambria Math" panose="02040503050406030204" pitchFamily="18" charset="0"/>
                                      </a:rPr>
                                      <m:t>𝑠𝑎𝑚𝑝𝑙𝑖𝑛𝑔</m:t>
                                    </m:r>
                                  </m:sub>
                                </m:sSub>
                                <m:r>
                                  <a:rPr lang="it-IT" sz="1200" b="0" i="1" smtClean="0">
                                    <a:latin typeface="Cambria Math" panose="02040503050406030204" pitchFamily="18" charset="0"/>
                                  </a:rPr>
                                  <m:t>&gt;5</m:t>
                                </m:r>
                                <m:r>
                                  <a:rPr lang="it-IT" sz="1200" b="0" i="1" smtClean="0">
                                    <a:latin typeface="Cambria Math" panose="02040503050406030204" pitchFamily="18" charset="0"/>
                                  </a:rPr>
                                  <m:t>𝑠</m:t>
                                </m:r>
                              </m:oMath>
                            </m:oMathPara>
                          </a14:m>
                          <a:endParaRPr lang="it-IT" sz="1200" b="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𝑡</m:t>
                                    </m:r>
                                  </m:e>
                                  <m:sub>
                                    <m:r>
                                      <a:rPr lang="it-IT" sz="1200" b="0" i="1" smtClean="0">
                                        <a:latin typeface="Cambria Math" panose="02040503050406030204" pitchFamily="18" charset="0"/>
                                      </a:rPr>
                                      <m:t>𝑠𝑎𝑚𝑝𝑙𝑖𝑛𝑔</m:t>
                                    </m:r>
                                  </m:sub>
                                </m:sSub>
                              </m:oMath>
                            </m:oMathPara>
                          </a14:m>
                          <a:endParaRPr lang="it-IT" sz="1200" b="0">
                            <a:latin typeface="+mn-lt"/>
                          </a:endParaRPr>
                        </a:p>
                      </a:txBody>
                      <a:tcPr anchor="ctr"/>
                    </a:tc>
                    <a:extLst>
                      <a:ext uri="{0D108BD9-81ED-4DB2-BD59-A6C34878D82A}">
                        <a16:rowId xmlns:a16="http://schemas.microsoft.com/office/drawing/2014/main" val="3002896111"/>
                      </a:ext>
                    </a:extLst>
                  </a:tr>
                  <a:tr h="374722">
                    <a:tc>
                      <a:txBody>
                        <a:bodyPr/>
                        <a:lstStyle/>
                        <a:p>
                          <a:pPr algn="l"/>
                          <a:r>
                            <a:rPr lang="en-GB" sz="1200">
                              <a:latin typeface="+mn-lt"/>
                            </a:rPr>
                            <a:t>Maximum acceleration</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𝑎</m:t>
                                    </m:r>
                                  </m:e>
                                  <m:sub>
                                    <m:r>
                                      <a:rPr lang="it-IT" sz="1200" b="0" i="1" smtClean="0">
                                        <a:latin typeface="Cambria Math" panose="02040503050406030204" pitchFamily="18" charset="0"/>
                                      </a:rPr>
                                      <m:t>𝑇𝐴𝐺</m:t>
                                    </m:r>
                                  </m:sub>
                                </m:sSub>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𝑎</m:t>
                                    </m:r>
                                  </m:e>
                                  <m:sub>
                                    <m:r>
                                      <a:rPr lang="it-IT" sz="1200" b="0" i="1" smtClean="0">
                                        <a:latin typeface="Cambria Math" panose="02040503050406030204" pitchFamily="18" charset="0"/>
                                      </a:rPr>
                                      <m:t>𝑐𝑟𝑖𝑡𝑖𝑐</m:t>
                                    </m:r>
                                  </m:sub>
                                </m:sSub>
                                <m:r>
                                  <a:rPr lang="it-IT" sz="1200" b="0" i="1" smtClean="0">
                                    <a:latin typeface="Cambria Math" panose="02040503050406030204" pitchFamily="18" charset="0"/>
                                  </a:rPr>
                                  <m:t>=0.04 </m:t>
                                </m:r>
                                <m:r>
                                  <a:rPr lang="it-IT" sz="1200" b="0" i="1" smtClean="0">
                                    <a:latin typeface="Cambria Math" panose="02040503050406030204" pitchFamily="18" charset="0"/>
                                  </a:rPr>
                                  <m:t>𝑚</m:t>
                                </m:r>
                                <m:r>
                                  <a:rPr lang="it-IT" sz="1200" b="0" i="1" smtClean="0">
                                    <a:latin typeface="Cambria Math" panose="02040503050406030204" pitchFamily="18" charset="0"/>
                                  </a:rPr>
                                  <m:t>/</m:t>
                                </m:r>
                                <m:sSup>
                                  <m:sSupPr>
                                    <m:ctrlPr>
                                      <a:rPr lang="it-IT" sz="1200" b="0" i="1" smtClean="0">
                                        <a:latin typeface="Cambria Math" panose="02040503050406030204" pitchFamily="18" charset="0"/>
                                      </a:rPr>
                                    </m:ctrlPr>
                                  </m:sSupPr>
                                  <m:e>
                                    <m:r>
                                      <a:rPr lang="it-IT" sz="1200" b="0" i="1" smtClean="0">
                                        <a:latin typeface="Cambria Math" panose="02040503050406030204" pitchFamily="18" charset="0"/>
                                      </a:rPr>
                                      <m:t>𝑠</m:t>
                                    </m:r>
                                  </m:e>
                                  <m:sup>
                                    <m:r>
                                      <a:rPr lang="it-IT" sz="1200" b="0" i="1" smtClean="0">
                                        <a:latin typeface="Cambria Math" panose="02040503050406030204" pitchFamily="18" charset="0"/>
                                      </a:rPr>
                                      <m:t>2</m:t>
                                    </m:r>
                                  </m:sup>
                                </m:sSup>
                              </m:oMath>
                            </m:oMathPara>
                          </a14:m>
                          <a:endParaRPr lang="it-IT" sz="1200" b="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𝑎</m:t>
                                    </m:r>
                                  </m:e>
                                  <m:sub>
                                    <m:r>
                                      <a:rPr lang="it-IT" sz="1200" b="0" i="1" smtClean="0">
                                        <a:latin typeface="Cambria Math" panose="02040503050406030204" pitchFamily="18" charset="0"/>
                                      </a:rPr>
                                      <m:t>𝑠𝑝𝑟</m:t>
                                    </m:r>
                                    <m:r>
                                      <a:rPr lang="it-IT" sz="1200" b="0" i="1" smtClean="0">
                                        <a:latin typeface="Cambria Math" panose="02040503050406030204" pitchFamily="18" charset="0"/>
                                      </a:rPr>
                                      <m:t> </m:t>
                                    </m:r>
                                    <m:r>
                                      <a:rPr lang="it-IT" sz="1200" b="0" i="1" smtClean="0">
                                        <a:latin typeface="Cambria Math" panose="02040503050406030204" pitchFamily="18" charset="0"/>
                                      </a:rPr>
                                      <m:t>𝑚𝑎𝑥</m:t>
                                    </m:r>
                                  </m:sub>
                                </m:sSub>
                              </m:oMath>
                            </m:oMathPara>
                          </a14:m>
                          <a:endParaRPr lang="it-IT" sz="1200" b="0">
                            <a:latin typeface="+mn-lt"/>
                          </a:endParaRPr>
                        </a:p>
                      </a:txBody>
                      <a:tcPr anchor="ctr"/>
                    </a:tc>
                    <a:extLst>
                      <a:ext uri="{0D108BD9-81ED-4DB2-BD59-A6C34878D82A}">
                        <a16:rowId xmlns:a16="http://schemas.microsoft.com/office/drawing/2014/main" val="2389076364"/>
                      </a:ext>
                    </a:extLst>
                  </a:tr>
                  <a:tr h="374722">
                    <a:tc>
                      <a:txBody>
                        <a:bodyPr/>
                        <a:lstStyle/>
                        <a:p>
                          <a:pPr algn="l"/>
                          <a:r>
                            <a:rPr lang="en-GB" sz="1200">
                              <a:latin typeface="+mn-lt"/>
                            </a:rPr>
                            <a:t>Momentum balance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𝐹</m:t>
                                    </m:r>
                                  </m:e>
                                  <m:sub>
                                    <m:r>
                                      <a:rPr lang="it-IT" sz="1200" b="0" i="1" smtClean="0">
                                        <a:latin typeface="Cambria Math" panose="02040503050406030204" pitchFamily="18" charset="0"/>
                                      </a:rPr>
                                      <m:t>𝑡h𝑟</m:t>
                                    </m:r>
                                  </m:sub>
                                </m:sSub>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𝑏</m:t>
                                    </m:r>
                                  </m:e>
                                  <m:sub>
                                    <m:r>
                                      <a:rPr lang="it-IT" sz="1200" b="0" i="1" smtClean="0">
                                        <a:latin typeface="Cambria Math" panose="02040503050406030204" pitchFamily="18" charset="0"/>
                                      </a:rPr>
                                      <m:t>𝑡h𝑟</m:t>
                                    </m:r>
                                  </m:sub>
                                </m:sSub>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𝐹</m:t>
                                    </m:r>
                                  </m:e>
                                  <m:sub>
                                    <m:r>
                                      <a:rPr lang="it-IT" sz="1200" b="0" i="1" smtClean="0">
                                        <a:latin typeface="Cambria Math" panose="02040503050406030204" pitchFamily="18" charset="0"/>
                                      </a:rPr>
                                      <m:t>𝑠𝑝𝑟</m:t>
                                    </m:r>
                                  </m:sub>
                                </m:sSub>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𝑏</m:t>
                                    </m:r>
                                  </m:e>
                                  <m:sub>
                                    <m:r>
                                      <a:rPr lang="it-IT" sz="1200" b="0" i="1" smtClean="0">
                                        <a:latin typeface="Cambria Math" panose="02040503050406030204" pitchFamily="18" charset="0"/>
                                      </a:rPr>
                                      <m:t>𝑠𝑝𝑟</m:t>
                                    </m:r>
                                  </m:sub>
                                </m:sSub>
                              </m:oMath>
                            </m:oMathPara>
                          </a14:m>
                          <a:endParaRPr lang="it-IT" sz="1200" b="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𝑘</m:t>
                                    </m:r>
                                  </m:e>
                                  <m:sub>
                                    <m:r>
                                      <a:rPr lang="it-IT" sz="1200" b="0" i="1" smtClean="0">
                                        <a:latin typeface="Cambria Math" panose="02040503050406030204" pitchFamily="18" charset="0"/>
                                      </a:rPr>
                                      <m:t>𝑠𝑝𝑟</m:t>
                                    </m:r>
                                  </m:sub>
                                </m:sSub>
                              </m:oMath>
                            </m:oMathPara>
                          </a14:m>
                          <a:endParaRPr lang="it-IT" sz="1200" b="0">
                            <a:latin typeface="+mn-lt"/>
                          </a:endParaRPr>
                        </a:p>
                      </a:txBody>
                      <a:tcPr anchor="ctr"/>
                    </a:tc>
                    <a:extLst>
                      <a:ext uri="{0D108BD9-81ED-4DB2-BD59-A6C34878D82A}">
                        <a16:rowId xmlns:a16="http://schemas.microsoft.com/office/drawing/2014/main" val="1818918653"/>
                      </a:ext>
                    </a:extLst>
                  </a:tr>
                  <a:tr h="374722">
                    <a:tc>
                      <a:txBody>
                        <a:bodyPr/>
                        <a:lstStyle/>
                        <a:p>
                          <a:pPr algn="l"/>
                          <a:r>
                            <a:rPr lang="en-GB" sz="1200">
                              <a:latin typeface="+mn-lt"/>
                            </a:rPr>
                            <a:t>Maximum displacement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ΔL</m:t>
                                    </m:r>
                                  </m:e>
                                  <m:sub>
                                    <m:r>
                                      <a:rPr lang="it-IT" sz="1200" b="0" i="1" smtClean="0">
                                        <a:latin typeface="Cambria Math" panose="02040503050406030204" pitchFamily="18" charset="0"/>
                                      </a:rPr>
                                      <m:t>𝑠𝑝𝑟</m:t>
                                    </m:r>
                                    <m:r>
                                      <a:rPr lang="it-IT" sz="1200" b="0" i="1" smtClean="0">
                                        <a:latin typeface="Cambria Math" panose="02040503050406030204" pitchFamily="18" charset="0"/>
                                      </a:rPr>
                                      <m:t> </m:t>
                                    </m:r>
                                    <m:r>
                                      <a:rPr lang="it-IT" sz="1200" b="0" i="1" smtClean="0">
                                        <a:latin typeface="Cambria Math" panose="02040503050406030204" pitchFamily="18" charset="0"/>
                                      </a:rPr>
                                      <m:t>𝑚𝑎𝑥</m:t>
                                    </m:r>
                                  </m:sub>
                                </m:sSub>
                                <m:r>
                                  <a:rPr lang="it-IT" sz="1200" b="0" i="1" smtClean="0">
                                    <a:latin typeface="Cambria Math" panose="02040503050406030204" pitchFamily="18" charset="0"/>
                                  </a:rPr>
                                  <m:t>=0.5 </m:t>
                                </m:r>
                                <m:r>
                                  <a:rPr lang="it-IT" sz="1200" b="0" i="1" smtClean="0">
                                    <a:latin typeface="Cambria Math" panose="02040503050406030204" pitchFamily="18" charset="0"/>
                                  </a:rPr>
                                  <m:t>𝑚</m:t>
                                </m:r>
                              </m:oMath>
                            </m:oMathPara>
                          </a14:m>
                          <a:endParaRPr lang="it-IT" sz="1200" b="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it-IT" sz="1200" b="0" i="0" smtClean="0">
                                    <a:latin typeface="Cambria Math" panose="02040503050406030204" pitchFamily="18" charset="0"/>
                                  </a:rPr>
                                  <m:t>Δ</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𝐿</m:t>
                                    </m:r>
                                  </m:e>
                                  <m:sub>
                                    <m:r>
                                      <a:rPr lang="it-IT" sz="1200" b="0" i="1" smtClean="0">
                                        <a:latin typeface="Cambria Math" panose="02040503050406030204" pitchFamily="18" charset="0"/>
                                      </a:rPr>
                                      <m:t>𝑠𝑝𝑟</m:t>
                                    </m:r>
                                  </m:sub>
                                </m:sSub>
                              </m:oMath>
                            </m:oMathPara>
                          </a14:m>
                          <a:endParaRPr lang="it-IT" sz="1200" b="0">
                            <a:latin typeface="+mn-lt"/>
                          </a:endParaRPr>
                        </a:p>
                      </a:txBody>
                      <a:tcPr anchor="ctr"/>
                    </a:tc>
                    <a:extLst>
                      <a:ext uri="{0D108BD9-81ED-4DB2-BD59-A6C34878D82A}">
                        <a16:rowId xmlns:a16="http://schemas.microsoft.com/office/drawing/2014/main" val="1915980459"/>
                      </a:ext>
                    </a:extLst>
                  </a:tr>
                </a:tbl>
              </a:graphicData>
            </a:graphic>
          </p:graphicFrame>
        </mc:Choice>
        <mc:Fallback xmlns="">
          <p:graphicFrame>
            <p:nvGraphicFramePr>
              <p:cNvPr id="4" name="Tabella 3">
                <a:extLst>
                  <a:ext uri="{FF2B5EF4-FFF2-40B4-BE49-F238E27FC236}">
                    <a16:creationId xmlns:a16="http://schemas.microsoft.com/office/drawing/2014/main" id="{4EEB30AA-4454-D262-C14C-0F687FA80ADD}"/>
                  </a:ext>
                </a:extLst>
              </p:cNvPr>
              <p:cNvGraphicFramePr>
                <a:graphicFrameLocks noGrp="1"/>
              </p:cNvGraphicFramePr>
              <p:nvPr>
                <p:extLst>
                  <p:ext uri="{D42A27DB-BD31-4B8C-83A1-F6EECF244321}">
                    <p14:modId xmlns:p14="http://schemas.microsoft.com/office/powerpoint/2010/main" val="2610042572"/>
                  </p:ext>
                </p:extLst>
              </p:nvPr>
            </p:nvGraphicFramePr>
            <p:xfrm>
              <a:off x="540753" y="698140"/>
              <a:ext cx="5666759" cy="1873610"/>
            </p:xfrm>
            <a:graphic>
              <a:graphicData uri="http://schemas.openxmlformats.org/drawingml/2006/table">
                <a:tbl>
                  <a:tblPr firstRow="1" bandRow="1">
                    <a:tableStyleId>{5C22544A-7EE6-4342-B048-85BDC9FD1C3A}</a:tableStyleId>
                  </a:tblPr>
                  <a:tblGrid>
                    <a:gridCol w="2105803">
                      <a:extLst>
                        <a:ext uri="{9D8B030D-6E8A-4147-A177-3AD203B41FA5}">
                          <a16:colId xmlns:a16="http://schemas.microsoft.com/office/drawing/2014/main" val="2241012439"/>
                        </a:ext>
                      </a:extLst>
                    </a:gridCol>
                    <a:gridCol w="2222810">
                      <a:extLst>
                        <a:ext uri="{9D8B030D-6E8A-4147-A177-3AD203B41FA5}">
                          <a16:colId xmlns:a16="http://schemas.microsoft.com/office/drawing/2014/main" val="2133825140"/>
                        </a:ext>
                      </a:extLst>
                    </a:gridCol>
                    <a:gridCol w="1338146">
                      <a:extLst>
                        <a:ext uri="{9D8B030D-6E8A-4147-A177-3AD203B41FA5}">
                          <a16:colId xmlns:a16="http://schemas.microsoft.com/office/drawing/2014/main" val="3846391319"/>
                        </a:ext>
                      </a:extLst>
                    </a:gridCol>
                  </a:tblGrid>
                  <a:tr h="374722">
                    <a:tc>
                      <a:txBody>
                        <a:bodyPr/>
                        <a:lstStyle/>
                        <a:p>
                          <a:pPr algn="ctr"/>
                          <a:r>
                            <a:rPr lang="en-GB" sz="1200"/>
                            <a:t>Costraints</a:t>
                          </a:r>
                        </a:p>
                      </a:txBody>
                      <a:tcPr anchor="ctr"/>
                    </a:tc>
                    <a:tc>
                      <a:txBody>
                        <a:bodyPr/>
                        <a:lstStyle/>
                        <a:p>
                          <a:pPr algn="ctr"/>
                          <a:endParaRPr lang="en-GB" sz="1200"/>
                        </a:p>
                      </a:txBody>
                      <a:tcPr anchor="ctr"/>
                    </a:tc>
                    <a:tc>
                      <a:txBody>
                        <a:bodyPr/>
                        <a:lstStyle/>
                        <a:p>
                          <a:pPr algn="ctr"/>
                          <a:r>
                            <a:rPr lang="en-GB" sz="1200"/>
                            <a:t>Output </a:t>
                          </a:r>
                        </a:p>
                      </a:txBody>
                      <a:tcPr anchor="ctr"/>
                    </a:tc>
                    <a:extLst>
                      <a:ext uri="{0D108BD9-81ED-4DB2-BD59-A6C34878D82A}">
                        <a16:rowId xmlns:a16="http://schemas.microsoft.com/office/drawing/2014/main" val="1125442377"/>
                      </a:ext>
                    </a:extLst>
                  </a:tr>
                  <a:tr h="374722">
                    <a:tc>
                      <a:txBody>
                        <a:bodyPr/>
                        <a:lstStyle/>
                        <a:p>
                          <a:pPr algn="l"/>
                          <a:r>
                            <a:rPr lang="en-GB" sz="1200">
                              <a:latin typeface="+mn-lt"/>
                            </a:rPr>
                            <a:t>Sampling time</a:t>
                          </a:r>
                        </a:p>
                      </a:txBody>
                      <a:tcPr anchor="ctr"/>
                    </a:tc>
                    <a:tc>
                      <a:txBody>
                        <a:bodyPr/>
                        <a:lstStyle/>
                        <a:p>
                          <a:endParaRPr lang="en-US"/>
                        </a:p>
                      </a:txBody>
                      <a:tcPr anchor="ctr">
                        <a:blipFill>
                          <a:blip r:embed="rId4"/>
                          <a:stretch>
                            <a:fillRect l="-95068" t="-103279" r="-61370" b="-306557"/>
                          </a:stretch>
                        </a:blipFill>
                      </a:tcPr>
                    </a:tc>
                    <a:tc>
                      <a:txBody>
                        <a:bodyPr/>
                        <a:lstStyle/>
                        <a:p>
                          <a:endParaRPr lang="en-US"/>
                        </a:p>
                      </a:txBody>
                      <a:tcPr anchor="ctr">
                        <a:blipFill>
                          <a:blip r:embed="rId4"/>
                          <a:stretch>
                            <a:fillRect l="-323636" t="-103279" r="-1818" b="-306557"/>
                          </a:stretch>
                        </a:blipFill>
                      </a:tcPr>
                    </a:tc>
                    <a:extLst>
                      <a:ext uri="{0D108BD9-81ED-4DB2-BD59-A6C34878D82A}">
                        <a16:rowId xmlns:a16="http://schemas.microsoft.com/office/drawing/2014/main" val="3002896111"/>
                      </a:ext>
                    </a:extLst>
                  </a:tr>
                  <a:tr h="374722">
                    <a:tc>
                      <a:txBody>
                        <a:bodyPr/>
                        <a:lstStyle/>
                        <a:p>
                          <a:pPr algn="l"/>
                          <a:r>
                            <a:rPr lang="en-GB" sz="1200">
                              <a:latin typeface="+mn-lt"/>
                            </a:rPr>
                            <a:t>Maximum acceleration</a:t>
                          </a:r>
                        </a:p>
                      </a:txBody>
                      <a:tcPr anchor="ctr"/>
                    </a:tc>
                    <a:tc>
                      <a:txBody>
                        <a:bodyPr/>
                        <a:lstStyle/>
                        <a:p>
                          <a:endParaRPr lang="en-US"/>
                        </a:p>
                      </a:txBody>
                      <a:tcPr anchor="ctr">
                        <a:blipFill>
                          <a:blip r:embed="rId4"/>
                          <a:stretch>
                            <a:fillRect l="-95068" t="-200000" r="-61370" b="-201613"/>
                          </a:stretch>
                        </a:blipFill>
                      </a:tcPr>
                    </a:tc>
                    <a:tc>
                      <a:txBody>
                        <a:bodyPr/>
                        <a:lstStyle/>
                        <a:p>
                          <a:endParaRPr lang="en-US"/>
                        </a:p>
                      </a:txBody>
                      <a:tcPr anchor="ctr">
                        <a:blipFill>
                          <a:blip r:embed="rId4"/>
                          <a:stretch>
                            <a:fillRect l="-323636" t="-200000" r="-1818" b="-201613"/>
                          </a:stretch>
                        </a:blipFill>
                      </a:tcPr>
                    </a:tc>
                    <a:extLst>
                      <a:ext uri="{0D108BD9-81ED-4DB2-BD59-A6C34878D82A}">
                        <a16:rowId xmlns:a16="http://schemas.microsoft.com/office/drawing/2014/main" val="2389076364"/>
                      </a:ext>
                    </a:extLst>
                  </a:tr>
                  <a:tr h="374722">
                    <a:tc>
                      <a:txBody>
                        <a:bodyPr/>
                        <a:lstStyle/>
                        <a:p>
                          <a:pPr algn="l"/>
                          <a:r>
                            <a:rPr lang="en-GB" sz="1200">
                              <a:latin typeface="+mn-lt"/>
                            </a:rPr>
                            <a:t>Momentum balance</a:t>
                          </a:r>
                        </a:p>
                      </a:txBody>
                      <a:tcPr anchor="ctr"/>
                    </a:tc>
                    <a:tc>
                      <a:txBody>
                        <a:bodyPr/>
                        <a:lstStyle/>
                        <a:p>
                          <a:endParaRPr lang="en-US"/>
                        </a:p>
                      </a:txBody>
                      <a:tcPr anchor="ctr">
                        <a:blipFill>
                          <a:blip r:embed="rId4"/>
                          <a:stretch>
                            <a:fillRect l="-95068" t="-304918" r="-61370" b="-104918"/>
                          </a:stretch>
                        </a:blipFill>
                      </a:tcPr>
                    </a:tc>
                    <a:tc>
                      <a:txBody>
                        <a:bodyPr/>
                        <a:lstStyle/>
                        <a:p>
                          <a:endParaRPr lang="en-US"/>
                        </a:p>
                      </a:txBody>
                      <a:tcPr anchor="ctr">
                        <a:blipFill>
                          <a:blip r:embed="rId4"/>
                          <a:stretch>
                            <a:fillRect l="-323636" t="-304918" r="-1818" b="-104918"/>
                          </a:stretch>
                        </a:blipFill>
                      </a:tcPr>
                    </a:tc>
                    <a:extLst>
                      <a:ext uri="{0D108BD9-81ED-4DB2-BD59-A6C34878D82A}">
                        <a16:rowId xmlns:a16="http://schemas.microsoft.com/office/drawing/2014/main" val="1818918653"/>
                      </a:ext>
                    </a:extLst>
                  </a:tr>
                  <a:tr h="374722">
                    <a:tc>
                      <a:txBody>
                        <a:bodyPr/>
                        <a:lstStyle/>
                        <a:p>
                          <a:pPr algn="l"/>
                          <a:r>
                            <a:rPr lang="en-GB" sz="1200">
                              <a:latin typeface="+mn-lt"/>
                            </a:rPr>
                            <a:t>Maximum displacement</a:t>
                          </a:r>
                        </a:p>
                      </a:txBody>
                      <a:tcPr anchor="ctr"/>
                    </a:tc>
                    <a:tc>
                      <a:txBody>
                        <a:bodyPr/>
                        <a:lstStyle/>
                        <a:p>
                          <a:endParaRPr lang="en-US"/>
                        </a:p>
                      </a:txBody>
                      <a:tcPr anchor="ctr">
                        <a:blipFill>
                          <a:blip r:embed="rId4"/>
                          <a:stretch>
                            <a:fillRect l="-95068" t="-398387" r="-61370" b="-3226"/>
                          </a:stretch>
                        </a:blipFill>
                      </a:tcPr>
                    </a:tc>
                    <a:tc>
                      <a:txBody>
                        <a:bodyPr/>
                        <a:lstStyle/>
                        <a:p>
                          <a:endParaRPr lang="en-US"/>
                        </a:p>
                      </a:txBody>
                      <a:tcPr anchor="ctr">
                        <a:blipFill>
                          <a:blip r:embed="rId4"/>
                          <a:stretch>
                            <a:fillRect l="-323636" t="-398387" r="-1818" b="-3226"/>
                          </a:stretch>
                        </a:blipFill>
                      </a:tcPr>
                    </a:tc>
                    <a:extLst>
                      <a:ext uri="{0D108BD9-81ED-4DB2-BD59-A6C34878D82A}">
                        <a16:rowId xmlns:a16="http://schemas.microsoft.com/office/drawing/2014/main" val="1915980459"/>
                      </a:ext>
                    </a:extLst>
                  </a:tr>
                </a:tbl>
              </a:graphicData>
            </a:graphic>
          </p:graphicFrame>
        </mc:Fallback>
      </mc:AlternateContent>
      <p:pic>
        <p:nvPicPr>
          <p:cNvPr id="15" name="Immagine 14" descr="Immagine che contiene diagramma, testo, Diagramma, linea&#10;&#10;Il contenuto generato dall'IA potrebbe non essere corretto.">
            <a:extLst>
              <a:ext uri="{FF2B5EF4-FFF2-40B4-BE49-F238E27FC236}">
                <a16:creationId xmlns:a16="http://schemas.microsoft.com/office/drawing/2014/main" id="{FEB3DE89-06F3-5DE3-25BF-B5952DCB16C3}"/>
              </a:ext>
            </a:extLst>
          </p:cNvPr>
          <p:cNvPicPr>
            <a:picLocks noChangeAspect="1"/>
          </p:cNvPicPr>
          <p:nvPr/>
        </p:nvPicPr>
        <p:blipFill>
          <a:blip r:embed="rId5"/>
          <a:stretch>
            <a:fillRect/>
          </a:stretch>
        </p:blipFill>
        <p:spPr>
          <a:xfrm>
            <a:off x="145225" y="2718945"/>
            <a:ext cx="4426775" cy="2033550"/>
          </a:xfrm>
          <a:prstGeom prst="rect">
            <a:avLst/>
          </a:prstGeom>
        </p:spPr>
      </p:pic>
    </p:spTree>
    <p:extLst>
      <p:ext uri="{BB962C8B-B14F-4D97-AF65-F5344CB8AC3E}">
        <p14:creationId xmlns:p14="http://schemas.microsoft.com/office/powerpoint/2010/main" val="2966446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01F31-BEE3-2DF2-1029-C0A75DFCF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CF455-83BC-A346-84D2-7A693CC58A8F}"/>
              </a:ext>
            </a:extLst>
          </p:cNvPr>
          <p:cNvSpPr>
            <a:spLocks noGrp="1"/>
          </p:cNvSpPr>
          <p:nvPr>
            <p:ph type="title"/>
          </p:nvPr>
        </p:nvSpPr>
        <p:spPr>
          <a:xfrm>
            <a:off x="457200" y="0"/>
            <a:ext cx="8229600" cy="857250"/>
          </a:xfrm>
        </p:spPr>
        <p:txBody>
          <a:bodyPr/>
          <a:lstStyle/>
          <a:p>
            <a:r>
              <a:rPr lang="en-US">
                <a:ea typeface="Verdana"/>
              </a:rPr>
              <a:t>Structure: TAGSAM &amp; Robotic Arm </a:t>
            </a:r>
            <a:endParaRPr lang="it-IT"/>
          </a:p>
        </p:txBody>
      </p:sp>
      <p:graphicFrame>
        <p:nvGraphicFramePr>
          <p:cNvPr id="4" name="Tabella 3">
            <a:extLst>
              <a:ext uri="{FF2B5EF4-FFF2-40B4-BE49-F238E27FC236}">
                <a16:creationId xmlns:a16="http://schemas.microsoft.com/office/drawing/2014/main" id="{55F4113C-CD80-0D5E-AE93-CA7EE90F7E6A}"/>
              </a:ext>
            </a:extLst>
          </p:cNvPr>
          <p:cNvGraphicFramePr>
            <a:graphicFrameLocks noGrp="1"/>
          </p:cNvGraphicFramePr>
          <p:nvPr>
            <p:extLst>
              <p:ext uri="{D42A27DB-BD31-4B8C-83A1-F6EECF244321}">
                <p14:modId xmlns:p14="http://schemas.microsoft.com/office/powerpoint/2010/main" val="3020459823"/>
              </p:ext>
            </p:extLst>
          </p:nvPr>
        </p:nvGraphicFramePr>
        <p:xfrm>
          <a:off x="506863" y="789220"/>
          <a:ext cx="3406860" cy="2611779"/>
        </p:xfrm>
        <a:graphic>
          <a:graphicData uri="http://schemas.openxmlformats.org/drawingml/2006/table">
            <a:tbl>
              <a:tblPr firstRow="1" bandRow="1">
                <a:tableStyleId>{5C22544A-7EE6-4342-B048-85BDC9FD1C3A}</a:tableStyleId>
              </a:tblPr>
              <a:tblGrid>
                <a:gridCol w="1703430">
                  <a:extLst>
                    <a:ext uri="{9D8B030D-6E8A-4147-A177-3AD203B41FA5}">
                      <a16:colId xmlns:a16="http://schemas.microsoft.com/office/drawing/2014/main" val="2241012439"/>
                    </a:ext>
                  </a:extLst>
                </a:gridCol>
                <a:gridCol w="1703430">
                  <a:extLst>
                    <a:ext uri="{9D8B030D-6E8A-4147-A177-3AD203B41FA5}">
                      <a16:colId xmlns:a16="http://schemas.microsoft.com/office/drawing/2014/main" val="2133825140"/>
                    </a:ext>
                  </a:extLst>
                </a:gridCol>
              </a:tblGrid>
              <a:tr h="282897">
                <a:tc>
                  <a:txBody>
                    <a:bodyPr/>
                    <a:lstStyle/>
                    <a:p>
                      <a:pPr algn="r"/>
                      <a:r>
                        <a:rPr lang="en-GB" sz="1200"/>
                        <a:t>Description</a:t>
                      </a:r>
                    </a:p>
                  </a:txBody>
                  <a:tcPr anchor="ctr"/>
                </a:tc>
                <a:tc>
                  <a:txBody>
                    <a:bodyPr/>
                    <a:lstStyle/>
                    <a:p>
                      <a:pPr algn="ctr"/>
                      <a:r>
                        <a:rPr lang="en-GB" sz="1200"/>
                        <a:t>Data</a:t>
                      </a:r>
                    </a:p>
                  </a:txBody>
                  <a:tcPr anchor="ctr"/>
                </a:tc>
                <a:extLst>
                  <a:ext uri="{0D108BD9-81ED-4DB2-BD59-A6C34878D82A}">
                    <a16:rowId xmlns:a16="http://schemas.microsoft.com/office/drawing/2014/main" val="1125442377"/>
                  </a:ext>
                </a:extLst>
              </a:tr>
              <a:tr h="282897">
                <a:tc>
                  <a:txBody>
                    <a:bodyPr/>
                    <a:lstStyle/>
                    <a:p>
                      <a:pPr algn="r"/>
                      <a:r>
                        <a:rPr lang="en-GB" sz="1200"/>
                        <a:t>Base diameter</a:t>
                      </a:r>
                    </a:p>
                  </a:txBody>
                  <a:tcPr anchor="ctr"/>
                </a:tc>
                <a:tc>
                  <a:txBody>
                    <a:bodyPr/>
                    <a:lstStyle/>
                    <a:p>
                      <a:pPr algn="ctr"/>
                      <a:r>
                        <a:rPr lang="it-IT" sz="1200" b="0"/>
                        <a:t>0.23 m</a:t>
                      </a:r>
                    </a:p>
                  </a:txBody>
                  <a:tcPr anchor="ctr"/>
                </a:tc>
                <a:extLst>
                  <a:ext uri="{0D108BD9-81ED-4DB2-BD59-A6C34878D82A}">
                    <a16:rowId xmlns:a16="http://schemas.microsoft.com/office/drawing/2014/main" val="3002896111"/>
                  </a:ext>
                </a:extLst>
              </a:tr>
              <a:tr h="282897">
                <a:tc>
                  <a:txBody>
                    <a:bodyPr/>
                    <a:lstStyle/>
                    <a:p>
                      <a:pPr algn="r"/>
                      <a:r>
                        <a:rPr lang="en-GB" sz="1200"/>
                        <a:t>Height</a:t>
                      </a:r>
                    </a:p>
                  </a:txBody>
                  <a:tcPr anchor="ctr"/>
                </a:tc>
                <a:tc>
                  <a:txBody>
                    <a:bodyPr/>
                    <a:lstStyle/>
                    <a:p>
                      <a:pPr algn="ctr"/>
                      <a:r>
                        <a:rPr lang="it-IT" sz="1200" b="0"/>
                        <a:t>0.053 m</a:t>
                      </a:r>
                    </a:p>
                  </a:txBody>
                  <a:tcPr anchor="ctr"/>
                </a:tc>
                <a:extLst>
                  <a:ext uri="{0D108BD9-81ED-4DB2-BD59-A6C34878D82A}">
                    <a16:rowId xmlns:a16="http://schemas.microsoft.com/office/drawing/2014/main" val="2389076364"/>
                  </a:ext>
                </a:extLst>
              </a:tr>
              <a:tr h="282897">
                <a:tc>
                  <a:txBody>
                    <a:bodyPr/>
                    <a:lstStyle/>
                    <a:p>
                      <a:pPr algn="r"/>
                      <a:r>
                        <a:rPr lang="en-GB" sz="1200"/>
                        <a:t>Material selected</a:t>
                      </a:r>
                    </a:p>
                  </a:txBody>
                  <a:tcPr anchor="ctr"/>
                </a:tc>
                <a:tc>
                  <a:txBody>
                    <a:bodyPr/>
                    <a:lstStyle/>
                    <a:p>
                      <a:pPr algn="ctr"/>
                      <a:r>
                        <a:rPr lang="it-IT" sz="1200" b="0"/>
                        <a:t>Al 7075</a:t>
                      </a:r>
                    </a:p>
                  </a:txBody>
                  <a:tcPr anchor="ctr"/>
                </a:tc>
                <a:extLst>
                  <a:ext uri="{0D108BD9-81ED-4DB2-BD59-A6C34878D82A}">
                    <a16:rowId xmlns:a16="http://schemas.microsoft.com/office/drawing/2014/main" val="1818918653"/>
                  </a:ext>
                </a:extLst>
              </a:tr>
              <a:tr h="345763">
                <a:tc>
                  <a:txBody>
                    <a:bodyPr/>
                    <a:lstStyle/>
                    <a:p>
                      <a:pPr algn="r"/>
                      <a:r>
                        <a:rPr lang="en-GB" sz="1200"/>
                        <a:t>Dry mass to store in return capsule</a:t>
                      </a:r>
                    </a:p>
                  </a:txBody>
                  <a:tcPr anchor="ctr"/>
                </a:tc>
                <a:tc>
                  <a:txBody>
                    <a:bodyPr/>
                    <a:lstStyle/>
                    <a:p>
                      <a:pPr algn="ctr"/>
                      <a:r>
                        <a:rPr lang="it-IT" sz="1200" b="0"/>
                        <a:t>0.91 kg</a:t>
                      </a:r>
                    </a:p>
                  </a:txBody>
                  <a:tcPr anchor="ctr"/>
                </a:tc>
                <a:extLst>
                  <a:ext uri="{0D108BD9-81ED-4DB2-BD59-A6C34878D82A}">
                    <a16:rowId xmlns:a16="http://schemas.microsoft.com/office/drawing/2014/main" val="1915980459"/>
                  </a:ext>
                </a:extLst>
              </a:tr>
              <a:tr h="282897">
                <a:tc>
                  <a:txBody>
                    <a:bodyPr/>
                    <a:lstStyle/>
                    <a:p>
                      <a:pPr lvl="0" algn="r">
                        <a:buNone/>
                      </a:pPr>
                      <a:r>
                        <a:rPr lang="en-GB" sz="1200"/>
                        <a:t>Allowable sample volume</a:t>
                      </a:r>
                    </a:p>
                  </a:txBody>
                  <a:tcPr anchor="ctr"/>
                </a:tc>
                <a:tc>
                  <a:txBody>
                    <a:bodyPr/>
                    <a:lstStyle/>
                    <a:p>
                      <a:pPr lvl="0" algn="ctr">
                        <a:buNone/>
                      </a:pPr>
                      <a:r>
                        <a:rPr lang="it-IT" sz="1200" b="0"/>
                        <a:t>0.374 L</a:t>
                      </a:r>
                    </a:p>
                  </a:txBody>
                  <a:tcPr anchor="ctr"/>
                </a:tc>
                <a:extLst>
                  <a:ext uri="{0D108BD9-81ED-4DB2-BD59-A6C34878D82A}">
                    <a16:rowId xmlns:a16="http://schemas.microsoft.com/office/drawing/2014/main" val="2714427635"/>
                  </a:ext>
                </a:extLst>
              </a:tr>
              <a:tr h="282896">
                <a:tc>
                  <a:txBody>
                    <a:bodyPr/>
                    <a:lstStyle/>
                    <a:p>
                      <a:pPr lvl="0" algn="r">
                        <a:buNone/>
                      </a:pPr>
                      <a:r>
                        <a:rPr lang="en-GB" sz="1200"/>
                        <a:t>Arm full extention</a:t>
                      </a:r>
                      <a:endParaRPr lang="en-GB" sz="1200" err="1"/>
                    </a:p>
                  </a:txBody>
                  <a:tcPr anchor="ctr"/>
                </a:tc>
                <a:tc>
                  <a:txBody>
                    <a:bodyPr/>
                    <a:lstStyle/>
                    <a:p>
                      <a:pPr lvl="0" algn="ctr">
                        <a:buNone/>
                      </a:pPr>
                      <a:r>
                        <a:rPr lang="it-IT" sz="1200" b="0"/>
                        <a:t>3.4 m</a:t>
                      </a:r>
                    </a:p>
                  </a:txBody>
                  <a:tcPr anchor="ctr"/>
                </a:tc>
                <a:extLst>
                  <a:ext uri="{0D108BD9-81ED-4DB2-BD59-A6C34878D82A}">
                    <a16:rowId xmlns:a16="http://schemas.microsoft.com/office/drawing/2014/main" val="2332311261"/>
                  </a:ext>
                </a:extLst>
              </a:tr>
              <a:tr h="282895">
                <a:tc>
                  <a:txBody>
                    <a:bodyPr/>
                    <a:lstStyle/>
                    <a:p>
                      <a:pPr lvl="0" algn="r">
                        <a:buNone/>
                      </a:pPr>
                      <a:r>
                        <a:rPr lang="en-GB" sz="1200"/>
                        <a:t>Arm diameter</a:t>
                      </a:r>
                    </a:p>
                  </a:txBody>
                  <a:tcPr anchor="ctr"/>
                </a:tc>
                <a:tc>
                  <a:txBody>
                    <a:bodyPr/>
                    <a:lstStyle/>
                    <a:p>
                      <a:pPr lvl="0" algn="ctr">
                        <a:buNone/>
                      </a:pPr>
                      <a:r>
                        <a:rPr lang="it-IT" sz="1200" b="0"/>
                        <a:t>0.006 m (TBC)</a:t>
                      </a:r>
                    </a:p>
                  </a:txBody>
                  <a:tcPr anchor="ctr"/>
                </a:tc>
                <a:extLst>
                  <a:ext uri="{0D108BD9-81ED-4DB2-BD59-A6C34878D82A}">
                    <a16:rowId xmlns:a16="http://schemas.microsoft.com/office/drawing/2014/main" val="525164566"/>
                  </a:ext>
                </a:extLst>
              </a:tr>
            </a:tbl>
          </a:graphicData>
        </a:graphic>
      </p:graphicFrame>
      <p:grpSp>
        <p:nvGrpSpPr>
          <p:cNvPr id="27" name="Gruppo 26">
            <a:extLst>
              <a:ext uri="{FF2B5EF4-FFF2-40B4-BE49-F238E27FC236}">
                <a16:creationId xmlns:a16="http://schemas.microsoft.com/office/drawing/2014/main" id="{C63D8664-2BF1-8700-04F1-8B232569EB8F}"/>
              </a:ext>
            </a:extLst>
          </p:cNvPr>
          <p:cNvGrpSpPr/>
          <p:nvPr/>
        </p:nvGrpSpPr>
        <p:grpSpPr>
          <a:xfrm>
            <a:off x="4262851" y="2638585"/>
            <a:ext cx="5422323" cy="1984381"/>
            <a:chOff x="2634615" y="2573312"/>
            <a:chExt cx="5422323" cy="1984381"/>
          </a:xfrm>
        </p:grpSpPr>
        <p:pic>
          <p:nvPicPr>
            <p:cNvPr id="3" name="Immagine 2">
              <a:extLst>
                <a:ext uri="{FF2B5EF4-FFF2-40B4-BE49-F238E27FC236}">
                  <a16:creationId xmlns:a16="http://schemas.microsoft.com/office/drawing/2014/main" id="{12DEB1BC-76D0-BBCF-EAC5-5181F988F98B}"/>
                </a:ext>
              </a:extLst>
            </p:cNvPr>
            <p:cNvPicPr>
              <a:picLocks noChangeAspect="1"/>
            </p:cNvPicPr>
            <p:nvPr/>
          </p:nvPicPr>
          <p:blipFill>
            <a:blip r:embed="rId2"/>
            <a:srcRect l="21593" t="7967" r="9720" b="3571"/>
            <a:stretch/>
          </p:blipFill>
          <p:spPr>
            <a:xfrm>
              <a:off x="3507073" y="2573312"/>
              <a:ext cx="2126037" cy="1772096"/>
            </a:xfrm>
            <a:prstGeom prst="rect">
              <a:avLst/>
            </a:prstGeom>
            <a:ln>
              <a:noFill/>
            </a:ln>
          </p:spPr>
        </p:pic>
        <p:cxnSp>
          <p:nvCxnSpPr>
            <p:cNvPr id="5" name="Connettore 2 4">
              <a:extLst>
                <a:ext uri="{FF2B5EF4-FFF2-40B4-BE49-F238E27FC236}">
                  <a16:creationId xmlns:a16="http://schemas.microsoft.com/office/drawing/2014/main" id="{13E2B5F0-1274-B5CC-31AD-D94A61263979}"/>
                </a:ext>
              </a:extLst>
            </p:cNvPr>
            <p:cNvCxnSpPr>
              <a:cxnSpLocks/>
            </p:cNvCxnSpPr>
            <p:nvPr/>
          </p:nvCxnSpPr>
          <p:spPr>
            <a:xfrm flipH="1" flipV="1">
              <a:off x="5568431" y="4218122"/>
              <a:ext cx="655500" cy="17588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6" name="CasellaDiTesto 14">
              <a:extLst>
                <a:ext uri="{FF2B5EF4-FFF2-40B4-BE49-F238E27FC236}">
                  <a16:creationId xmlns:a16="http://schemas.microsoft.com/office/drawing/2014/main" id="{BD5189F5-4826-A2F0-578E-DC81C528763A}"/>
                </a:ext>
              </a:extLst>
            </p:cNvPr>
            <p:cNvSpPr txBox="1"/>
            <p:nvPr/>
          </p:nvSpPr>
          <p:spPr>
            <a:xfrm>
              <a:off x="6232344" y="4280694"/>
              <a:ext cx="1824594" cy="276999"/>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SHOULDER</a:t>
              </a:r>
            </a:p>
          </p:txBody>
        </p:sp>
        <p:cxnSp>
          <p:nvCxnSpPr>
            <p:cNvPr id="7" name="Connettore 2 6">
              <a:extLst>
                <a:ext uri="{FF2B5EF4-FFF2-40B4-BE49-F238E27FC236}">
                  <a16:creationId xmlns:a16="http://schemas.microsoft.com/office/drawing/2014/main" id="{B01FAD78-9BF5-7360-8478-D733A93CAAFC}"/>
                </a:ext>
              </a:extLst>
            </p:cNvPr>
            <p:cNvCxnSpPr>
              <a:cxnSpLocks/>
            </p:cNvCxnSpPr>
            <p:nvPr/>
          </p:nvCxnSpPr>
          <p:spPr>
            <a:xfrm flipH="1" flipV="1">
              <a:off x="4509751" y="2728474"/>
              <a:ext cx="538390" cy="29767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CasellaDiTesto 14">
              <a:extLst>
                <a:ext uri="{FF2B5EF4-FFF2-40B4-BE49-F238E27FC236}">
                  <a16:creationId xmlns:a16="http://schemas.microsoft.com/office/drawing/2014/main" id="{4F9C6F56-7528-88D6-2B58-5E4CD0572659}"/>
                </a:ext>
              </a:extLst>
            </p:cNvPr>
            <p:cNvSpPr txBox="1"/>
            <p:nvPr/>
          </p:nvSpPr>
          <p:spPr>
            <a:xfrm>
              <a:off x="4726414" y="3048966"/>
              <a:ext cx="908037" cy="276999"/>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ELBOW</a:t>
              </a:r>
            </a:p>
          </p:txBody>
        </p:sp>
        <p:sp>
          <p:nvSpPr>
            <p:cNvPr id="9" name="CasellaDiTesto 14">
              <a:extLst>
                <a:ext uri="{FF2B5EF4-FFF2-40B4-BE49-F238E27FC236}">
                  <a16:creationId xmlns:a16="http://schemas.microsoft.com/office/drawing/2014/main" id="{1E4C9E28-D949-95DE-96ED-51F2FFFE5B2A}"/>
                </a:ext>
              </a:extLst>
            </p:cNvPr>
            <p:cNvSpPr txBox="1"/>
            <p:nvPr/>
          </p:nvSpPr>
          <p:spPr>
            <a:xfrm>
              <a:off x="4068139" y="4196374"/>
              <a:ext cx="1824594" cy="276999"/>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WRIST</a:t>
              </a:r>
            </a:p>
          </p:txBody>
        </p:sp>
        <p:cxnSp>
          <p:nvCxnSpPr>
            <p:cNvPr id="10" name="Connettore 2 9">
              <a:extLst>
                <a:ext uri="{FF2B5EF4-FFF2-40B4-BE49-F238E27FC236}">
                  <a16:creationId xmlns:a16="http://schemas.microsoft.com/office/drawing/2014/main" id="{93294CA9-770D-50F6-1678-00C40402268C}"/>
                </a:ext>
              </a:extLst>
            </p:cNvPr>
            <p:cNvCxnSpPr>
              <a:cxnSpLocks/>
            </p:cNvCxnSpPr>
            <p:nvPr/>
          </p:nvCxnSpPr>
          <p:spPr>
            <a:xfrm flipH="1" flipV="1">
              <a:off x="3899507" y="4033973"/>
              <a:ext cx="285431" cy="21335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2" name="Connettore 2 11">
              <a:extLst>
                <a:ext uri="{FF2B5EF4-FFF2-40B4-BE49-F238E27FC236}">
                  <a16:creationId xmlns:a16="http://schemas.microsoft.com/office/drawing/2014/main" id="{AE8D38C6-63D7-63FF-46BA-5852A6D2228F}"/>
                </a:ext>
              </a:extLst>
            </p:cNvPr>
            <p:cNvCxnSpPr>
              <a:cxnSpLocks/>
            </p:cNvCxnSpPr>
            <p:nvPr/>
          </p:nvCxnSpPr>
          <p:spPr>
            <a:xfrm flipH="1" flipV="1">
              <a:off x="4082199" y="3645165"/>
              <a:ext cx="285431" cy="21335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3" name="CasellaDiTesto 14">
              <a:extLst>
                <a:ext uri="{FF2B5EF4-FFF2-40B4-BE49-F238E27FC236}">
                  <a16:creationId xmlns:a16="http://schemas.microsoft.com/office/drawing/2014/main" id="{293A49BF-9590-AF8E-B994-85445DD51971}"/>
                </a:ext>
              </a:extLst>
            </p:cNvPr>
            <p:cNvSpPr txBox="1"/>
            <p:nvPr/>
          </p:nvSpPr>
          <p:spPr>
            <a:xfrm>
              <a:off x="4288307" y="3751353"/>
              <a:ext cx="1103193" cy="276999"/>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N</a:t>
              </a:r>
              <a:r>
                <a:rPr lang="en-GB" sz="1200" baseline="-25000">
                  <a:ea typeface="Verdana"/>
                </a:rPr>
                <a:t>2 </a:t>
              </a:r>
              <a:r>
                <a:rPr lang="en-GB" sz="1200">
                  <a:ea typeface="Verdana"/>
                </a:rPr>
                <a:t>BOTTLES</a:t>
              </a:r>
            </a:p>
          </p:txBody>
        </p:sp>
        <p:cxnSp>
          <p:nvCxnSpPr>
            <p:cNvPr id="14" name="Connettore 2 13">
              <a:extLst>
                <a:ext uri="{FF2B5EF4-FFF2-40B4-BE49-F238E27FC236}">
                  <a16:creationId xmlns:a16="http://schemas.microsoft.com/office/drawing/2014/main" id="{47FE5794-BDBF-3276-BD1E-4C32677B96BB}"/>
                </a:ext>
              </a:extLst>
            </p:cNvPr>
            <p:cNvCxnSpPr>
              <a:cxnSpLocks/>
            </p:cNvCxnSpPr>
            <p:nvPr/>
          </p:nvCxnSpPr>
          <p:spPr>
            <a:xfrm>
              <a:off x="3123283" y="3297053"/>
              <a:ext cx="576062" cy="7519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CasellaDiTesto 14">
              <a:extLst>
                <a:ext uri="{FF2B5EF4-FFF2-40B4-BE49-F238E27FC236}">
                  <a16:creationId xmlns:a16="http://schemas.microsoft.com/office/drawing/2014/main" id="{0CAD5BEB-2D78-0307-3445-0ACDF4290909}"/>
                </a:ext>
              </a:extLst>
            </p:cNvPr>
            <p:cNvSpPr txBox="1"/>
            <p:nvPr/>
          </p:nvSpPr>
          <p:spPr>
            <a:xfrm>
              <a:off x="2634615" y="2884116"/>
              <a:ext cx="1199179" cy="461665"/>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COLLECTION HEAD</a:t>
              </a:r>
            </a:p>
          </p:txBody>
        </p:sp>
      </p:grpSp>
      <p:sp>
        <p:nvSpPr>
          <p:cNvPr id="17" name="CasellaDiTesto 14">
            <a:extLst>
              <a:ext uri="{FF2B5EF4-FFF2-40B4-BE49-F238E27FC236}">
                <a16:creationId xmlns:a16="http://schemas.microsoft.com/office/drawing/2014/main" id="{8A3E4CA4-D050-8F54-EDB4-BE936B81F7CD}"/>
              </a:ext>
            </a:extLst>
          </p:cNvPr>
          <p:cNvSpPr txBox="1"/>
          <p:nvPr/>
        </p:nvSpPr>
        <p:spPr>
          <a:xfrm>
            <a:off x="8778266" y="6090144"/>
            <a:ext cx="1824594" cy="276999"/>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SHOULDER</a:t>
            </a:r>
          </a:p>
        </p:txBody>
      </p:sp>
      <p:grpSp>
        <p:nvGrpSpPr>
          <p:cNvPr id="28" name="Gruppo 27">
            <a:extLst>
              <a:ext uri="{FF2B5EF4-FFF2-40B4-BE49-F238E27FC236}">
                <a16:creationId xmlns:a16="http://schemas.microsoft.com/office/drawing/2014/main" id="{6F666DC7-C6FD-7F73-1AE8-F57629360C8A}"/>
              </a:ext>
            </a:extLst>
          </p:cNvPr>
          <p:cNvGrpSpPr/>
          <p:nvPr/>
        </p:nvGrpSpPr>
        <p:grpSpPr>
          <a:xfrm>
            <a:off x="4703677" y="649231"/>
            <a:ext cx="4068843" cy="2326610"/>
            <a:chOff x="3506762" y="670222"/>
            <a:chExt cx="4068843" cy="2326610"/>
          </a:xfrm>
        </p:grpSpPr>
        <p:pic>
          <p:nvPicPr>
            <p:cNvPr id="11" name="Immagine 10">
              <a:extLst>
                <a:ext uri="{FF2B5EF4-FFF2-40B4-BE49-F238E27FC236}">
                  <a16:creationId xmlns:a16="http://schemas.microsoft.com/office/drawing/2014/main" id="{619A5FF8-6D63-AC3B-F0DF-3F6A7B80EDD4}"/>
                </a:ext>
              </a:extLst>
            </p:cNvPr>
            <p:cNvPicPr>
              <a:picLocks noChangeAspect="1"/>
            </p:cNvPicPr>
            <p:nvPr/>
          </p:nvPicPr>
          <p:blipFill>
            <a:blip r:embed="rId3"/>
            <a:srcRect l="23116" t="9233" r="14304" b="8478"/>
            <a:stretch/>
          </p:blipFill>
          <p:spPr>
            <a:xfrm>
              <a:off x="3506762" y="892363"/>
              <a:ext cx="2135614" cy="1677790"/>
            </a:xfrm>
            <a:prstGeom prst="rect">
              <a:avLst/>
            </a:prstGeom>
          </p:spPr>
        </p:pic>
        <p:sp>
          <p:nvSpPr>
            <p:cNvPr id="18" name="CasellaDiTesto 14">
              <a:extLst>
                <a:ext uri="{FF2B5EF4-FFF2-40B4-BE49-F238E27FC236}">
                  <a16:creationId xmlns:a16="http://schemas.microsoft.com/office/drawing/2014/main" id="{12BE9747-2021-D2C5-3DB0-E6C4114E7B1B}"/>
                </a:ext>
              </a:extLst>
            </p:cNvPr>
            <p:cNvSpPr txBox="1"/>
            <p:nvPr/>
          </p:nvSpPr>
          <p:spPr>
            <a:xfrm>
              <a:off x="5674720" y="2535167"/>
              <a:ext cx="1824594" cy="461665"/>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COLLECTION RESERVOIR</a:t>
              </a:r>
            </a:p>
          </p:txBody>
        </p:sp>
        <p:cxnSp>
          <p:nvCxnSpPr>
            <p:cNvPr id="19" name="Connettore 2 18">
              <a:extLst>
                <a:ext uri="{FF2B5EF4-FFF2-40B4-BE49-F238E27FC236}">
                  <a16:creationId xmlns:a16="http://schemas.microsoft.com/office/drawing/2014/main" id="{AEFB1323-CC26-CC8B-BC16-F26CDC7554BE}"/>
                </a:ext>
              </a:extLst>
            </p:cNvPr>
            <p:cNvCxnSpPr>
              <a:cxnSpLocks/>
            </p:cNvCxnSpPr>
            <p:nvPr/>
          </p:nvCxnSpPr>
          <p:spPr>
            <a:xfrm flipH="1" flipV="1">
              <a:off x="5106586" y="2275721"/>
              <a:ext cx="598138" cy="32118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0" name="Connettore 2 19">
              <a:extLst>
                <a:ext uri="{FF2B5EF4-FFF2-40B4-BE49-F238E27FC236}">
                  <a16:creationId xmlns:a16="http://schemas.microsoft.com/office/drawing/2014/main" id="{EA4D83C4-E5FE-CED2-9810-C25C93ADE299}"/>
                </a:ext>
              </a:extLst>
            </p:cNvPr>
            <p:cNvCxnSpPr>
              <a:cxnSpLocks/>
            </p:cNvCxnSpPr>
            <p:nvPr/>
          </p:nvCxnSpPr>
          <p:spPr>
            <a:xfrm flipH="1">
              <a:off x="3821582" y="943438"/>
              <a:ext cx="2121991" cy="25543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1" name="CasellaDiTesto 14">
              <a:extLst>
                <a:ext uri="{FF2B5EF4-FFF2-40B4-BE49-F238E27FC236}">
                  <a16:creationId xmlns:a16="http://schemas.microsoft.com/office/drawing/2014/main" id="{F6AFCC0D-A065-11CD-09C3-6305F43855EA}"/>
                </a:ext>
              </a:extLst>
            </p:cNvPr>
            <p:cNvSpPr txBox="1"/>
            <p:nvPr/>
          </p:nvSpPr>
          <p:spPr>
            <a:xfrm>
              <a:off x="5895133" y="670222"/>
              <a:ext cx="1251186" cy="461665"/>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HOLES FOR N</a:t>
              </a:r>
              <a:r>
                <a:rPr lang="en-GB" sz="1200" baseline="-25000">
                  <a:ea typeface="Verdana"/>
                </a:rPr>
                <a:t>2 </a:t>
              </a:r>
              <a:r>
                <a:rPr lang="en-GB" sz="1200">
                  <a:ea typeface="Verdana"/>
                </a:rPr>
                <a:t>FLOW</a:t>
              </a:r>
            </a:p>
          </p:txBody>
        </p:sp>
        <p:cxnSp>
          <p:nvCxnSpPr>
            <p:cNvPr id="22" name="Connettore 2 21">
              <a:extLst>
                <a:ext uri="{FF2B5EF4-FFF2-40B4-BE49-F238E27FC236}">
                  <a16:creationId xmlns:a16="http://schemas.microsoft.com/office/drawing/2014/main" id="{62C33009-7C2B-B976-390B-5AED0EBDDAD8}"/>
                </a:ext>
              </a:extLst>
            </p:cNvPr>
            <p:cNvCxnSpPr>
              <a:cxnSpLocks/>
            </p:cNvCxnSpPr>
            <p:nvPr/>
          </p:nvCxnSpPr>
          <p:spPr>
            <a:xfrm flipH="1">
              <a:off x="4641560" y="1415546"/>
              <a:ext cx="1277166" cy="22230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3" name="CasellaDiTesto 14">
              <a:extLst>
                <a:ext uri="{FF2B5EF4-FFF2-40B4-BE49-F238E27FC236}">
                  <a16:creationId xmlns:a16="http://schemas.microsoft.com/office/drawing/2014/main" id="{FF2A3567-641E-DE42-62F5-99448597AAF1}"/>
                </a:ext>
              </a:extLst>
            </p:cNvPr>
            <p:cNvSpPr txBox="1"/>
            <p:nvPr/>
          </p:nvSpPr>
          <p:spPr>
            <a:xfrm>
              <a:off x="5895133" y="1241721"/>
              <a:ext cx="1219148" cy="461665"/>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DETACHABLE COMPONENT</a:t>
              </a:r>
            </a:p>
          </p:txBody>
        </p:sp>
        <p:cxnSp>
          <p:nvCxnSpPr>
            <p:cNvPr id="24" name="Connettore 2 23">
              <a:extLst>
                <a:ext uri="{FF2B5EF4-FFF2-40B4-BE49-F238E27FC236}">
                  <a16:creationId xmlns:a16="http://schemas.microsoft.com/office/drawing/2014/main" id="{4D5D548B-100B-1322-3940-95CDBBCD4385}"/>
                </a:ext>
              </a:extLst>
            </p:cNvPr>
            <p:cNvCxnSpPr>
              <a:cxnSpLocks/>
            </p:cNvCxnSpPr>
            <p:nvPr/>
          </p:nvCxnSpPr>
          <p:spPr>
            <a:xfrm flipH="1" flipV="1">
              <a:off x="5312451" y="2093398"/>
              <a:ext cx="457188" cy="1788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5" name="CasellaDiTesto 14">
              <a:extLst>
                <a:ext uri="{FF2B5EF4-FFF2-40B4-BE49-F238E27FC236}">
                  <a16:creationId xmlns:a16="http://schemas.microsoft.com/office/drawing/2014/main" id="{510C4D2E-4757-DD8B-1748-BD7A16406DF6}"/>
                </a:ext>
              </a:extLst>
            </p:cNvPr>
            <p:cNvSpPr txBox="1"/>
            <p:nvPr/>
          </p:nvSpPr>
          <p:spPr>
            <a:xfrm>
              <a:off x="5774175" y="1920895"/>
              <a:ext cx="1801430" cy="323165"/>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ea typeface="Verdana"/>
                </a:rPr>
                <a:t>38 </a:t>
              </a:r>
              <a:r>
                <a:rPr lang="en-GB" sz="1500" err="1">
                  <a:solidFill>
                    <a:srgbClr val="212529"/>
                  </a:solidFill>
                  <a:latin typeface="Open Sans"/>
                  <a:ea typeface="Open Sans"/>
                  <a:cs typeface="Open Sans"/>
                </a:rPr>
                <a:t>μm</a:t>
              </a:r>
              <a:r>
                <a:rPr lang="en-GB" sz="1500">
                  <a:solidFill>
                    <a:srgbClr val="212529"/>
                  </a:solidFill>
                  <a:latin typeface="Open Sans"/>
                  <a:ea typeface="Open Sans"/>
                  <a:cs typeface="Open Sans"/>
                </a:rPr>
                <a:t> OPENINGS</a:t>
              </a:r>
              <a:endParaRPr lang="en-GB" sz="1200">
                <a:ea typeface="Verdana"/>
              </a:endParaRPr>
            </a:p>
          </p:txBody>
        </p:sp>
      </p:grpSp>
      <p:cxnSp>
        <p:nvCxnSpPr>
          <p:cNvPr id="16" name="Connettore 2 15">
            <a:extLst>
              <a:ext uri="{FF2B5EF4-FFF2-40B4-BE49-F238E27FC236}">
                <a16:creationId xmlns:a16="http://schemas.microsoft.com/office/drawing/2014/main" id="{E69F3B06-5F5C-8BFA-13C2-A7AE669E690D}"/>
              </a:ext>
            </a:extLst>
          </p:cNvPr>
          <p:cNvCxnSpPr>
            <a:cxnSpLocks/>
          </p:cNvCxnSpPr>
          <p:nvPr/>
        </p:nvCxnSpPr>
        <p:spPr>
          <a:xfrm flipV="1">
            <a:off x="3409104" y="2214764"/>
            <a:ext cx="2808145" cy="34796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33" name="Gruppo 32">
            <a:extLst>
              <a:ext uri="{FF2B5EF4-FFF2-40B4-BE49-F238E27FC236}">
                <a16:creationId xmlns:a16="http://schemas.microsoft.com/office/drawing/2014/main" id="{933568B5-5CC7-B9DB-7E4E-4532CB4573FE}"/>
              </a:ext>
            </a:extLst>
          </p:cNvPr>
          <p:cNvGrpSpPr/>
          <p:nvPr/>
        </p:nvGrpSpPr>
        <p:grpSpPr>
          <a:xfrm>
            <a:off x="3780526" y="1093565"/>
            <a:ext cx="235071" cy="1647646"/>
            <a:chOff x="3780526" y="1564615"/>
            <a:chExt cx="235071" cy="1647646"/>
          </a:xfrm>
        </p:grpSpPr>
        <p:pic>
          <p:nvPicPr>
            <p:cNvPr id="29" name="Elemento grafico 28" descr="Segno di spunta con riempimento a tinta unita">
              <a:extLst>
                <a:ext uri="{FF2B5EF4-FFF2-40B4-BE49-F238E27FC236}">
                  <a16:creationId xmlns:a16="http://schemas.microsoft.com/office/drawing/2014/main" id="{0CF882F5-FC96-84A2-1CA2-70B9A38DA9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0526" y="1564615"/>
              <a:ext cx="235071" cy="256637"/>
            </a:xfrm>
            <a:prstGeom prst="rect">
              <a:avLst/>
            </a:prstGeom>
          </p:spPr>
        </p:pic>
        <p:pic>
          <p:nvPicPr>
            <p:cNvPr id="30" name="Elemento grafico 29" descr="Segno di spunta con riempimento a tinta unita">
              <a:extLst>
                <a:ext uri="{FF2B5EF4-FFF2-40B4-BE49-F238E27FC236}">
                  <a16:creationId xmlns:a16="http://schemas.microsoft.com/office/drawing/2014/main" id="{E556A718-0E3F-A9F5-AEE6-E442625946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0526" y="1823407"/>
              <a:ext cx="235071" cy="256637"/>
            </a:xfrm>
            <a:prstGeom prst="rect">
              <a:avLst/>
            </a:prstGeom>
          </p:spPr>
        </p:pic>
        <p:pic>
          <p:nvPicPr>
            <p:cNvPr id="31" name="Elemento grafico 30" descr="Segno di spunta con riempimento a tinta unita">
              <a:extLst>
                <a:ext uri="{FF2B5EF4-FFF2-40B4-BE49-F238E27FC236}">
                  <a16:creationId xmlns:a16="http://schemas.microsoft.com/office/drawing/2014/main" id="{A4CB353D-1CBE-BA67-695E-6125BE0AD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0526" y="2438039"/>
              <a:ext cx="235071" cy="256637"/>
            </a:xfrm>
            <a:prstGeom prst="rect">
              <a:avLst/>
            </a:prstGeom>
          </p:spPr>
        </p:pic>
        <p:pic>
          <p:nvPicPr>
            <p:cNvPr id="32" name="Elemento grafico 31" descr="Segno di spunta con riempimento a tinta unita">
              <a:extLst>
                <a:ext uri="{FF2B5EF4-FFF2-40B4-BE49-F238E27FC236}">
                  <a16:creationId xmlns:a16="http://schemas.microsoft.com/office/drawing/2014/main" id="{818A8D83-CFD2-C1EE-D0B3-AAF192A958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0526" y="2955624"/>
              <a:ext cx="235071" cy="256637"/>
            </a:xfrm>
            <a:prstGeom prst="rect">
              <a:avLst/>
            </a:prstGeom>
          </p:spPr>
        </p:pic>
      </p:grpSp>
      <p:sp>
        <p:nvSpPr>
          <p:cNvPr id="37" name="CasellaDiTesto 12">
            <a:extLst>
              <a:ext uri="{FF2B5EF4-FFF2-40B4-BE49-F238E27FC236}">
                <a16:creationId xmlns:a16="http://schemas.microsoft.com/office/drawing/2014/main" id="{A1ED1367-69B8-5F5B-8B56-DAA8BC832FF0}"/>
              </a:ext>
            </a:extLst>
          </p:cNvPr>
          <p:cNvSpPr txBox="1"/>
          <p:nvPr/>
        </p:nvSpPr>
        <p:spPr>
          <a:xfrm>
            <a:off x="728570" y="3502044"/>
            <a:ext cx="3538934" cy="116018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400" err="1">
                <a:ea typeface="+mn-lt"/>
                <a:cs typeface="+mn-lt"/>
              </a:rPr>
              <a:t>Extensive</a:t>
            </a:r>
            <a:r>
              <a:rPr lang="it-IT" sz="1400">
                <a:ea typeface="+mn-lt"/>
                <a:cs typeface="+mn-lt"/>
              </a:rPr>
              <a:t> IRAD-</a:t>
            </a:r>
            <a:r>
              <a:rPr lang="it-IT" sz="1400" err="1">
                <a:ea typeface="+mn-lt"/>
                <a:cs typeface="+mn-lt"/>
              </a:rPr>
              <a:t>supported</a:t>
            </a:r>
            <a:r>
              <a:rPr lang="it-IT" sz="1400">
                <a:ea typeface="+mn-lt"/>
                <a:cs typeface="+mn-lt"/>
              </a:rPr>
              <a:t> LM testing</a:t>
            </a:r>
            <a:endParaRPr lang="it-IT" sz="1400"/>
          </a:p>
          <a:p>
            <a:r>
              <a:rPr lang="it-IT" sz="1400">
                <a:ea typeface="Verdana"/>
              </a:rPr>
              <a:t>Test </a:t>
            </a:r>
            <a:r>
              <a:rPr lang="it-IT" sz="1400" err="1">
                <a:ea typeface="Verdana"/>
              </a:rPr>
              <a:t>results</a:t>
            </a:r>
            <a:r>
              <a:rPr lang="it-IT" sz="1400">
                <a:ea typeface="Verdana"/>
              </a:rPr>
              <a:t> </a:t>
            </a:r>
            <a:r>
              <a:rPr lang="it-IT" sz="1400" err="1">
                <a:ea typeface="Verdana"/>
              </a:rPr>
              <a:t>fulfil</a:t>
            </a:r>
            <a:r>
              <a:rPr lang="it-IT" sz="1400">
                <a:ea typeface="Verdana"/>
              </a:rPr>
              <a:t> </a:t>
            </a:r>
            <a:r>
              <a:rPr lang="it-IT" sz="1400" err="1">
                <a:ea typeface="Verdana"/>
              </a:rPr>
              <a:t>collection</a:t>
            </a:r>
            <a:r>
              <a:rPr lang="it-IT" sz="1400">
                <a:ea typeface="Verdana"/>
              </a:rPr>
              <a:t> </a:t>
            </a:r>
            <a:r>
              <a:rPr lang="it-IT" sz="1400" err="1">
                <a:ea typeface="Verdana"/>
              </a:rPr>
              <a:t>requirements</a:t>
            </a:r>
            <a:endParaRPr lang="it-IT" sz="1400" err="1"/>
          </a:p>
          <a:p>
            <a:r>
              <a:rPr lang="it-IT" sz="1400" err="1">
                <a:ea typeface="Verdana"/>
              </a:rPr>
              <a:t>Shoulder</a:t>
            </a:r>
            <a:r>
              <a:rPr lang="it-IT" sz="1400">
                <a:ea typeface="Verdana"/>
              </a:rPr>
              <a:t> and Elbow </a:t>
            </a:r>
            <a:r>
              <a:rPr lang="it-IT" sz="1400" err="1">
                <a:ea typeface="Verdana"/>
              </a:rPr>
              <a:t>EMs</a:t>
            </a:r>
            <a:r>
              <a:rPr lang="it-IT" sz="1400">
                <a:ea typeface="Verdana"/>
              </a:rPr>
              <a:t> to size</a:t>
            </a:r>
          </a:p>
          <a:p>
            <a:r>
              <a:rPr lang="it-IT" sz="1400" err="1">
                <a:ea typeface="Verdana"/>
              </a:rPr>
              <a:t>Wrist</a:t>
            </a:r>
            <a:r>
              <a:rPr lang="it-IT" sz="1400">
                <a:ea typeface="Verdana"/>
              </a:rPr>
              <a:t> U-joint to </a:t>
            </a:r>
            <a:r>
              <a:rPr lang="it-IT" sz="1400" err="1">
                <a:ea typeface="Verdana"/>
              </a:rPr>
              <a:t>adapt</a:t>
            </a:r>
            <a:r>
              <a:rPr lang="it-IT" sz="1400">
                <a:ea typeface="Verdana"/>
              </a:rPr>
              <a:t> to the ground</a:t>
            </a:r>
          </a:p>
        </p:txBody>
      </p:sp>
      <p:grpSp>
        <p:nvGrpSpPr>
          <p:cNvPr id="42" name="Gruppo 41">
            <a:extLst>
              <a:ext uri="{FF2B5EF4-FFF2-40B4-BE49-F238E27FC236}">
                <a16:creationId xmlns:a16="http://schemas.microsoft.com/office/drawing/2014/main" id="{2CC9E3CB-4FCF-D4DC-FDC3-6A96D0990CF9}"/>
              </a:ext>
            </a:extLst>
          </p:cNvPr>
          <p:cNvGrpSpPr/>
          <p:nvPr/>
        </p:nvGrpSpPr>
        <p:grpSpPr>
          <a:xfrm>
            <a:off x="475956" y="3509251"/>
            <a:ext cx="261603" cy="1151628"/>
            <a:chOff x="454390" y="3785917"/>
            <a:chExt cx="304735" cy="1140844"/>
          </a:xfrm>
        </p:grpSpPr>
        <p:pic>
          <p:nvPicPr>
            <p:cNvPr id="34" name="Elemento grafico 33" descr="Faccina sorridente con riempimento a tinta unita">
              <a:extLst>
                <a:ext uri="{FF2B5EF4-FFF2-40B4-BE49-F238E27FC236}">
                  <a16:creationId xmlns:a16="http://schemas.microsoft.com/office/drawing/2014/main" id="{E32C961E-76A0-570E-70E4-3EC32B7942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653" y="3785917"/>
              <a:ext cx="288986" cy="245854"/>
            </a:xfrm>
            <a:prstGeom prst="rect">
              <a:avLst/>
            </a:prstGeom>
          </p:spPr>
        </p:pic>
        <p:pic>
          <p:nvPicPr>
            <p:cNvPr id="38" name="Elemento grafico 37" descr="Faccina sorridente con riempimento a tinta unita">
              <a:extLst>
                <a:ext uri="{FF2B5EF4-FFF2-40B4-BE49-F238E27FC236}">
                  <a16:creationId xmlns:a16="http://schemas.microsoft.com/office/drawing/2014/main" id="{D9C0E2E7-0303-C830-40AE-C8E17C9E3A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390" y="4034068"/>
              <a:ext cx="288986" cy="245854"/>
            </a:xfrm>
            <a:prstGeom prst="rect">
              <a:avLst/>
            </a:prstGeom>
          </p:spPr>
        </p:pic>
        <p:pic>
          <p:nvPicPr>
            <p:cNvPr id="40" name="Elemento grafico 39" descr="Faccina triste con riempimento a tinta unita">
              <a:extLst>
                <a:ext uri="{FF2B5EF4-FFF2-40B4-BE49-F238E27FC236}">
                  <a16:creationId xmlns:a16="http://schemas.microsoft.com/office/drawing/2014/main" id="{01A3DDB2-5867-25DC-3120-4625AEFFA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357" y="4432899"/>
              <a:ext cx="299768" cy="245853"/>
            </a:xfrm>
            <a:prstGeom prst="rect">
              <a:avLst/>
            </a:prstGeom>
          </p:spPr>
        </p:pic>
        <p:pic>
          <p:nvPicPr>
            <p:cNvPr id="41" name="Elemento grafico 40" descr="Faccina triste con riempimento a tinta unita">
              <a:extLst>
                <a:ext uri="{FF2B5EF4-FFF2-40B4-BE49-F238E27FC236}">
                  <a16:creationId xmlns:a16="http://schemas.microsoft.com/office/drawing/2014/main" id="{E3478F24-20C1-EA3C-F364-D47FAD0629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357" y="4680908"/>
              <a:ext cx="299768" cy="245853"/>
            </a:xfrm>
            <a:prstGeom prst="rect">
              <a:avLst/>
            </a:prstGeom>
          </p:spPr>
        </p:pic>
      </p:grpSp>
      <p:cxnSp>
        <p:nvCxnSpPr>
          <p:cNvPr id="44" name="Connettore 2 43">
            <a:extLst>
              <a:ext uri="{FF2B5EF4-FFF2-40B4-BE49-F238E27FC236}">
                <a16:creationId xmlns:a16="http://schemas.microsoft.com/office/drawing/2014/main" id="{1041DA64-7834-FAF4-32A8-67F7D218DFC0}"/>
              </a:ext>
            </a:extLst>
          </p:cNvPr>
          <p:cNvCxnSpPr>
            <a:cxnSpLocks/>
          </p:cNvCxnSpPr>
          <p:nvPr/>
        </p:nvCxnSpPr>
        <p:spPr>
          <a:xfrm flipV="1">
            <a:off x="4845008" y="2457471"/>
            <a:ext cx="705458" cy="45579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5" name="CasellaDiTesto 34">
            <a:extLst>
              <a:ext uri="{FF2B5EF4-FFF2-40B4-BE49-F238E27FC236}">
                <a16:creationId xmlns:a16="http://schemas.microsoft.com/office/drawing/2014/main" id="{E15CE7D3-E4D7-9251-75FA-815EC01D5DE3}"/>
              </a:ext>
            </a:extLst>
          </p:cNvPr>
          <p:cNvSpPr txBox="1"/>
          <p:nvPr/>
        </p:nvSpPr>
        <p:spPr>
          <a:xfrm>
            <a:off x="4695310" y="647139"/>
            <a:ext cx="299637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a:ea typeface="Verdana"/>
              </a:rPr>
              <a:t>(Heritage: OSIRIS-REx)</a:t>
            </a:r>
          </a:p>
        </p:txBody>
      </p:sp>
    </p:spTree>
    <p:extLst>
      <p:ext uri="{BB962C8B-B14F-4D97-AF65-F5344CB8AC3E}">
        <p14:creationId xmlns:p14="http://schemas.microsoft.com/office/powerpoint/2010/main" val="2254091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F8B9-B744-9E9B-EE0C-90AB7CE9A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40714-E3B5-4CE1-3692-A7B4890616C0}"/>
              </a:ext>
            </a:extLst>
          </p:cNvPr>
          <p:cNvSpPr>
            <a:spLocks noGrp="1"/>
          </p:cNvSpPr>
          <p:nvPr>
            <p:ph type="title"/>
          </p:nvPr>
        </p:nvSpPr>
        <p:spPr>
          <a:xfrm>
            <a:off x="342899" y="-126107"/>
            <a:ext cx="8229600" cy="857250"/>
          </a:xfrm>
        </p:spPr>
        <p:txBody>
          <a:bodyPr/>
          <a:lstStyle/>
          <a:p>
            <a:r>
              <a:rPr lang="en-US">
                <a:ea typeface="Verdana"/>
              </a:rPr>
              <a:t>Structure: Modal Analysis</a:t>
            </a:r>
            <a:endParaRPr lang="it-IT"/>
          </a:p>
        </p:txBody>
      </p:sp>
      <p:graphicFrame>
        <p:nvGraphicFramePr>
          <p:cNvPr id="8" name="Tabella 7">
            <a:extLst>
              <a:ext uri="{FF2B5EF4-FFF2-40B4-BE49-F238E27FC236}">
                <a16:creationId xmlns:a16="http://schemas.microsoft.com/office/drawing/2014/main" id="{E871FF20-7E95-816E-96D2-85FFC6CD2706}"/>
              </a:ext>
            </a:extLst>
          </p:cNvPr>
          <p:cNvGraphicFramePr>
            <a:graphicFrameLocks noGrp="1"/>
          </p:cNvGraphicFramePr>
          <p:nvPr>
            <p:extLst>
              <p:ext uri="{D42A27DB-BD31-4B8C-83A1-F6EECF244321}">
                <p14:modId xmlns:p14="http://schemas.microsoft.com/office/powerpoint/2010/main" val="3721839742"/>
              </p:ext>
            </p:extLst>
          </p:nvPr>
        </p:nvGraphicFramePr>
        <p:xfrm>
          <a:off x="342899" y="731143"/>
          <a:ext cx="4867276" cy="2590800"/>
        </p:xfrm>
        <a:graphic>
          <a:graphicData uri="http://schemas.openxmlformats.org/drawingml/2006/table">
            <a:tbl>
              <a:tblPr firstRow="1" bandRow="1">
                <a:tableStyleId>{5C22544A-7EE6-4342-B048-85BDC9FD1C3A}</a:tableStyleId>
              </a:tblPr>
              <a:tblGrid>
                <a:gridCol w="3152141">
                  <a:extLst>
                    <a:ext uri="{9D8B030D-6E8A-4147-A177-3AD203B41FA5}">
                      <a16:colId xmlns:a16="http://schemas.microsoft.com/office/drawing/2014/main" val="422001834"/>
                    </a:ext>
                  </a:extLst>
                </a:gridCol>
                <a:gridCol w="1715135">
                  <a:extLst>
                    <a:ext uri="{9D8B030D-6E8A-4147-A177-3AD203B41FA5}">
                      <a16:colId xmlns:a16="http://schemas.microsoft.com/office/drawing/2014/main" val="4019215900"/>
                    </a:ext>
                  </a:extLst>
                </a:gridCol>
              </a:tblGrid>
              <a:tr h="5181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a:t>Launcher compliance</a:t>
                      </a:r>
                      <a:endParaRPr kumimoji="0" lang="en-GB" sz="1400" b="1" i="0" u="none" strike="noStrike" kern="1200" cap="none" spc="0" normalizeH="0" baseline="0" noProof="0">
                        <a:ln>
                          <a:noFill/>
                        </a:ln>
                        <a:solidFill>
                          <a:prstClr val="white"/>
                        </a:solidFill>
                        <a:effectLst/>
                        <a:uLnTx/>
                        <a:uFillTx/>
                        <a:latin typeface="+mn-lt"/>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Verdana"/>
                          <a:ea typeface="+mn-ea"/>
                          <a:cs typeface="+mn-cs"/>
                        </a:rPr>
                        <a:t>Value</a:t>
                      </a:r>
                    </a:p>
                  </a:txBody>
                  <a:tcPr anchor="ctr"/>
                </a:tc>
                <a:extLst>
                  <a:ext uri="{0D108BD9-81ED-4DB2-BD59-A6C34878D82A}">
                    <a16:rowId xmlns:a16="http://schemas.microsoft.com/office/drawing/2014/main" val="3745175645"/>
                  </a:ext>
                </a:extLst>
              </a:tr>
              <a:tr h="518160">
                <a:tc>
                  <a:txBody>
                    <a:bodyPr/>
                    <a:lstStyle/>
                    <a:p>
                      <a:pPr algn="l"/>
                      <a:r>
                        <a:rPr lang="en-GB" sz="1400"/>
                        <a:t>Min. axial natural frequency</a:t>
                      </a:r>
                    </a:p>
                  </a:txBody>
                  <a:tcPr anchor="ctr"/>
                </a:tc>
                <a:tc>
                  <a:txBody>
                    <a:bodyPr/>
                    <a:lstStyle/>
                    <a:p>
                      <a:r>
                        <a:rPr lang="en-GB" sz="1400"/>
                        <a:t>20 Hz</a:t>
                      </a:r>
                    </a:p>
                  </a:txBody>
                  <a:tcPr anchor="ctr"/>
                </a:tc>
                <a:extLst>
                  <a:ext uri="{0D108BD9-81ED-4DB2-BD59-A6C34878D82A}">
                    <a16:rowId xmlns:a16="http://schemas.microsoft.com/office/drawing/2014/main" val="3119484589"/>
                  </a:ext>
                </a:extLst>
              </a:tr>
              <a:tr h="518160">
                <a:tc>
                  <a:txBody>
                    <a:bodyPr/>
                    <a:lstStyle/>
                    <a:p>
                      <a:pPr algn="l"/>
                      <a:r>
                        <a:rPr lang="en-GB" sz="1400"/>
                        <a:t>Min. lateral natural frequency</a:t>
                      </a:r>
                    </a:p>
                  </a:txBody>
                  <a:tcPr anchor="ctr"/>
                </a:tc>
                <a:tc>
                  <a:txBody>
                    <a:bodyPr/>
                    <a:lstStyle/>
                    <a:p>
                      <a:r>
                        <a:rPr lang="en-GB" sz="1400"/>
                        <a:t>6 Hz</a:t>
                      </a:r>
                    </a:p>
                  </a:txBody>
                  <a:tcPr anchor="ctr"/>
                </a:tc>
                <a:extLst>
                  <a:ext uri="{0D108BD9-81ED-4DB2-BD59-A6C34878D82A}">
                    <a16:rowId xmlns:a16="http://schemas.microsoft.com/office/drawing/2014/main" val="3753636379"/>
                  </a:ext>
                </a:extLst>
              </a:tr>
              <a:tr h="518160">
                <a:tc>
                  <a:txBody>
                    <a:bodyPr/>
                    <a:lstStyle/>
                    <a:p>
                      <a:pPr algn="l"/>
                      <a:r>
                        <a:rPr lang="en-GB" sz="1400"/>
                        <a:t>Min. ax. obtained</a:t>
                      </a:r>
                    </a:p>
                  </a:txBody>
                  <a:tcPr anchor="ctr"/>
                </a:tc>
                <a:tc>
                  <a:txBody>
                    <a:bodyPr/>
                    <a:lstStyle/>
                    <a:p>
                      <a:r>
                        <a:rPr lang="en-GB" sz="1400"/>
                        <a:t>29 Hz </a:t>
                      </a:r>
                    </a:p>
                  </a:txBody>
                  <a:tcPr anchor="ctr"/>
                </a:tc>
                <a:extLst>
                  <a:ext uri="{0D108BD9-81ED-4DB2-BD59-A6C34878D82A}">
                    <a16:rowId xmlns:a16="http://schemas.microsoft.com/office/drawing/2014/main" val="470157249"/>
                  </a:ext>
                </a:extLst>
              </a:tr>
              <a:tr h="518160">
                <a:tc>
                  <a:txBody>
                    <a:bodyPr/>
                    <a:lstStyle/>
                    <a:p>
                      <a:pPr algn="l"/>
                      <a:r>
                        <a:rPr lang="en-GB" sz="1400"/>
                        <a:t>Min. lat. obtaned</a:t>
                      </a:r>
                    </a:p>
                  </a:txBody>
                  <a:tcPr anchor="ctr"/>
                </a:tc>
                <a:tc>
                  <a:txBody>
                    <a:bodyPr/>
                    <a:lstStyle/>
                    <a:p>
                      <a:r>
                        <a:rPr lang="en-GB" sz="1400"/>
                        <a:t>13 Hz</a:t>
                      </a:r>
                    </a:p>
                  </a:txBody>
                  <a:tcPr anchor="ctr"/>
                </a:tc>
                <a:extLst>
                  <a:ext uri="{0D108BD9-81ED-4DB2-BD59-A6C34878D82A}">
                    <a16:rowId xmlns:a16="http://schemas.microsoft.com/office/drawing/2014/main" val="1427056949"/>
                  </a:ext>
                </a:extLst>
              </a:tr>
            </a:tbl>
          </a:graphicData>
        </a:graphic>
      </p:graphicFrame>
      <p:graphicFrame>
        <p:nvGraphicFramePr>
          <p:cNvPr id="11" name="Tabella 10">
            <a:extLst>
              <a:ext uri="{FF2B5EF4-FFF2-40B4-BE49-F238E27FC236}">
                <a16:creationId xmlns:a16="http://schemas.microsoft.com/office/drawing/2014/main" id="{A0A9145A-9C83-7FF9-41B1-13395810BADE}"/>
              </a:ext>
            </a:extLst>
          </p:cNvPr>
          <p:cNvGraphicFramePr>
            <a:graphicFrameLocks noGrp="1"/>
          </p:cNvGraphicFramePr>
          <p:nvPr>
            <p:extLst>
              <p:ext uri="{D42A27DB-BD31-4B8C-83A1-F6EECF244321}">
                <p14:modId xmlns:p14="http://schemas.microsoft.com/office/powerpoint/2010/main" val="1659396458"/>
              </p:ext>
            </p:extLst>
          </p:nvPr>
        </p:nvGraphicFramePr>
        <p:xfrm>
          <a:off x="342899" y="3321943"/>
          <a:ext cx="4867276" cy="1036320"/>
        </p:xfrm>
        <a:graphic>
          <a:graphicData uri="http://schemas.openxmlformats.org/drawingml/2006/table">
            <a:tbl>
              <a:tblPr firstRow="1" bandRow="1">
                <a:tableStyleId>{5C22544A-7EE6-4342-B048-85BDC9FD1C3A}</a:tableStyleId>
              </a:tblPr>
              <a:tblGrid>
                <a:gridCol w="2076131">
                  <a:extLst>
                    <a:ext uri="{9D8B030D-6E8A-4147-A177-3AD203B41FA5}">
                      <a16:colId xmlns:a16="http://schemas.microsoft.com/office/drawing/2014/main" val="3409909757"/>
                    </a:ext>
                  </a:extLst>
                </a:gridCol>
                <a:gridCol w="2791145">
                  <a:extLst>
                    <a:ext uri="{9D8B030D-6E8A-4147-A177-3AD203B41FA5}">
                      <a16:colId xmlns:a16="http://schemas.microsoft.com/office/drawing/2014/main" val="496389292"/>
                    </a:ext>
                  </a:extLst>
                </a:gridCol>
              </a:tblGrid>
              <a:tr h="5181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a:t>Zone </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a:t>Selected materials</a:t>
                      </a:r>
                    </a:p>
                  </a:txBody>
                  <a:tcPr anchor="ctr"/>
                </a:tc>
                <a:extLst>
                  <a:ext uri="{0D108BD9-81ED-4DB2-BD59-A6C34878D82A}">
                    <a16:rowId xmlns:a16="http://schemas.microsoft.com/office/drawing/2014/main" val="2395400443"/>
                  </a:ext>
                </a:extLst>
              </a:tr>
              <a:tr h="518160">
                <a:tc>
                  <a:txBody>
                    <a:bodyPr/>
                    <a:lstStyle/>
                    <a:p>
                      <a:pPr algn="l"/>
                      <a:r>
                        <a:rPr lang="en-GB" sz="1400"/>
                        <a:t>Skin e core</a:t>
                      </a:r>
                    </a:p>
                  </a:txBody>
                  <a:tcPr anchor="ctr"/>
                </a:tc>
                <a:tc>
                  <a:txBody>
                    <a:bodyPr/>
                    <a:lstStyle/>
                    <a:p>
                      <a:pPr algn="l"/>
                      <a:r>
                        <a:rPr lang="en-GB" sz="1400"/>
                        <a:t>Aluminum and honeycomb composite layup.</a:t>
                      </a:r>
                    </a:p>
                  </a:txBody>
                  <a:tcPr anchor="ctr"/>
                </a:tc>
                <a:extLst>
                  <a:ext uri="{0D108BD9-81ED-4DB2-BD59-A6C34878D82A}">
                    <a16:rowId xmlns:a16="http://schemas.microsoft.com/office/drawing/2014/main" val="2263632188"/>
                  </a:ext>
                </a:extLst>
              </a:tr>
            </a:tbl>
          </a:graphicData>
        </a:graphic>
      </p:graphicFrame>
      <p:pic>
        <p:nvPicPr>
          <p:cNvPr id="23" name="Immagine 22">
            <a:extLst>
              <a:ext uri="{FF2B5EF4-FFF2-40B4-BE49-F238E27FC236}">
                <a16:creationId xmlns:a16="http://schemas.microsoft.com/office/drawing/2014/main" id="{C3FDDC84-E93A-AE78-D0BF-3F7544260EA8}"/>
              </a:ext>
            </a:extLst>
          </p:cNvPr>
          <p:cNvPicPr>
            <a:picLocks noChangeAspect="1"/>
          </p:cNvPicPr>
          <p:nvPr/>
        </p:nvPicPr>
        <p:blipFill>
          <a:blip r:embed="rId2"/>
          <a:stretch>
            <a:fillRect/>
          </a:stretch>
        </p:blipFill>
        <p:spPr>
          <a:xfrm>
            <a:off x="5525566" y="1273621"/>
            <a:ext cx="3275535" cy="2596257"/>
          </a:xfrm>
          <a:prstGeom prst="rect">
            <a:avLst/>
          </a:prstGeom>
        </p:spPr>
      </p:pic>
      <p:pic>
        <p:nvPicPr>
          <p:cNvPr id="36" name="Elemento grafico 35" descr="Segno di spunta con riempimento a tinta unita">
            <a:extLst>
              <a:ext uri="{FF2B5EF4-FFF2-40B4-BE49-F238E27FC236}">
                <a16:creationId xmlns:a16="http://schemas.microsoft.com/office/drawing/2014/main" id="{48D5C929-343F-2F58-379A-40D995338D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9099" y="2849479"/>
            <a:ext cx="389468" cy="389468"/>
          </a:xfrm>
          <a:prstGeom prst="rect">
            <a:avLst/>
          </a:prstGeom>
        </p:spPr>
      </p:pic>
      <p:pic>
        <p:nvPicPr>
          <p:cNvPr id="37" name="Elemento grafico 36" descr="Segno di spunta con riempimento a tinta unita">
            <a:extLst>
              <a:ext uri="{FF2B5EF4-FFF2-40B4-BE49-F238E27FC236}">
                <a16:creationId xmlns:a16="http://schemas.microsoft.com/office/drawing/2014/main" id="{F1C3983D-5076-25A6-322D-99FE50BAF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9099" y="2377015"/>
            <a:ext cx="389468" cy="389468"/>
          </a:xfrm>
          <a:prstGeom prst="rect">
            <a:avLst/>
          </a:prstGeom>
        </p:spPr>
      </p:pic>
    </p:spTree>
    <p:extLst>
      <p:ext uri="{BB962C8B-B14F-4D97-AF65-F5344CB8AC3E}">
        <p14:creationId xmlns:p14="http://schemas.microsoft.com/office/powerpoint/2010/main" val="2300255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CCBFF-7462-0973-D152-D5AD54508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AC72FA-7CAC-1171-64FF-E267449A8772}"/>
              </a:ext>
            </a:extLst>
          </p:cNvPr>
          <p:cNvSpPr>
            <a:spLocks noGrp="1"/>
          </p:cNvSpPr>
          <p:nvPr>
            <p:ph type="title"/>
          </p:nvPr>
        </p:nvSpPr>
        <p:spPr/>
        <p:txBody>
          <a:bodyPr/>
          <a:lstStyle/>
          <a:p>
            <a:r>
              <a:rPr lang="en-US">
                <a:ea typeface="Verdana"/>
              </a:rPr>
              <a:t>Mass budget</a:t>
            </a:r>
            <a:endParaRPr lang="it-IT"/>
          </a:p>
        </p:txBody>
      </p:sp>
      <p:graphicFrame>
        <p:nvGraphicFramePr>
          <p:cNvPr id="4" name="Tabella 3">
            <a:extLst>
              <a:ext uri="{FF2B5EF4-FFF2-40B4-BE49-F238E27FC236}">
                <a16:creationId xmlns:a16="http://schemas.microsoft.com/office/drawing/2014/main" id="{3E652E0A-D79C-111F-4CA6-D5B638E3BA42}"/>
              </a:ext>
            </a:extLst>
          </p:cNvPr>
          <p:cNvGraphicFramePr>
            <a:graphicFrameLocks noGrp="1"/>
          </p:cNvGraphicFramePr>
          <p:nvPr/>
        </p:nvGraphicFramePr>
        <p:xfrm>
          <a:off x="4997729" y="385097"/>
          <a:ext cx="2828011" cy="3794760"/>
        </p:xfrm>
        <a:graphic>
          <a:graphicData uri="http://schemas.openxmlformats.org/drawingml/2006/table">
            <a:tbl>
              <a:tblPr firstRow="1" bandRow="1">
                <a:tableStyleId>{5C22544A-7EE6-4342-B048-85BDC9FD1C3A}</a:tableStyleId>
              </a:tblPr>
              <a:tblGrid>
                <a:gridCol w="1669771">
                  <a:extLst>
                    <a:ext uri="{9D8B030D-6E8A-4147-A177-3AD203B41FA5}">
                      <a16:colId xmlns:a16="http://schemas.microsoft.com/office/drawing/2014/main" val="344468565"/>
                    </a:ext>
                  </a:extLst>
                </a:gridCol>
                <a:gridCol w="1158240">
                  <a:extLst>
                    <a:ext uri="{9D8B030D-6E8A-4147-A177-3AD203B41FA5}">
                      <a16:colId xmlns:a16="http://schemas.microsoft.com/office/drawing/2014/main" val="1063010233"/>
                    </a:ext>
                  </a:extLst>
                </a:gridCol>
              </a:tblGrid>
              <a:tr h="322902">
                <a:tc>
                  <a:txBody>
                    <a:bodyPr/>
                    <a:lstStyle/>
                    <a:p>
                      <a:pPr marL="0" algn="ctr" defTabSz="457200" rtl="0" eaLnBrk="1" latinLnBrk="0" hangingPunct="1"/>
                      <a:r>
                        <a:rPr lang="en-GB" sz="1100" b="1" kern="1200">
                          <a:solidFill>
                            <a:schemeClr val="lt1"/>
                          </a:solidFill>
                          <a:latin typeface="+mn-lt"/>
                          <a:ea typeface="+mn-ea"/>
                          <a:cs typeface="+mn-cs"/>
                        </a:rPr>
                        <a:t>Subsystem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it-IT" sz="1100"/>
                        <a:t>Mass with </a:t>
                      </a:r>
                      <a:r>
                        <a:rPr lang="it-IT" sz="1100" err="1"/>
                        <a:t>DMMs</a:t>
                      </a:r>
                      <a:r>
                        <a:rPr lang="it-IT" sz="1100"/>
                        <a:t>[kg]</a:t>
                      </a:r>
                      <a:endParaRPr lang="en-GB" sz="1100"/>
                    </a:p>
                  </a:txBody>
                  <a:tcPr>
                    <a:lnL w="12700" cmpd="sng">
                      <a:noFill/>
                    </a:lnL>
                  </a:tcPr>
                </a:tc>
                <a:extLst>
                  <a:ext uri="{0D108BD9-81ED-4DB2-BD59-A6C34878D82A}">
                    <a16:rowId xmlns:a16="http://schemas.microsoft.com/office/drawing/2014/main" val="1289383601"/>
                  </a:ext>
                </a:extLst>
              </a:tr>
              <a:tr h="0">
                <a:tc>
                  <a:txBody>
                    <a:bodyPr/>
                    <a:lstStyle/>
                    <a:p>
                      <a:r>
                        <a:rPr lang="en-GB" sz="1100"/>
                        <a:t>P/L</a:t>
                      </a:r>
                    </a:p>
                  </a:txBody>
                  <a:tcPr>
                    <a:lnT w="38100" cap="flat" cmpd="sng" algn="ctr">
                      <a:solidFill>
                        <a:schemeClr val="bg1"/>
                      </a:solidFill>
                      <a:prstDash val="solid"/>
                      <a:round/>
                      <a:headEnd type="none" w="med" len="med"/>
                      <a:tailEnd type="none" w="med" len="med"/>
                    </a:lnT>
                  </a:tcPr>
                </a:tc>
                <a:tc>
                  <a:txBody>
                    <a:bodyPr/>
                    <a:lstStyle/>
                    <a:p>
                      <a:pPr algn="ctr"/>
                      <a:r>
                        <a:rPr lang="en-GB" sz="1100"/>
                        <a:t>43.03</a:t>
                      </a:r>
                    </a:p>
                  </a:txBody>
                  <a:tcPr/>
                </a:tc>
                <a:extLst>
                  <a:ext uri="{0D108BD9-81ED-4DB2-BD59-A6C34878D82A}">
                    <a16:rowId xmlns:a16="http://schemas.microsoft.com/office/drawing/2014/main" val="781253543"/>
                  </a:ext>
                </a:extLst>
              </a:tr>
              <a:tr h="238254">
                <a:tc>
                  <a:txBody>
                    <a:bodyPr/>
                    <a:lstStyle/>
                    <a:p>
                      <a:r>
                        <a:rPr lang="en-GB" sz="1100"/>
                        <a:t>ADCS</a:t>
                      </a:r>
                    </a:p>
                  </a:txBody>
                  <a:tcPr/>
                </a:tc>
                <a:tc>
                  <a:txBody>
                    <a:bodyPr/>
                    <a:lstStyle/>
                    <a:p>
                      <a:pPr algn="ctr"/>
                      <a:r>
                        <a:rPr lang="en-GB" sz="1100"/>
                        <a:t>50.72</a:t>
                      </a:r>
                    </a:p>
                  </a:txBody>
                  <a:tcPr anchor="ctr"/>
                </a:tc>
                <a:extLst>
                  <a:ext uri="{0D108BD9-81ED-4DB2-BD59-A6C34878D82A}">
                    <a16:rowId xmlns:a16="http://schemas.microsoft.com/office/drawing/2014/main" val="2614415709"/>
                  </a:ext>
                </a:extLst>
              </a:tr>
              <a:tr h="220980">
                <a:tc>
                  <a:txBody>
                    <a:bodyPr/>
                    <a:lstStyle/>
                    <a:p>
                      <a:r>
                        <a:rPr lang="en-GB" sz="1100"/>
                        <a:t>GNC</a:t>
                      </a:r>
                    </a:p>
                  </a:txBody>
                  <a:tcPr/>
                </a:tc>
                <a:tc>
                  <a:txBody>
                    <a:bodyPr/>
                    <a:lstStyle/>
                    <a:p>
                      <a:pPr algn="ctr"/>
                      <a:r>
                        <a:rPr lang="en-GB" sz="1100"/>
                        <a:t>33.47</a:t>
                      </a:r>
                    </a:p>
                  </a:txBody>
                  <a:tcPr/>
                </a:tc>
                <a:extLst>
                  <a:ext uri="{0D108BD9-81ED-4DB2-BD59-A6C34878D82A}">
                    <a16:rowId xmlns:a16="http://schemas.microsoft.com/office/drawing/2014/main" val="1085480558"/>
                  </a:ext>
                </a:extLst>
              </a:tr>
              <a:tr h="0">
                <a:tc>
                  <a:txBody>
                    <a:bodyPr/>
                    <a:lstStyle/>
                    <a:p>
                      <a:r>
                        <a:rPr lang="en-GB" sz="1100"/>
                        <a:t>EPS</a:t>
                      </a:r>
                    </a:p>
                  </a:txBody>
                  <a:tcPr/>
                </a:tc>
                <a:tc>
                  <a:txBody>
                    <a:bodyPr/>
                    <a:lstStyle/>
                    <a:p>
                      <a:pPr algn="ctr"/>
                      <a:r>
                        <a:rPr lang="en-GB" sz="1100"/>
                        <a:t>413.88</a:t>
                      </a:r>
                    </a:p>
                  </a:txBody>
                  <a:tcPr/>
                </a:tc>
                <a:extLst>
                  <a:ext uri="{0D108BD9-81ED-4DB2-BD59-A6C34878D82A}">
                    <a16:rowId xmlns:a16="http://schemas.microsoft.com/office/drawing/2014/main" val="3572064807"/>
                  </a:ext>
                </a:extLst>
              </a:tr>
              <a:tr h="175290">
                <a:tc>
                  <a:txBody>
                    <a:bodyPr/>
                    <a:lstStyle/>
                    <a:p>
                      <a:r>
                        <a:rPr lang="en-GB" sz="1100"/>
                        <a:t>TTMTC</a:t>
                      </a:r>
                    </a:p>
                  </a:txBody>
                  <a:tcPr/>
                </a:tc>
                <a:tc>
                  <a:txBody>
                    <a:bodyPr/>
                    <a:lstStyle/>
                    <a:p>
                      <a:pPr algn="ctr"/>
                      <a:r>
                        <a:rPr lang="en-GB" sz="1100"/>
                        <a:t>68.88</a:t>
                      </a:r>
                    </a:p>
                  </a:txBody>
                  <a:tcPr/>
                </a:tc>
                <a:extLst>
                  <a:ext uri="{0D108BD9-81ED-4DB2-BD59-A6C34878D82A}">
                    <a16:rowId xmlns:a16="http://schemas.microsoft.com/office/drawing/2014/main" val="1425622861"/>
                  </a:ext>
                </a:extLst>
              </a:tr>
              <a:tr h="175290">
                <a:tc>
                  <a:txBody>
                    <a:bodyPr/>
                    <a:lstStyle/>
                    <a:p>
                      <a:r>
                        <a:rPr lang="en-GB" sz="1100"/>
                        <a:t>TCS</a:t>
                      </a:r>
                    </a:p>
                  </a:txBody>
                  <a:tcPr/>
                </a:tc>
                <a:tc>
                  <a:txBody>
                    <a:bodyPr/>
                    <a:lstStyle/>
                    <a:p>
                      <a:pPr algn="ctr"/>
                      <a:r>
                        <a:rPr lang="en-GB" sz="1100"/>
                        <a:t>11.34</a:t>
                      </a:r>
                    </a:p>
                  </a:txBody>
                  <a:tcPr/>
                </a:tc>
                <a:extLst>
                  <a:ext uri="{0D108BD9-81ED-4DB2-BD59-A6C34878D82A}">
                    <a16:rowId xmlns:a16="http://schemas.microsoft.com/office/drawing/2014/main" val="3967860778"/>
                  </a:ext>
                </a:extLst>
              </a:tr>
              <a:tr h="175290">
                <a:tc>
                  <a:txBody>
                    <a:bodyPr/>
                    <a:lstStyle/>
                    <a:p>
                      <a:r>
                        <a:rPr lang="en-GB" sz="1100"/>
                        <a:t>PS</a:t>
                      </a:r>
                    </a:p>
                  </a:txBody>
                  <a:tcPr/>
                </a:tc>
                <a:tc>
                  <a:txBody>
                    <a:bodyPr/>
                    <a:lstStyle/>
                    <a:p>
                      <a:pPr algn="ctr"/>
                      <a:r>
                        <a:rPr lang="en-GB" sz="1100"/>
                        <a:t>98.45</a:t>
                      </a:r>
                    </a:p>
                  </a:txBody>
                  <a:tcPr/>
                </a:tc>
                <a:extLst>
                  <a:ext uri="{0D108BD9-81ED-4DB2-BD59-A6C34878D82A}">
                    <a16:rowId xmlns:a16="http://schemas.microsoft.com/office/drawing/2014/main" val="1789073844"/>
                  </a:ext>
                </a:extLst>
              </a:tr>
              <a:tr h="175290">
                <a:tc>
                  <a:txBody>
                    <a:bodyPr/>
                    <a:lstStyle/>
                    <a:p>
                      <a:r>
                        <a:rPr lang="en-GB" sz="1100"/>
                        <a:t>OBDH</a:t>
                      </a:r>
                    </a:p>
                  </a:txBody>
                  <a:tcPr/>
                </a:tc>
                <a:tc>
                  <a:txBody>
                    <a:bodyPr/>
                    <a:lstStyle/>
                    <a:p>
                      <a:pPr algn="ctr"/>
                      <a:r>
                        <a:rPr lang="en-GB" sz="1100"/>
                        <a:t>1.20</a:t>
                      </a:r>
                    </a:p>
                  </a:txBody>
                  <a:tcPr/>
                </a:tc>
                <a:extLst>
                  <a:ext uri="{0D108BD9-81ED-4DB2-BD59-A6C34878D82A}">
                    <a16:rowId xmlns:a16="http://schemas.microsoft.com/office/drawing/2014/main" val="814663086"/>
                  </a:ext>
                </a:extLst>
              </a:tr>
              <a:tr h="175290">
                <a:tc>
                  <a:txBody>
                    <a:bodyPr/>
                    <a:lstStyle/>
                    <a:p>
                      <a:r>
                        <a:rPr lang="en-GB" sz="1100"/>
                        <a:t>CAPSULE</a:t>
                      </a:r>
                    </a:p>
                  </a:txBody>
                  <a:tcPr/>
                </a:tc>
                <a:tc>
                  <a:txBody>
                    <a:bodyPr/>
                    <a:lstStyle/>
                    <a:p>
                      <a:pPr algn="ctr"/>
                      <a:r>
                        <a:rPr lang="en-GB" sz="1100"/>
                        <a:t>27.3</a:t>
                      </a:r>
                    </a:p>
                  </a:txBody>
                  <a:tcPr/>
                </a:tc>
                <a:extLst>
                  <a:ext uri="{0D108BD9-81ED-4DB2-BD59-A6C34878D82A}">
                    <a16:rowId xmlns:a16="http://schemas.microsoft.com/office/drawing/2014/main" val="1918902535"/>
                  </a:ext>
                </a:extLst>
              </a:tr>
              <a:tr h="175290">
                <a:tc>
                  <a:txBody>
                    <a:bodyPr/>
                    <a:lstStyle/>
                    <a:p>
                      <a:r>
                        <a:rPr lang="en-GB" sz="1100"/>
                        <a:t>STRUCTURES</a:t>
                      </a:r>
                    </a:p>
                  </a:txBody>
                  <a:tcPr/>
                </a:tc>
                <a:tc>
                  <a:txBody>
                    <a:bodyPr/>
                    <a:lstStyle/>
                    <a:p>
                      <a:pPr algn="ctr"/>
                      <a:r>
                        <a:rPr lang="en-GB" sz="1100"/>
                        <a:t>420</a:t>
                      </a:r>
                    </a:p>
                  </a:txBody>
                  <a:tcPr/>
                </a:tc>
                <a:extLst>
                  <a:ext uri="{0D108BD9-81ED-4DB2-BD59-A6C34878D82A}">
                    <a16:rowId xmlns:a16="http://schemas.microsoft.com/office/drawing/2014/main" val="2190209435"/>
                  </a:ext>
                </a:extLst>
              </a:tr>
              <a:tr h="175290">
                <a:tc>
                  <a:txBody>
                    <a:bodyPr/>
                    <a:lstStyle/>
                    <a:p>
                      <a:r>
                        <a:rPr lang="en-GB" sz="1100"/>
                        <a:t>Dry Mass (+20%)</a:t>
                      </a:r>
                    </a:p>
                  </a:txBody>
                  <a:tcPr/>
                </a:tc>
                <a:tc>
                  <a:txBody>
                    <a:bodyPr/>
                    <a:lstStyle/>
                    <a:p>
                      <a:pPr algn="ctr"/>
                      <a:r>
                        <a:rPr lang="en-GB" sz="1100"/>
                        <a:t>1497.91</a:t>
                      </a:r>
                    </a:p>
                  </a:txBody>
                  <a:tcPr/>
                </a:tc>
                <a:extLst>
                  <a:ext uri="{0D108BD9-81ED-4DB2-BD59-A6C34878D82A}">
                    <a16:rowId xmlns:a16="http://schemas.microsoft.com/office/drawing/2014/main" val="1136230204"/>
                  </a:ext>
                </a:extLst>
              </a:tr>
              <a:tr h="0">
                <a:tc>
                  <a:txBody>
                    <a:bodyPr/>
                    <a:lstStyle/>
                    <a:p>
                      <a:r>
                        <a:rPr lang="en-GB" sz="1100"/>
                        <a:t>Wet Mass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100"/>
                        <a:t>3563.81</a:t>
                      </a:r>
                    </a:p>
                  </a:txBody>
                  <a:tcPr/>
                </a:tc>
                <a:extLst>
                  <a:ext uri="{0D108BD9-81ED-4DB2-BD59-A6C34878D82A}">
                    <a16:rowId xmlns:a16="http://schemas.microsoft.com/office/drawing/2014/main" val="1465676441"/>
                  </a:ext>
                </a:extLst>
              </a:tr>
              <a:tr h="175290">
                <a:tc>
                  <a:txBody>
                    <a:bodyPr/>
                    <a:lstStyle/>
                    <a:p>
                      <a:r>
                        <a:rPr lang="en-GB" sz="1100"/>
                        <a:t>Launch Mass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100"/>
                        <a:t>3643.81</a:t>
                      </a:r>
                    </a:p>
                  </a:txBody>
                  <a:tcPr/>
                </a:tc>
                <a:extLst>
                  <a:ext uri="{0D108BD9-81ED-4DB2-BD59-A6C34878D82A}">
                    <a16:rowId xmlns:a16="http://schemas.microsoft.com/office/drawing/2014/main" val="992153393"/>
                  </a:ext>
                </a:extLst>
              </a:tr>
            </a:tbl>
          </a:graphicData>
        </a:graphic>
      </p:graphicFrame>
      <p:sp>
        <p:nvSpPr>
          <p:cNvPr id="5" name="CasellaDiTesto 4">
            <a:extLst>
              <a:ext uri="{FF2B5EF4-FFF2-40B4-BE49-F238E27FC236}">
                <a16:creationId xmlns:a16="http://schemas.microsoft.com/office/drawing/2014/main" id="{B47ACA8D-E5E2-50EF-B328-2356002940BF}"/>
              </a:ext>
            </a:extLst>
          </p:cNvPr>
          <p:cNvSpPr txBox="1"/>
          <p:nvPr/>
        </p:nvSpPr>
        <p:spPr>
          <a:xfrm>
            <a:off x="457088" y="1770550"/>
            <a:ext cx="4236944" cy="1384995"/>
          </a:xfrm>
          <a:prstGeom prst="rect">
            <a:avLst/>
          </a:prstGeom>
          <a:noFill/>
        </p:spPr>
        <p:txBody>
          <a:bodyPr wrap="square" lIns="91440" tIns="45720" rIns="91440" bIns="45720" rtlCol="0" anchor="t">
            <a:spAutoFit/>
          </a:bodyPr>
          <a:lstStyle/>
          <a:p>
            <a:r>
              <a:rPr lang="it-IT" sz="1400" b="1"/>
              <a:t>- Design </a:t>
            </a:r>
            <a:r>
              <a:rPr lang="it-IT" sz="1400" b="1" err="1"/>
              <a:t>Maturity</a:t>
            </a:r>
            <a:r>
              <a:rPr lang="it-IT" sz="1400" b="1"/>
              <a:t> </a:t>
            </a:r>
            <a:r>
              <a:rPr lang="it-IT" sz="1400" b="1" err="1"/>
              <a:t>Margins</a:t>
            </a:r>
            <a:r>
              <a:rPr lang="it-IT" sz="1400" b="1"/>
              <a:t> </a:t>
            </a:r>
          </a:p>
          <a:p>
            <a:r>
              <a:rPr lang="it-IT" sz="1400"/>
              <a:t>for </a:t>
            </a:r>
            <a:r>
              <a:rPr lang="it-IT" sz="1400" err="1"/>
              <a:t>subsystems</a:t>
            </a:r>
            <a:r>
              <a:rPr lang="it-IT" sz="1400"/>
              <a:t> are </a:t>
            </a:r>
            <a:r>
              <a:rPr lang="it-IT" sz="1400" err="1"/>
              <a:t>applied</a:t>
            </a:r>
            <a:r>
              <a:rPr lang="it-IT" sz="1400"/>
              <a:t> in compliance with ECSS standards.</a:t>
            </a:r>
          </a:p>
          <a:p>
            <a:r>
              <a:rPr lang="it-IT" sz="1400"/>
              <a:t>- Mass </a:t>
            </a:r>
            <a:r>
              <a:rPr lang="it-IT" sz="1400" err="1"/>
              <a:t>currently</a:t>
            </a:r>
            <a:r>
              <a:rPr lang="it-IT" sz="1400"/>
              <a:t> </a:t>
            </a:r>
            <a:r>
              <a:rPr lang="it-IT" sz="1400" err="1"/>
              <a:t>not</a:t>
            </a:r>
            <a:r>
              <a:rPr lang="it-IT" sz="1400"/>
              <a:t> </a:t>
            </a:r>
            <a:r>
              <a:rPr lang="it-IT" sz="1400" err="1"/>
              <a:t>compliant</a:t>
            </a:r>
            <a:r>
              <a:rPr lang="it-IT" sz="1400"/>
              <a:t> with Ariane 64 C3 capabilities, </a:t>
            </a:r>
            <a:r>
              <a:rPr lang="it-IT" sz="1400" err="1"/>
              <a:t>but</a:t>
            </a:r>
            <a:r>
              <a:rPr lang="it-IT" sz="1400"/>
              <a:t> </a:t>
            </a:r>
            <a:r>
              <a:rPr lang="it-IT" sz="1400" err="1"/>
              <a:t>addressable</a:t>
            </a:r>
            <a:r>
              <a:rPr lang="it-IT" sz="1400"/>
              <a:t> in </a:t>
            </a:r>
            <a:r>
              <a:rPr lang="it-IT" sz="1400" err="1"/>
              <a:t>further</a:t>
            </a:r>
            <a:r>
              <a:rPr lang="it-IT" sz="1400"/>
              <a:t> </a:t>
            </a:r>
            <a:r>
              <a:rPr lang="it-IT" sz="1400" err="1"/>
              <a:t>iterations</a:t>
            </a:r>
            <a:r>
              <a:rPr lang="it-IT" sz="1400"/>
              <a:t>.</a:t>
            </a:r>
            <a:endParaRPr lang="it-IT"/>
          </a:p>
        </p:txBody>
      </p:sp>
    </p:spTree>
    <p:extLst>
      <p:ext uri="{BB962C8B-B14F-4D97-AF65-F5344CB8AC3E}">
        <p14:creationId xmlns:p14="http://schemas.microsoft.com/office/powerpoint/2010/main" val="242591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4B3B-7E90-7AD5-DE1D-957BD90B6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48AC-5E48-22F5-8CBC-97BD1D34A7C9}"/>
              </a:ext>
            </a:extLst>
          </p:cNvPr>
          <p:cNvSpPr>
            <a:spLocks noGrp="1"/>
          </p:cNvSpPr>
          <p:nvPr>
            <p:ph type="title"/>
          </p:nvPr>
        </p:nvSpPr>
        <p:spPr/>
        <p:txBody>
          <a:bodyPr/>
          <a:lstStyle/>
          <a:p>
            <a:r>
              <a:rPr lang="en-US">
                <a:ea typeface="Verdana"/>
              </a:rPr>
              <a:t>Modes</a:t>
            </a:r>
          </a:p>
        </p:txBody>
      </p:sp>
      <p:sp>
        <p:nvSpPr>
          <p:cNvPr id="3" name="Text Placeholder 2">
            <a:extLst>
              <a:ext uri="{FF2B5EF4-FFF2-40B4-BE49-F238E27FC236}">
                <a16:creationId xmlns:a16="http://schemas.microsoft.com/office/drawing/2014/main" id="{BC6935AC-1393-1E56-A63F-BD613EB19B17}"/>
              </a:ext>
            </a:extLst>
          </p:cNvPr>
          <p:cNvSpPr>
            <a:spLocks noGrp="1"/>
          </p:cNvSpPr>
          <p:nvPr>
            <p:ph type="body" sz="quarter" idx="10"/>
          </p:nvPr>
        </p:nvSpPr>
        <p:spPr/>
        <p:txBody>
          <a:bodyPr vert="horz" lIns="91440" tIns="45720" rIns="91440" bIns="45720" rtlCol="0" anchor="t">
            <a:normAutofit/>
          </a:bodyPr>
          <a:lstStyle/>
          <a:p>
            <a:endParaRPr lang="en-US">
              <a:ea typeface="Verdana"/>
            </a:endParaRPr>
          </a:p>
          <a:p>
            <a:endParaRPr lang="en-US">
              <a:ea typeface="Verdana"/>
            </a:endParaRPr>
          </a:p>
        </p:txBody>
      </p:sp>
      <p:graphicFrame>
        <p:nvGraphicFramePr>
          <p:cNvPr id="4" name="Tabella 3">
            <a:extLst>
              <a:ext uri="{FF2B5EF4-FFF2-40B4-BE49-F238E27FC236}">
                <a16:creationId xmlns:a16="http://schemas.microsoft.com/office/drawing/2014/main" id="{6CC6790A-A5F9-8E03-A2F4-2EA3914FDAD9}"/>
              </a:ext>
            </a:extLst>
          </p:cNvPr>
          <p:cNvGraphicFramePr>
            <a:graphicFrameLocks noGrp="1"/>
          </p:cNvGraphicFramePr>
          <p:nvPr>
            <p:extLst>
              <p:ext uri="{D42A27DB-BD31-4B8C-83A1-F6EECF244321}">
                <p14:modId xmlns:p14="http://schemas.microsoft.com/office/powerpoint/2010/main" val="721224601"/>
              </p:ext>
            </p:extLst>
          </p:nvPr>
        </p:nvGraphicFramePr>
        <p:xfrm>
          <a:off x="2264433" y="258792"/>
          <a:ext cx="6426646" cy="4267200"/>
        </p:xfrm>
        <a:graphic>
          <a:graphicData uri="http://schemas.openxmlformats.org/drawingml/2006/table">
            <a:tbl>
              <a:tblPr firstRow="1" bandRow="1">
                <a:tableStyleId>{5C22544A-7EE6-4342-B048-85BDC9FD1C3A}</a:tableStyleId>
              </a:tblPr>
              <a:tblGrid>
                <a:gridCol w="1998186">
                  <a:extLst>
                    <a:ext uri="{9D8B030D-6E8A-4147-A177-3AD203B41FA5}">
                      <a16:colId xmlns:a16="http://schemas.microsoft.com/office/drawing/2014/main" val="2143672462"/>
                    </a:ext>
                  </a:extLst>
                </a:gridCol>
                <a:gridCol w="4428460">
                  <a:extLst>
                    <a:ext uri="{9D8B030D-6E8A-4147-A177-3AD203B41FA5}">
                      <a16:colId xmlns:a16="http://schemas.microsoft.com/office/drawing/2014/main" val="18750588"/>
                    </a:ext>
                  </a:extLst>
                </a:gridCol>
              </a:tblGrid>
              <a:tr h="299265">
                <a:tc>
                  <a:txBody>
                    <a:bodyPr/>
                    <a:lstStyle/>
                    <a:p>
                      <a:pPr lvl="0">
                        <a:buNone/>
                      </a:pPr>
                      <a:r>
                        <a:rPr lang="it-IT" sz="1400"/>
                        <a:t>Modes</a:t>
                      </a:r>
                    </a:p>
                  </a:txBody>
                  <a:tcPr/>
                </a:tc>
                <a:tc>
                  <a:txBody>
                    <a:bodyPr/>
                    <a:lstStyle/>
                    <a:p>
                      <a:pPr lvl="0">
                        <a:buNone/>
                      </a:pPr>
                      <a:r>
                        <a:rPr lang="it-IT" sz="1400"/>
                        <a:t>Definitions</a:t>
                      </a:r>
                    </a:p>
                  </a:txBody>
                  <a:tcPr/>
                </a:tc>
                <a:extLst>
                  <a:ext uri="{0D108BD9-81ED-4DB2-BD59-A6C34878D82A}">
                    <a16:rowId xmlns:a16="http://schemas.microsoft.com/office/drawing/2014/main" val="127374619"/>
                  </a:ext>
                </a:extLst>
              </a:tr>
              <a:tr h="207351">
                <a:tc>
                  <a:txBody>
                    <a:bodyPr/>
                    <a:lstStyle/>
                    <a:p>
                      <a:r>
                        <a:rPr lang="it-IT" sz="1400"/>
                        <a:t>Science - Remote</a:t>
                      </a:r>
                    </a:p>
                  </a:txBody>
                  <a:tcPr/>
                </a:tc>
                <a:tc>
                  <a:txBody>
                    <a:bodyPr/>
                    <a:lstStyle/>
                    <a:p>
                      <a:pPr lvl="0">
                        <a:buNone/>
                      </a:pPr>
                      <a:r>
                        <a:rPr lang="it-IT" sz="1400"/>
                        <a:t>Mapping of the comet</a:t>
                      </a:r>
                    </a:p>
                  </a:txBody>
                  <a:tcPr/>
                </a:tc>
                <a:extLst>
                  <a:ext uri="{0D108BD9-81ED-4DB2-BD59-A6C34878D82A}">
                    <a16:rowId xmlns:a16="http://schemas.microsoft.com/office/drawing/2014/main" val="3052714130"/>
                  </a:ext>
                </a:extLst>
              </a:tr>
              <a:tr h="207351">
                <a:tc>
                  <a:txBody>
                    <a:bodyPr/>
                    <a:lstStyle/>
                    <a:p>
                      <a:r>
                        <a:rPr lang="it-IT" sz="1400"/>
                        <a:t>Science - TAG</a:t>
                      </a:r>
                    </a:p>
                  </a:txBody>
                  <a:tcPr/>
                </a:tc>
                <a:tc>
                  <a:txBody>
                    <a:bodyPr/>
                    <a:lstStyle/>
                    <a:p>
                      <a:r>
                        <a:rPr lang="it-IT" sz="1400"/>
                        <a:t>Touch and Go </a:t>
                      </a:r>
                    </a:p>
                  </a:txBody>
                  <a:tcPr/>
                </a:tc>
                <a:extLst>
                  <a:ext uri="{0D108BD9-81ED-4DB2-BD59-A6C34878D82A}">
                    <a16:rowId xmlns:a16="http://schemas.microsoft.com/office/drawing/2014/main" val="368741846"/>
                  </a:ext>
                </a:extLst>
              </a:tr>
              <a:tr h="207351">
                <a:tc>
                  <a:txBody>
                    <a:bodyPr/>
                    <a:lstStyle/>
                    <a:p>
                      <a:pPr lvl="0">
                        <a:buNone/>
                      </a:pPr>
                      <a:r>
                        <a:rPr lang="it-IT" sz="1400"/>
                        <a:t>Science – Rad-Mag</a:t>
                      </a:r>
                    </a:p>
                  </a:txBody>
                  <a:tcPr/>
                </a:tc>
                <a:tc>
                  <a:txBody>
                    <a:bodyPr/>
                    <a:lstStyle/>
                    <a:p>
                      <a:r>
                        <a:rPr lang="it-IT" sz="1400"/>
                        <a:t>Comet study with radar and magnetomer</a:t>
                      </a:r>
                    </a:p>
                  </a:txBody>
                  <a:tcPr/>
                </a:tc>
                <a:extLst>
                  <a:ext uri="{0D108BD9-81ED-4DB2-BD59-A6C34878D82A}">
                    <a16:rowId xmlns:a16="http://schemas.microsoft.com/office/drawing/2014/main" val="2410704589"/>
                  </a:ext>
                </a:extLst>
              </a:tr>
              <a:tr h="207351">
                <a:tc>
                  <a:txBody>
                    <a:bodyPr/>
                    <a:lstStyle/>
                    <a:p>
                      <a:pPr lvl="0">
                        <a:buNone/>
                      </a:pPr>
                      <a:r>
                        <a:rPr lang="it-IT" sz="1400"/>
                        <a:t>Maneuver - DSM</a:t>
                      </a:r>
                    </a:p>
                  </a:txBody>
                  <a:tcPr/>
                </a:tc>
                <a:tc>
                  <a:txBody>
                    <a:bodyPr/>
                    <a:lstStyle/>
                    <a:p>
                      <a:r>
                        <a:rPr lang="it-IT" sz="1400"/>
                        <a:t>Deep space maneuver</a:t>
                      </a:r>
                    </a:p>
                  </a:txBody>
                  <a:tcPr/>
                </a:tc>
                <a:extLst>
                  <a:ext uri="{0D108BD9-81ED-4DB2-BD59-A6C34878D82A}">
                    <a16:rowId xmlns:a16="http://schemas.microsoft.com/office/drawing/2014/main" val="3015333523"/>
                  </a:ext>
                </a:extLst>
              </a:tr>
              <a:tr h="207351">
                <a:tc>
                  <a:txBody>
                    <a:bodyPr/>
                    <a:lstStyle/>
                    <a:p>
                      <a:pPr lvl="0">
                        <a:buNone/>
                      </a:pPr>
                      <a:r>
                        <a:rPr lang="it-IT" sz="1400"/>
                        <a:t>Maneuver - OCM</a:t>
                      </a:r>
                    </a:p>
                  </a:txBody>
                  <a:tcPr/>
                </a:tc>
                <a:tc>
                  <a:txBody>
                    <a:bodyPr/>
                    <a:lstStyle/>
                    <a:p>
                      <a:r>
                        <a:rPr lang="it-IT" sz="1400"/>
                        <a:t>Orbital correction maneuver</a:t>
                      </a:r>
                    </a:p>
                  </a:txBody>
                  <a:tcPr/>
                </a:tc>
                <a:extLst>
                  <a:ext uri="{0D108BD9-81ED-4DB2-BD59-A6C34878D82A}">
                    <a16:rowId xmlns:a16="http://schemas.microsoft.com/office/drawing/2014/main" val="1435703506"/>
                  </a:ext>
                </a:extLst>
              </a:tr>
              <a:tr h="207351">
                <a:tc>
                  <a:txBody>
                    <a:bodyPr/>
                    <a:lstStyle/>
                    <a:p>
                      <a:pPr lvl="0">
                        <a:buNone/>
                      </a:pPr>
                      <a:r>
                        <a:rPr lang="it-IT" sz="1400"/>
                        <a:t>Telecom - LP</a:t>
                      </a:r>
                    </a:p>
                  </a:txBody>
                  <a:tcPr/>
                </a:tc>
                <a:tc>
                  <a:txBody>
                    <a:bodyPr/>
                    <a:lstStyle/>
                    <a:p>
                      <a:r>
                        <a:rPr lang="it-IT" sz="1400"/>
                        <a:t>Low power telemetry communication</a:t>
                      </a:r>
                    </a:p>
                  </a:txBody>
                  <a:tcPr/>
                </a:tc>
                <a:extLst>
                  <a:ext uri="{0D108BD9-81ED-4DB2-BD59-A6C34878D82A}">
                    <a16:rowId xmlns:a16="http://schemas.microsoft.com/office/drawing/2014/main" val="2417997756"/>
                  </a:ext>
                </a:extLst>
              </a:tr>
              <a:tr h="207351">
                <a:tc>
                  <a:txBody>
                    <a:bodyPr/>
                    <a:lstStyle/>
                    <a:p>
                      <a:r>
                        <a:rPr lang="it-IT" sz="1400"/>
                        <a:t>Telecom - HP</a:t>
                      </a:r>
                    </a:p>
                  </a:txBody>
                  <a:tcPr/>
                </a:tc>
                <a:tc>
                  <a:txBody>
                    <a:bodyPr/>
                    <a:lstStyle/>
                    <a:p>
                      <a:r>
                        <a:rPr lang="it-IT" sz="1400"/>
                        <a:t>Science data downlink</a:t>
                      </a:r>
                    </a:p>
                  </a:txBody>
                  <a:tcPr/>
                </a:tc>
                <a:extLst>
                  <a:ext uri="{0D108BD9-81ED-4DB2-BD59-A6C34878D82A}">
                    <a16:rowId xmlns:a16="http://schemas.microsoft.com/office/drawing/2014/main" val="1764838339"/>
                  </a:ext>
                </a:extLst>
              </a:tr>
              <a:tr h="207351">
                <a:tc>
                  <a:txBody>
                    <a:bodyPr/>
                    <a:lstStyle/>
                    <a:p>
                      <a:pPr lvl="0">
                        <a:buNone/>
                      </a:pPr>
                      <a:r>
                        <a:rPr lang="it-IT" sz="1400"/>
                        <a:t>Transfer</a:t>
                      </a:r>
                    </a:p>
                  </a:txBody>
                  <a:tcPr/>
                </a:tc>
                <a:tc>
                  <a:txBody>
                    <a:bodyPr/>
                    <a:lstStyle/>
                    <a:p>
                      <a:pPr lvl="0">
                        <a:buNone/>
                      </a:pPr>
                      <a:r>
                        <a:rPr lang="it-IT" sz="1400"/>
                        <a:t>Interplanetary transfer</a:t>
                      </a:r>
                    </a:p>
                  </a:txBody>
                  <a:tcPr/>
                </a:tc>
                <a:extLst>
                  <a:ext uri="{0D108BD9-81ED-4DB2-BD59-A6C34878D82A}">
                    <a16:rowId xmlns:a16="http://schemas.microsoft.com/office/drawing/2014/main" val="2685945623"/>
                  </a:ext>
                </a:extLst>
              </a:tr>
              <a:tr h="207351">
                <a:tc>
                  <a:txBody>
                    <a:bodyPr/>
                    <a:lstStyle/>
                    <a:p>
                      <a:pPr lvl="0">
                        <a:buNone/>
                      </a:pPr>
                      <a:r>
                        <a:rPr lang="it-IT" sz="1400"/>
                        <a:t>Safe</a:t>
                      </a:r>
                    </a:p>
                  </a:txBody>
                  <a:tcPr/>
                </a:tc>
                <a:tc>
                  <a:txBody>
                    <a:bodyPr/>
                    <a:lstStyle/>
                    <a:p>
                      <a:pPr lvl="0">
                        <a:buNone/>
                      </a:pPr>
                      <a:r>
                        <a:rPr lang="it-IT" sz="1400"/>
                        <a:t>Power saving mode</a:t>
                      </a:r>
                    </a:p>
                  </a:txBody>
                  <a:tcPr/>
                </a:tc>
                <a:extLst>
                  <a:ext uri="{0D108BD9-81ED-4DB2-BD59-A6C34878D82A}">
                    <a16:rowId xmlns:a16="http://schemas.microsoft.com/office/drawing/2014/main" val="4262015492"/>
                  </a:ext>
                </a:extLst>
              </a:tr>
              <a:tr h="207351">
                <a:tc>
                  <a:txBody>
                    <a:bodyPr/>
                    <a:lstStyle/>
                    <a:p>
                      <a:pPr lvl="0">
                        <a:buNone/>
                      </a:pPr>
                      <a:r>
                        <a:rPr lang="it-IT" sz="1400"/>
                        <a:t>Detumbling</a:t>
                      </a:r>
                    </a:p>
                  </a:txBody>
                  <a:tcPr/>
                </a:tc>
                <a:tc>
                  <a:txBody>
                    <a:bodyPr/>
                    <a:lstStyle/>
                    <a:p>
                      <a:pPr lvl="0">
                        <a:buNone/>
                      </a:pPr>
                      <a:r>
                        <a:rPr lang="it-IT" sz="1400"/>
                        <a:t>Reduce s/c angular rate</a:t>
                      </a:r>
                    </a:p>
                  </a:txBody>
                  <a:tcPr/>
                </a:tc>
                <a:extLst>
                  <a:ext uri="{0D108BD9-81ED-4DB2-BD59-A6C34878D82A}">
                    <a16:rowId xmlns:a16="http://schemas.microsoft.com/office/drawing/2014/main" val="62305193"/>
                  </a:ext>
                </a:extLst>
              </a:tr>
              <a:tr h="207351">
                <a:tc>
                  <a:txBody>
                    <a:bodyPr/>
                    <a:lstStyle/>
                    <a:p>
                      <a:pPr lvl="0">
                        <a:buNone/>
                      </a:pPr>
                      <a:r>
                        <a:rPr lang="it-IT" sz="1400"/>
                        <a:t>Approach</a:t>
                      </a:r>
                    </a:p>
                  </a:txBody>
                  <a:tcPr/>
                </a:tc>
                <a:tc>
                  <a:txBody>
                    <a:bodyPr/>
                    <a:lstStyle/>
                    <a:p>
                      <a:pPr lvl="0">
                        <a:buNone/>
                      </a:pPr>
                      <a:r>
                        <a:rPr lang="it-IT" sz="1400"/>
                        <a:t>Approach to the comet</a:t>
                      </a:r>
                    </a:p>
                  </a:txBody>
                  <a:tcPr/>
                </a:tc>
                <a:extLst>
                  <a:ext uri="{0D108BD9-81ED-4DB2-BD59-A6C34878D82A}">
                    <a16:rowId xmlns:a16="http://schemas.microsoft.com/office/drawing/2014/main" val="1245768930"/>
                  </a:ext>
                </a:extLst>
              </a:tr>
              <a:tr h="207351">
                <a:tc>
                  <a:txBody>
                    <a:bodyPr/>
                    <a:lstStyle/>
                    <a:p>
                      <a:pPr lvl="0">
                        <a:buNone/>
                      </a:pPr>
                      <a:r>
                        <a:rPr lang="it-IT" sz="1400"/>
                        <a:t>Desaturation</a:t>
                      </a:r>
                    </a:p>
                  </a:txBody>
                  <a:tcPr/>
                </a:tc>
                <a:tc>
                  <a:txBody>
                    <a:bodyPr/>
                    <a:lstStyle/>
                    <a:p>
                      <a:pPr lvl="0">
                        <a:buNone/>
                      </a:pPr>
                      <a:r>
                        <a:rPr lang="it-IT" sz="1400"/>
                        <a:t>Desaturation of the reaction wheels</a:t>
                      </a:r>
                    </a:p>
                  </a:txBody>
                  <a:tcPr/>
                </a:tc>
                <a:extLst>
                  <a:ext uri="{0D108BD9-81ED-4DB2-BD59-A6C34878D82A}">
                    <a16:rowId xmlns:a16="http://schemas.microsoft.com/office/drawing/2014/main" val="3901513878"/>
                  </a:ext>
                </a:extLst>
              </a:tr>
              <a:tr h="207351">
                <a:tc>
                  <a:txBody>
                    <a:bodyPr/>
                    <a:lstStyle/>
                    <a:p>
                      <a:pPr lvl="0">
                        <a:buNone/>
                      </a:pPr>
                      <a:r>
                        <a:rPr lang="it-IT" sz="1400"/>
                        <a:t>Commissioning</a:t>
                      </a:r>
                    </a:p>
                  </a:txBody>
                  <a:tcPr/>
                </a:tc>
                <a:tc>
                  <a:txBody>
                    <a:bodyPr/>
                    <a:lstStyle/>
                    <a:p>
                      <a:pPr lvl="0">
                        <a:buNone/>
                      </a:pPr>
                      <a:r>
                        <a:rPr lang="it-IT" sz="1400"/>
                        <a:t>Testing of all the subsystems</a:t>
                      </a:r>
                      <a:endParaRPr lang="it-IT" sz="1400" err="1"/>
                    </a:p>
                  </a:txBody>
                  <a:tcPr/>
                </a:tc>
                <a:extLst>
                  <a:ext uri="{0D108BD9-81ED-4DB2-BD59-A6C34878D82A}">
                    <a16:rowId xmlns:a16="http://schemas.microsoft.com/office/drawing/2014/main" val="134419568"/>
                  </a:ext>
                </a:extLst>
              </a:tr>
            </a:tbl>
          </a:graphicData>
        </a:graphic>
      </p:graphicFrame>
    </p:spTree>
    <p:extLst>
      <p:ext uri="{BB962C8B-B14F-4D97-AF65-F5344CB8AC3E}">
        <p14:creationId xmlns:p14="http://schemas.microsoft.com/office/powerpoint/2010/main" val="1381881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EA64-7C78-3A23-8E92-8B2A216F3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76288-9438-70B9-8FE4-12A3372E88C1}"/>
              </a:ext>
            </a:extLst>
          </p:cNvPr>
          <p:cNvSpPr>
            <a:spLocks noGrp="1"/>
          </p:cNvSpPr>
          <p:nvPr>
            <p:ph type="title"/>
          </p:nvPr>
        </p:nvSpPr>
        <p:spPr>
          <a:xfrm>
            <a:off x="3285587" y="1857375"/>
            <a:ext cx="2572825" cy="1428750"/>
          </a:xfrm>
        </p:spPr>
        <p:txBody>
          <a:bodyPr>
            <a:normAutofit/>
          </a:bodyPr>
          <a:lstStyle/>
          <a:p>
            <a:pPr algn="ctr"/>
            <a:r>
              <a:rPr lang="en-US">
                <a:ea typeface="Verdana"/>
              </a:rPr>
              <a:t>Cost</a:t>
            </a:r>
            <a:br>
              <a:rPr lang="en-US">
                <a:ea typeface="Verdana"/>
              </a:rPr>
            </a:br>
            <a:r>
              <a:rPr lang="en-US" sz="1400" b="0">
                <a:solidFill>
                  <a:srgbClr val="000000"/>
                </a:solidFill>
                <a:ea typeface="Verdana"/>
              </a:rPr>
              <a:t>Gaetano Vitello</a:t>
            </a:r>
          </a:p>
        </p:txBody>
      </p:sp>
    </p:spTree>
    <p:extLst>
      <p:ext uri="{BB962C8B-B14F-4D97-AF65-F5344CB8AC3E}">
        <p14:creationId xmlns:p14="http://schemas.microsoft.com/office/powerpoint/2010/main" val="1432841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F53D-DA62-3878-414C-F775655AD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AA6E1-81DD-BF17-B299-B18454EBCC06}"/>
              </a:ext>
            </a:extLst>
          </p:cNvPr>
          <p:cNvSpPr>
            <a:spLocks noGrp="1"/>
          </p:cNvSpPr>
          <p:nvPr>
            <p:ph type="title"/>
          </p:nvPr>
        </p:nvSpPr>
        <p:spPr/>
        <p:txBody>
          <a:bodyPr/>
          <a:lstStyle/>
          <a:p>
            <a:r>
              <a:rPr lang="en-US"/>
              <a:t>Final Baseline Design – COST</a:t>
            </a:r>
            <a:endParaRPr lang="en-GB">
              <a:ea typeface="Verdana"/>
            </a:endParaRPr>
          </a:p>
        </p:txBody>
      </p:sp>
      <p:sp>
        <p:nvSpPr>
          <p:cNvPr id="4" name="Segnaposto contenuto 2">
            <a:extLst>
              <a:ext uri="{FF2B5EF4-FFF2-40B4-BE49-F238E27FC236}">
                <a16:creationId xmlns:a16="http://schemas.microsoft.com/office/drawing/2014/main" id="{9BBB86BF-B264-8844-0465-44A6DCFA2FFA}"/>
              </a:ext>
            </a:extLst>
          </p:cNvPr>
          <p:cNvSpPr>
            <a:spLocks noGrp="1"/>
          </p:cNvSpPr>
          <p:nvPr/>
        </p:nvSpPr>
        <p:spPr>
          <a:xfrm>
            <a:off x="310007" y="974090"/>
            <a:ext cx="2567240" cy="214805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400"/>
              <a:t>System activities cost:</a:t>
            </a:r>
          </a:p>
          <a:p>
            <a:pPr>
              <a:buFont typeface="Calibri" panose="020B0604020202020204" pitchFamily="34" charset="0"/>
              <a:buChar char="-"/>
            </a:pPr>
            <a:r>
              <a:rPr lang="it-IT" sz="1400"/>
              <a:t>Management</a:t>
            </a:r>
            <a:endParaRPr lang="it-IT" sz="1400">
              <a:ea typeface="Verdana"/>
            </a:endParaRPr>
          </a:p>
          <a:p>
            <a:pPr>
              <a:buFont typeface="Calibri" panose="020B0604020202020204" pitchFamily="34" charset="0"/>
              <a:buChar char="-"/>
            </a:pPr>
            <a:r>
              <a:rPr lang="it-IT" sz="1400"/>
              <a:t>Engineering</a:t>
            </a:r>
            <a:endParaRPr lang="it-IT" sz="1400">
              <a:ea typeface="Verdana"/>
            </a:endParaRPr>
          </a:p>
          <a:p>
            <a:pPr>
              <a:buFont typeface="Calibri" panose="020B0604020202020204" pitchFamily="34" charset="0"/>
              <a:buChar char="-"/>
            </a:pPr>
            <a:r>
              <a:rPr lang="it-IT" sz="1400"/>
              <a:t>Product </a:t>
            </a:r>
            <a:r>
              <a:rPr lang="it-IT" sz="1400" err="1"/>
              <a:t>assurance</a:t>
            </a:r>
            <a:r>
              <a:rPr lang="it-IT" sz="1400"/>
              <a:t> </a:t>
            </a:r>
            <a:endParaRPr lang="it-IT" sz="1400">
              <a:ea typeface="Verdana"/>
            </a:endParaRPr>
          </a:p>
          <a:p>
            <a:pPr>
              <a:buFont typeface="Calibri" panose="020B0604020202020204" pitchFamily="34" charset="0"/>
              <a:buChar char="-"/>
            </a:pPr>
            <a:r>
              <a:rPr lang="it-IT" sz="1400"/>
              <a:t>AIVT</a:t>
            </a:r>
            <a:endParaRPr lang="it-IT" sz="1400">
              <a:ea typeface="Verdana"/>
            </a:endParaRPr>
          </a:p>
          <a:p>
            <a:pPr>
              <a:buFont typeface="Calibri" panose="020B0604020202020204" pitchFamily="34" charset="0"/>
              <a:buChar char="-"/>
            </a:pPr>
            <a:r>
              <a:rPr lang="it-IT" sz="1400" b="1" err="1"/>
              <a:t>Planetary</a:t>
            </a:r>
            <a:r>
              <a:rPr lang="it-IT" sz="1400" b="1"/>
              <a:t> </a:t>
            </a:r>
            <a:r>
              <a:rPr lang="it-IT" sz="1400" b="1" err="1"/>
              <a:t>Protection</a:t>
            </a:r>
            <a:endParaRPr lang="it-IT" sz="1400" b="1"/>
          </a:p>
          <a:p>
            <a:pPr>
              <a:buFont typeface="Calibri" panose="020B0604020202020204" pitchFamily="34" charset="0"/>
              <a:buChar char="-"/>
            </a:pPr>
            <a:r>
              <a:rPr lang="it-IT" sz="1400"/>
              <a:t>Facility </a:t>
            </a:r>
            <a:endParaRPr lang="it-IT" sz="1400">
              <a:ea typeface="Verdana"/>
            </a:endParaRPr>
          </a:p>
          <a:p>
            <a:pPr marL="0" indent="0" algn="ctr">
              <a:buNone/>
            </a:pPr>
            <a:endParaRPr lang="en-GB" sz="1400">
              <a:ea typeface="Verdana"/>
            </a:endParaRPr>
          </a:p>
          <a:p>
            <a:pPr marL="0" indent="0">
              <a:buNone/>
            </a:pPr>
            <a:endParaRPr lang="it-IT" sz="1400"/>
          </a:p>
          <a:p>
            <a:pPr marL="0" indent="0">
              <a:buNone/>
            </a:pPr>
            <a:endParaRPr lang="it-IT" sz="1400"/>
          </a:p>
          <a:p>
            <a:pPr marL="0" indent="0">
              <a:buNone/>
            </a:pPr>
            <a:endParaRPr lang="it-IT"/>
          </a:p>
        </p:txBody>
      </p:sp>
      <p:graphicFrame>
        <p:nvGraphicFramePr>
          <p:cNvPr id="5" name="Grafico 4">
            <a:extLst>
              <a:ext uri="{FF2B5EF4-FFF2-40B4-BE49-F238E27FC236}">
                <a16:creationId xmlns:a16="http://schemas.microsoft.com/office/drawing/2014/main" id="{F558176A-7D71-A99C-69AA-E705A47919FB}"/>
              </a:ext>
            </a:extLst>
          </p:cNvPr>
          <p:cNvGraphicFramePr/>
          <p:nvPr>
            <p:extLst>
              <p:ext uri="{D42A27DB-BD31-4B8C-83A1-F6EECF244321}">
                <p14:modId xmlns:p14="http://schemas.microsoft.com/office/powerpoint/2010/main" val="1187785772"/>
              </p:ext>
            </p:extLst>
          </p:nvPr>
        </p:nvGraphicFramePr>
        <p:xfrm>
          <a:off x="3651197" y="525313"/>
          <a:ext cx="6487026" cy="39284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ella 8">
            <a:extLst>
              <a:ext uri="{FF2B5EF4-FFF2-40B4-BE49-F238E27FC236}">
                <a16:creationId xmlns:a16="http://schemas.microsoft.com/office/drawing/2014/main" id="{D7392BB3-76D1-8C53-C43D-1FBBAA399F77}"/>
              </a:ext>
            </a:extLst>
          </p:cNvPr>
          <p:cNvGraphicFramePr>
            <a:graphicFrameLocks noGrp="1"/>
          </p:cNvGraphicFramePr>
          <p:nvPr>
            <p:extLst>
              <p:ext uri="{D42A27DB-BD31-4B8C-83A1-F6EECF244321}">
                <p14:modId xmlns:p14="http://schemas.microsoft.com/office/powerpoint/2010/main" val="3638307626"/>
              </p:ext>
            </p:extLst>
          </p:nvPr>
        </p:nvGraphicFramePr>
        <p:xfrm>
          <a:off x="371819" y="3422113"/>
          <a:ext cx="3709920" cy="658587"/>
        </p:xfrm>
        <a:graphic>
          <a:graphicData uri="http://schemas.openxmlformats.org/drawingml/2006/table">
            <a:tbl>
              <a:tblPr firstRow="1" bandRow="1">
                <a:tableStyleId>{5C22544A-7EE6-4342-B048-85BDC9FD1C3A}</a:tableStyleId>
              </a:tblPr>
              <a:tblGrid>
                <a:gridCol w="1854960">
                  <a:extLst>
                    <a:ext uri="{9D8B030D-6E8A-4147-A177-3AD203B41FA5}">
                      <a16:colId xmlns:a16="http://schemas.microsoft.com/office/drawing/2014/main" val="2945330669"/>
                    </a:ext>
                  </a:extLst>
                </a:gridCol>
                <a:gridCol w="1854960">
                  <a:extLst>
                    <a:ext uri="{9D8B030D-6E8A-4147-A177-3AD203B41FA5}">
                      <a16:colId xmlns:a16="http://schemas.microsoft.com/office/drawing/2014/main" val="3205954489"/>
                    </a:ext>
                  </a:extLst>
                </a:gridCol>
              </a:tblGrid>
              <a:tr h="300789">
                <a:tc>
                  <a:txBody>
                    <a:bodyPr/>
                    <a:lstStyle/>
                    <a:p>
                      <a:pPr lvl="0">
                        <a:buNone/>
                      </a:pPr>
                      <a:r>
                        <a:rPr lang="it-IT" sz="1400" b="0" i="0" u="none" strike="noStrike" noProof="0">
                          <a:solidFill>
                            <a:srgbClr val="FFFFFF"/>
                          </a:solidFill>
                          <a:latin typeface="Aptos"/>
                        </a:rPr>
                        <a:t>Total no </a:t>
                      </a:r>
                      <a:r>
                        <a:rPr lang="en-GB" sz="1400" b="0" i="0" u="none" strike="noStrike" noProof="0">
                          <a:solidFill>
                            <a:srgbClr val="FFFFFF"/>
                          </a:solidFill>
                          <a:latin typeface="Aptos"/>
                        </a:rPr>
                        <a:t>margin</a:t>
                      </a:r>
                      <a:r>
                        <a:rPr lang="it-IT" sz="1400" b="0" i="0" u="none" strike="noStrike" noProof="0">
                          <a:solidFill>
                            <a:srgbClr val="FFFFFF"/>
                          </a:solidFill>
                          <a:latin typeface="Aptos"/>
                        </a:rPr>
                        <a:t>:</a:t>
                      </a:r>
                      <a:endParaRPr lang="it-IT" sz="1400"/>
                    </a:p>
                  </a:txBody>
                  <a:tcPr/>
                </a:tc>
                <a:tc>
                  <a:txBody>
                    <a:bodyPr/>
                    <a:lstStyle/>
                    <a:p>
                      <a:pPr lvl="0">
                        <a:buNone/>
                      </a:pPr>
                      <a:r>
                        <a:rPr lang="it-IT" sz="1400" b="1" i="0" u="none" strike="noStrike" noProof="0">
                          <a:latin typeface="Aptos"/>
                        </a:rPr>
                        <a:t>636.93 M</a:t>
                      </a:r>
                      <a:r>
                        <a:rPr lang="it-IT" sz="1400" b="0" i="0" u="none" strike="noStrike" noProof="0">
                          <a:latin typeface="Aptos"/>
                        </a:rPr>
                        <a:t>€</a:t>
                      </a:r>
                      <a:endParaRPr lang="it-IT" sz="1400">
                        <a:latin typeface="Aptos"/>
                      </a:endParaRPr>
                    </a:p>
                  </a:txBody>
                  <a:tcPr/>
                </a:tc>
                <a:extLst>
                  <a:ext uri="{0D108BD9-81ED-4DB2-BD59-A6C34878D82A}">
                    <a16:rowId xmlns:a16="http://schemas.microsoft.com/office/drawing/2014/main" val="1404130563"/>
                  </a:ext>
                </a:extLst>
              </a:tr>
              <a:tr h="353787">
                <a:tc>
                  <a:txBody>
                    <a:bodyPr/>
                    <a:lstStyle/>
                    <a:p>
                      <a:pPr lvl="0">
                        <a:buNone/>
                      </a:pPr>
                      <a:r>
                        <a:rPr lang="it-IT" sz="1200" b="0" i="0" u="none" strike="noStrike" noProof="0">
                          <a:solidFill>
                            <a:srgbClr val="000000"/>
                          </a:solidFill>
                          <a:latin typeface="Aptos"/>
                        </a:rPr>
                        <a:t>Total + 31% risk margin:</a:t>
                      </a:r>
                      <a:endParaRPr lang="it-IT" sz="1200" b="0" i="0" u="none" strike="noStrike" noProof="0" err="1">
                        <a:solidFill>
                          <a:srgbClr val="000000"/>
                        </a:solidFill>
                        <a:latin typeface="Aptos"/>
                      </a:endParaRPr>
                    </a:p>
                  </a:txBody>
                  <a:tcPr/>
                </a:tc>
                <a:tc>
                  <a:txBody>
                    <a:bodyPr/>
                    <a:lstStyle/>
                    <a:p>
                      <a:pPr lvl="0">
                        <a:buNone/>
                      </a:pPr>
                      <a:r>
                        <a:rPr lang="it-IT" sz="1400" b="1" i="0" u="none" strike="noStrike" noProof="0">
                          <a:solidFill>
                            <a:schemeClr val="accent3"/>
                          </a:solidFill>
                          <a:latin typeface="Aptos"/>
                        </a:rPr>
                        <a:t>834.43 M€</a:t>
                      </a:r>
                      <a:endParaRPr lang="it-IT" sz="1400" b="1">
                        <a:solidFill>
                          <a:schemeClr val="accent3"/>
                        </a:solidFill>
                        <a:latin typeface="Aptos"/>
                      </a:endParaRPr>
                    </a:p>
                  </a:txBody>
                  <a:tcPr/>
                </a:tc>
                <a:extLst>
                  <a:ext uri="{0D108BD9-81ED-4DB2-BD59-A6C34878D82A}">
                    <a16:rowId xmlns:a16="http://schemas.microsoft.com/office/drawing/2014/main" val="4149272359"/>
                  </a:ext>
                </a:extLst>
              </a:tr>
            </a:tbl>
          </a:graphicData>
        </a:graphic>
      </p:graphicFrame>
      <p:sp>
        <p:nvSpPr>
          <p:cNvPr id="6" name="CasellaDiTesto 5">
            <a:extLst>
              <a:ext uri="{FF2B5EF4-FFF2-40B4-BE49-F238E27FC236}">
                <a16:creationId xmlns:a16="http://schemas.microsoft.com/office/drawing/2014/main" id="{6AC3CC90-C4D5-4F8F-6434-C8AD08498D62}"/>
              </a:ext>
            </a:extLst>
          </p:cNvPr>
          <p:cNvSpPr txBox="1"/>
          <p:nvPr/>
        </p:nvSpPr>
        <p:spPr>
          <a:xfrm>
            <a:off x="2877551" y="973253"/>
            <a:ext cx="2947737" cy="125393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it-IT" sz="1400" err="1"/>
              <a:t>Operation</a:t>
            </a:r>
            <a:r>
              <a:rPr lang="it-IT" sz="1400"/>
              <a:t>:</a:t>
            </a:r>
            <a:endParaRPr lang="en-US" sz="1400"/>
          </a:p>
          <a:p>
            <a:pPr marL="285750" indent="-285750">
              <a:lnSpc>
                <a:spcPct val="90000"/>
              </a:lnSpc>
              <a:spcBef>
                <a:spcPts val="1000"/>
              </a:spcBef>
              <a:buFont typeface="Calibri,Sans-Serif"/>
              <a:buChar char="-"/>
            </a:pPr>
            <a:r>
              <a:rPr lang="it-IT" sz="1400" b="1"/>
              <a:t>DSN Ground Station</a:t>
            </a:r>
            <a:endParaRPr lang="en-US" sz="1400" b="1"/>
          </a:p>
          <a:p>
            <a:pPr marL="285750" indent="-285750">
              <a:lnSpc>
                <a:spcPct val="90000"/>
              </a:lnSpc>
              <a:spcBef>
                <a:spcPts val="1000"/>
              </a:spcBef>
              <a:buFont typeface="Calibri,Sans-Serif"/>
              <a:buChar char="-"/>
            </a:pPr>
            <a:r>
              <a:rPr lang="it-IT" sz="1400"/>
              <a:t>MOC, SOC</a:t>
            </a:r>
            <a:endParaRPr lang="en-US" sz="1400"/>
          </a:p>
          <a:p>
            <a:pPr>
              <a:lnSpc>
                <a:spcPct val="90000"/>
              </a:lnSpc>
              <a:spcBef>
                <a:spcPts val="1000"/>
              </a:spcBef>
            </a:pPr>
            <a:r>
              <a:rPr lang="it-IT" sz="1400" b="1"/>
              <a:t>Payload </a:t>
            </a:r>
            <a:r>
              <a:rPr lang="it-IT" sz="1400" b="1" err="1"/>
              <a:t>Instrumentation</a:t>
            </a:r>
            <a:r>
              <a:rPr lang="it-IT" sz="1400" b="1"/>
              <a:t>.</a:t>
            </a:r>
            <a:endParaRPr lang="it-IT" b="1"/>
          </a:p>
        </p:txBody>
      </p:sp>
      <p:cxnSp>
        <p:nvCxnSpPr>
          <p:cNvPr id="3" name="Connettore 2 2">
            <a:extLst>
              <a:ext uri="{FF2B5EF4-FFF2-40B4-BE49-F238E27FC236}">
                <a16:creationId xmlns:a16="http://schemas.microsoft.com/office/drawing/2014/main" id="{094F7ACF-77CC-A33D-2736-FAA68CADC3E4}"/>
              </a:ext>
            </a:extLst>
          </p:cNvPr>
          <p:cNvCxnSpPr/>
          <p:nvPr/>
        </p:nvCxnSpPr>
        <p:spPr>
          <a:xfrm>
            <a:off x="2820316" y="976692"/>
            <a:ext cx="26165" cy="2257079"/>
          </a:xfrm>
          <a:prstGeom prst="straightConnector1">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151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5D50-3675-1DC1-1495-CC0495B41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90B75-5F15-892D-4282-0DA7A76F64A2}"/>
              </a:ext>
            </a:extLst>
          </p:cNvPr>
          <p:cNvSpPr>
            <a:spLocks noGrp="1"/>
          </p:cNvSpPr>
          <p:nvPr>
            <p:ph type="title"/>
          </p:nvPr>
        </p:nvSpPr>
        <p:spPr/>
        <p:txBody>
          <a:bodyPr/>
          <a:lstStyle/>
          <a:p>
            <a:r>
              <a:rPr lang="en-US"/>
              <a:t>Mission Requirements Overview</a:t>
            </a:r>
            <a:endParaRPr lang="it-IT"/>
          </a:p>
        </p:txBody>
      </p:sp>
      <p:sp>
        <p:nvSpPr>
          <p:cNvPr id="3" name="Text Placeholder 2">
            <a:extLst>
              <a:ext uri="{FF2B5EF4-FFF2-40B4-BE49-F238E27FC236}">
                <a16:creationId xmlns:a16="http://schemas.microsoft.com/office/drawing/2014/main" id="{5EFD18B4-BEBD-BBFB-4579-7B2E6ADD94CC}"/>
              </a:ext>
            </a:extLst>
          </p:cNvPr>
          <p:cNvSpPr>
            <a:spLocks noGrp="1"/>
          </p:cNvSpPr>
          <p:nvPr>
            <p:ph type="body" sz="quarter" idx="10"/>
          </p:nvPr>
        </p:nvSpPr>
        <p:spPr/>
        <p:txBody>
          <a:bodyPr vert="horz" lIns="91440" tIns="45720" rIns="91440" bIns="45720" rtlCol="0" anchor="t">
            <a:normAutofit/>
          </a:bodyPr>
          <a:lstStyle/>
          <a:p>
            <a:endParaRPr lang="en-US">
              <a:ea typeface="Verdana"/>
            </a:endParaRPr>
          </a:p>
        </p:txBody>
      </p:sp>
      <p:pic>
        <p:nvPicPr>
          <p:cNvPr id="9" name="Immagine 8" descr="Immagine che contiene testo, schermata, Carattere, numero&#10;&#10;Il contenuto generato dall&amp;#39;intelligenza artificiale potrebbe non essere corretto.">
            <a:extLst>
              <a:ext uri="{FF2B5EF4-FFF2-40B4-BE49-F238E27FC236}">
                <a16:creationId xmlns:a16="http://schemas.microsoft.com/office/drawing/2014/main" id="{9EF1F09B-66CC-07E3-1E88-85F580B96153}"/>
              </a:ext>
            </a:extLst>
          </p:cNvPr>
          <p:cNvPicPr>
            <a:picLocks noChangeAspect="1"/>
          </p:cNvPicPr>
          <p:nvPr/>
        </p:nvPicPr>
        <p:blipFill>
          <a:blip r:embed="rId2"/>
          <a:stretch>
            <a:fillRect/>
          </a:stretch>
        </p:blipFill>
        <p:spPr>
          <a:xfrm>
            <a:off x="495529" y="789714"/>
            <a:ext cx="8159827" cy="3777524"/>
          </a:xfrm>
          <a:prstGeom prst="rect">
            <a:avLst/>
          </a:prstGeom>
        </p:spPr>
      </p:pic>
    </p:spTree>
    <p:extLst>
      <p:ext uri="{BB962C8B-B14F-4D97-AF65-F5344CB8AC3E}">
        <p14:creationId xmlns:p14="http://schemas.microsoft.com/office/powerpoint/2010/main" val="2157071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DBF8-8BC2-84AC-E86D-E51D42BEA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B3043-3515-9262-21A7-24DF68A50615}"/>
              </a:ext>
            </a:extLst>
          </p:cNvPr>
          <p:cNvSpPr>
            <a:spLocks noGrp="1"/>
          </p:cNvSpPr>
          <p:nvPr>
            <p:ph type="title"/>
          </p:nvPr>
        </p:nvSpPr>
        <p:spPr/>
        <p:txBody>
          <a:bodyPr/>
          <a:lstStyle/>
          <a:p>
            <a:r>
              <a:rPr lang="en-US"/>
              <a:t>System Requirements Overview</a:t>
            </a:r>
            <a:endParaRPr lang="it-IT"/>
          </a:p>
        </p:txBody>
      </p:sp>
      <p:sp>
        <p:nvSpPr>
          <p:cNvPr id="3" name="Text Placeholder 2">
            <a:extLst>
              <a:ext uri="{FF2B5EF4-FFF2-40B4-BE49-F238E27FC236}">
                <a16:creationId xmlns:a16="http://schemas.microsoft.com/office/drawing/2014/main" id="{6BCCA870-B0E8-75F3-C7AA-FA56A3EC8046}"/>
              </a:ext>
            </a:extLst>
          </p:cNvPr>
          <p:cNvSpPr>
            <a:spLocks noGrp="1"/>
          </p:cNvSpPr>
          <p:nvPr>
            <p:ph type="body" sz="quarter" idx="10"/>
          </p:nvPr>
        </p:nvSpPr>
        <p:spPr/>
        <p:txBody>
          <a:bodyPr vert="horz" lIns="91440" tIns="45720" rIns="91440" bIns="45720" rtlCol="0" anchor="t">
            <a:normAutofit/>
          </a:bodyPr>
          <a:lstStyle/>
          <a:p>
            <a:endParaRPr lang="en-US">
              <a:ea typeface="Verdana"/>
            </a:endParaRPr>
          </a:p>
        </p:txBody>
      </p:sp>
      <p:pic>
        <p:nvPicPr>
          <p:cNvPr id="4" name="Immagine 3" descr="Immagine che contiene testo, schermata, Carattere, numero&#10;&#10;Il contenuto generato dall&amp;#39;intelligenza artificiale potrebbe non essere corretto.">
            <a:extLst>
              <a:ext uri="{FF2B5EF4-FFF2-40B4-BE49-F238E27FC236}">
                <a16:creationId xmlns:a16="http://schemas.microsoft.com/office/drawing/2014/main" id="{5E441819-5031-C4F7-A44D-320BE4C12AB1}"/>
              </a:ext>
            </a:extLst>
          </p:cNvPr>
          <p:cNvPicPr>
            <a:picLocks noChangeAspect="1"/>
          </p:cNvPicPr>
          <p:nvPr/>
        </p:nvPicPr>
        <p:blipFill>
          <a:blip r:embed="rId2"/>
          <a:stretch>
            <a:fillRect/>
          </a:stretch>
        </p:blipFill>
        <p:spPr>
          <a:xfrm>
            <a:off x="707105" y="769768"/>
            <a:ext cx="7737309" cy="3799475"/>
          </a:xfrm>
          <a:prstGeom prst="rect">
            <a:avLst/>
          </a:prstGeom>
        </p:spPr>
      </p:pic>
    </p:spTree>
    <p:extLst>
      <p:ext uri="{BB962C8B-B14F-4D97-AF65-F5344CB8AC3E}">
        <p14:creationId xmlns:p14="http://schemas.microsoft.com/office/powerpoint/2010/main" val="3278405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5987F-7BAC-3DC9-8DE1-D468CAF6D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89A1D-A150-7C80-C4BC-E59487E568B4}"/>
              </a:ext>
            </a:extLst>
          </p:cNvPr>
          <p:cNvSpPr>
            <a:spLocks noGrp="1"/>
          </p:cNvSpPr>
          <p:nvPr>
            <p:ph type="title"/>
          </p:nvPr>
        </p:nvSpPr>
        <p:spPr/>
        <p:txBody>
          <a:bodyPr/>
          <a:lstStyle/>
          <a:p>
            <a:r>
              <a:rPr lang="en-US"/>
              <a:t>Conclusions</a:t>
            </a:r>
            <a:endParaRPr lang="it-IT"/>
          </a:p>
        </p:txBody>
      </p:sp>
      <p:sp>
        <p:nvSpPr>
          <p:cNvPr id="3" name="Text Placeholder 2">
            <a:extLst>
              <a:ext uri="{FF2B5EF4-FFF2-40B4-BE49-F238E27FC236}">
                <a16:creationId xmlns:a16="http://schemas.microsoft.com/office/drawing/2014/main" id="{DDF25C63-525B-D04E-8CC2-4631474447C1}"/>
              </a:ext>
            </a:extLst>
          </p:cNvPr>
          <p:cNvSpPr>
            <a:spLocks noGrp="1"/>
          </p:cNvSpPr>
          <p:nvPr>
            <p:ph type="body" sz="quarter" idx="10"/>
          </p:nvPr>
        </p:nvSpPr>
        <p:spPr/>
        <p:txBody>
          <a:bodyPr vert="horz" lIns="91440" tIns="45720" rIns="91440" bIns="45720" rtlCol="0" anchor="t">
            <a:normAutofit/>
          </a:bodyPr>
          <a:lstStyle/>
          <a:p>
            <a:r>
              <a:rPr lang="en-US">
                <a:ea typeface="Verdana"/>
              </a:rPr>
              <a:t>The mission is </a:t>
            </a:r>
            <a:r>
              <a:rPr lang="en-US" b="1">
                <a:ea typeface="Verdana"/>
              </a:rPr>
              <a:t>deemed feasible</a:t>
            </a:r>
            <a:r>
              <a:rPr lang="en-US">
                <a:ea typeface="Verdana"/>
              </a:rPr>
              <a:t>, and can go through further studies to address open points and criticalities</a:t>
            </a:r>
          </a:p>
          <a:p>
            <a:endParaRPr lang="en-US">
              <a:ea typeface="Verdana"/>
            </a:endParaRPr>
          </a:p>
          <a:p>
            <a:endParaRPr lang="en-US">
              <a:ea typeface="Verdana"/>
            </a:endParaRPr>
          </a:p>
          <a:p>
            <a:pPr marL="0" indent="0">
              <a:buNone/>
            </a:pPr>
            <a:r>
              <a:rPr lang="en-US" b="1">
                <a:ea typeface="Verdana"/>
              </a:rPr>
              <a:t>Open points</a:t>
            </a:r>
          </a:p>
          <a:p>
            <a:r>
              <a:rPr lang="en-US" sz="1700">
                <a:ea typeface="Verdana"/>
              </a:rPr>
              <a:t>Ariane 64 currently insufficient </a:t>
            </a:r>
          </a:p>
          <a:p>
            <a:r>
              <a:rPr lang="en-US" sz="1700">
                <a:ea typeface="Verdana"/>
              </a:rPr>
              <a:t>Further design iteration needed on all subsystems</a:t>
            </a:r>
            <a:endParaRPr lang="en-US"/>
          </a:p>
          <a:p>
            <a:r>
              <a:rPr lang="en-US" sz="1700">
                <a:ea typeface="Verdana"/>
              </a:rPr>
              <a:t>If an European launcher is not selected, RTGs can be evaluated as power source alternative</a:t>
            </a:r>
          </a:p>
          <a:p>
            <a:r>
              <a:rPr lang="en-US" sz="1700">
                <a:ea typeface="Verdana"/>
              </a:rPr>
              <a:t>Re-iterate mission design with Electric Propulsion</a:t>
            </a:r>
          </a:p>
          <a:p>
            <a:r>
              <a:rPr lang="en-US" sz="1700">
                <a:ea typeface="Verdana"/>
              </a:rPr>
              <a:t>Samples management (Pressure, Temperature)</a:t>
            </a:r>
          </a:p>
        </p:txBody>
      </p:sp>
    </p:spTree>
    <p:extLst>
      <p:ext uri="{BB962C8B-B14F-4D97-AF65-F5344CB8AC3E}">
        <p14:creationId xmlns:p14="http://schemas.microsoft.com/office/powerpoint/2010/main" val="1442684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AI-generated content may be incorrect.">
            <a:extLst>
              <a:ext uri="{FF2B5EF4-FFF2-40B4-BE49-F238E27FC236}">
                <a16:creationId xmlns:a16="http://schemas.microsoft.com/office/drawing/2014/main" id="{A5105564-80E0-71A3-E1EA-D4CA42AA6E8D}"/>
              </a:ext>
            </a:extLst>
          </p:cNvPr>
          <p:cNvPicPr>
            <a:picLocks noChangeAspect="1"/>
          </p:cNvPicPr>
          <p:nvPr/>
        </p:nvPicPr>
        <p:blipFill>
          <a:blip r:embed="rId2"/>
          <a:srcRect t="13542" b="1250"/>
          <a:stretch/>
        </p:blipFill>
        <p:spPr>
          <a:xfrm>
            <a:off x="1286342" y="293302"/>
            <a:ext cx="6571315" cy="3787632"/>
          </a:xfrm>
          <a:prstGeom prst="rect">
            <a:avLst/>
          </a:prstGeom>
        </p:spPr>
      </p:pic>
    </p:spTree>
    <p:extLst>
      <p:ext uri="{BB962C8B-B14F-4D97-AF65-F5344CB8AC3E}">
        <p14:creationId xmlns:p14="http://schemas.microsoft.com/office/powerpoint/2010/main" val="1796651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3E5000-6392-3E83-A640-D79043A56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77549-C45E-F652-570A-845ED6CD574F}"/>
              </a:ext>
            </a:extLst>
          </p:cNvPr>
          <p:cNvSpPr>
            <a:spLocks noGrp="1"/>
          </p:cNvSpPr>
          <p:nvPr>
            <p:ph type="title"/>
          </p:nvPr>
        </p:nvSpPr>
        <p:spPr/>
        <p:txBody>
          <a:bodyPr/>
          <a:lstStyle/>
          <a:p>
            <a:r>
              <a:rPr lang="en-US"/>
              <a:t>Open Points – Payload</a:t>
            </a:r>
          </a:p>
        </p:txBody>
      </p:sp>
      <p:sp>
        <p:nvSpPr>
          <p:cNvPr id="3" name="Text Placeholder 2">
            <a:extLst>
              <a:ext uri="{FF2B5EF4-FFF2-40B4-BE49-F238E27FC236}">
                <a16:creationId xmlns:a16="http://schemas.microsoft.com/office/drawing/2014/main" id="{32138ECE-5C61-5D0F-A5A8-4CD05981B677}"/>
              </a:ext>
            </a:extLst>
          </p:cNvPr>
          <p:cNvSpPr>
            <a:spLocks noGrp="1"/>
          </p:cNvSpPr>
          <p:nvPr>
            <p:ph type="body" sz="quarter" idx="10"/>
          </p:nvPr>
        </p:nvSpPr>
        <p:spPr/>
        <p:txBody>
          <a:bodyPr vert="horz" lIns="91440" tIns="45720" rIns="91440" bIns="45720" rtlCol="0" anchor="t">
            <a:normAutofit/>
          </a:bodyPr>
          <a:lstStyle/>
          <a:p>
            <a:r>
              <a:rPr lang="en-US" b="1">
                <a:ea typeface="Verdana"/>
              </a:rPr>
              <a:t>Mass Spectrometer</a:t>
            </a:r>
          </a:p>
          <a:p>
            <a:endParaRPr lang="en-US" b="1">
              <a:ea typeface="Verdana"/>
            </a:endParaRPr>
          </a:p>
          <a:p>
            <a:r>
              <a:rPr lang="en-US" b="1">
                <a:ea typeface="Verdana"/>
              </a:rPr>
              <a:t>Neutron Detector</a:t>
            </a:r>
          </a:p>
          <a:p>
            <a:endParaRPr lang="en-US" b="1">
              <a:ea typeface="Verdana"/>
            </a:endParaRPr>
          </a:p>
          <a:p>
            <a:r>
              <a:rPr lang="en-US" b="1">
                <a:ea typeface="Verdana"/>
              </a:rPr>
              <a:t>Camera imaging optimization</a:t>
            </a:r>
          </a:p>
        </p:txBody>
      </p:sp>
    </p:spTree>
    <p:extLst>
      <p:ext uri="{BB962C8B-B14F-4D97-AF65-F5344CB8AC3E}">
        <p14:creationId xmlns:p14="http://schemas.microsoft.com/office/powerpoint/2010/main" val="2038683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9A72A1-9466-796F-AB90-B5B7E72A8905}"/>
              </a:ext>
            </a:extLst>
          </p:cNvPr>
          <p:cNvSpPr>
            <a:spLocks noGrp="1"/>
          </p:cNvSpPr>
          <p:nvPr>
            <p:ph type="title"/>
          </p:nvPr>
        </p:nvSpPr>
        <p:spPr/>
        <p:txBody>
          <a:bodyPr/>
          <a:lstStyle/>
          <a:p>
            <a:r>
              <a:rPr lang="it-IT"/>
              <a:t>Backup Slide – Mission Analysis</a:t>
            </a:r>
          </a:p>
        </p:txBody>
      </p:sp>
      <p:sp>
        <p:nvSpPr>
          <p:cNvPr id="3" name="Segnaposto testo 2">
            <a:extLst>
              <a:ext uri="{FF2B5EF4-FFF2-40B4-BE49-F238E27FC236}">
                <a16:creationId xmlns:a16="http://schemas.microsoft.com/office/drawing/2014/main" id="{87805618-16AF-D8E6-4D94-9352933F2C72}"/>
              </a:ext>
            </a:extLst>
          </p:cNvPr>
          <p:cNvSpPr>
            <a:spLocks noGrp="1"/>
          </p:cNvSpPr>
          <p:nvPr>
            <p:ph type="body" sz="quarter" idx="10"/>
          </p:nvPr>
        </p:nvSpPr>
        <p:spPr/>
        <p:txBody>
          <a:bodyPr/>
          <a:lstStyle/>
          <a:p>
            <a:endParaRPr lang="it-IT"/>
          </a:p>
        </p:txBody>
      </p:sp>
    </p:spTree>
    <p:extLst>
      <p:ext uri="{BB962C8B-B14F-4D97-AF65-F5344CB8AC3E}">
        <p14:creationId xmlns:p14="http://schemas.microsoft.com/office/powerpoint/2010/main" val="1331629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magine 1" descr="Immagine che contiene testo, schermata, numero, Carattere&#10;&#10;Il contenuto generato dall&amp;#39;intelligenza artificiale potrebbe non essere corretto.">
            <a:extLst>
              <a:ext uri="{FF2B5EF4-FFF2-40B4-BE49-F238E27FC236}">
                <a16:creationId xmlns:a16="http://schemas.microsoft.com/office/drawing/2014/main" id="{40C64848-9445-9F01-513E-429C9DC2FA4E}"/>
              </a:ext>
            </a:extLst>
          </p:cNvPr>
          <p:cNvPicPr>
            <a:picLocks noChangeAspect="1"/>
          </p:cNvPicPr>
          <p:nvPr/>
        </p:nvPicPr>
        <p:blipFill>
          <a:blip r:embed="rId2"/>
          <a:stretch>
            <a:fillRect/>
          </a:stretch>
        </p:blipFill>
        <p:spPr>
          <a:xfrm>
            <a:off x="0" y="1777093"/>
            <a:ext cx="9144000" cy="1589314"/>
          </a:xfrm>
          <a:prstGeom prst="rect">
            <a:avLst/>
          </a:prstGeom>
        </p:spPr>
      </p:pic>
      <p:sp>
        <p:nvSpPr>
          <p:cNvPr id="3" name="CasellaDiTesto 2">
            <a:extLst>
              <a:ext uri="{FF2B5EF4-FFF2-40B4-BE49-F238E27FC236}">
                <a16:creationId xmlns:a16="http://schemas.microsoft.com/office/drawing/2014/main" id="{8D19B165-D6B7-3A13-C678-2E6ABEB0AB61}"/>
              </a:ext>
            </a:extLst>
          </p:cNvPr>
          <p:cNvSpPr txBox="1"/>
          <p:nvPr/>
        </p:nvSpPr>
        <p:spPr>
          <a:xfrm>
            <a:off x="132175" y="254557"/>
            <a:ext cx="417265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98DB"/>
                </a:solidFill>
                <a:ea typeface="Verdana"/>
              </a:rPr>
              <a:t>EPS: Power budget</a:t>
            </a:r>
            <a:endParaRPr lang="it-IT"/>
          </a:p>
          <a:p>
            <a:endParaRPr lang="it-IT">
              <a:ea typeface="Verdana"/>
            </a:endParaRPr>
          </a:p>
        </p:txBody>
      </p:sp>
    </p:spTree>
    <p:extLst>
      <p:ext uri="{BB962C8B-B14F-4D97-AF65-F5344CB8AC3E}">
        <p14:creationId xmlns:p14="http://schemas.microsoft.com/office/powerpoint/2010/main" val="3214790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951B65-CBEC-BF71-1AD2-E7DF32022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E6633-B18D-C199-EE4C-35888AF2F922}"/>
              </a:ext>
            </a:extLst>
          </p:cNvPr>
          <p:cNvSpPr>
            <a:spLocks noGrp="1"/>
          </p:cNvSpPr>
          <p:nvPr>
            <p:ph type="title"/>
          </p:nvPr>
        </p:nvSpPr>
        <p:spPr/>
        <p:txBody>
          <a:bodyPr/>
          <a:lstStyle/>
          <a:p>
            <a:r>
              <a:rPr lang="en-US">
                <a:ea typeface="Verdana"/>
              </a:rPr>
              <a:t>Structure: </a:t>
            </a:r>
            <a:r>
              <a:rPr lang="en-US" err="1">
                <a:ea typeface="Verdana"/>
              </a:rPr>
              <a:t>Backup_slide_RA_aS</a:t>
            </a:r>
            <a:r>
              <a:rPr lang="en-US">
                <a:ea typeface="Verdana"/>
              </a:rPr>
              <a:t>.</a:t>
            </a:r>
            <a:endParaRPr lang="it-IT"/>
          </a:p>
        </p:txBody>
      </p:sp>
      <mc:AlternateContent xmlns:mc="http://schemas.openxmlformats.org/markup-compatibility/2006" xmlns:a14="http://schemas.microsoft.com/office/drawing/2010/main">
        <mc:Choice Requires="a14">
          <p:graphicFrame>
            <p:nvGraphicFramePr>
              <p:cNvPr id="5" name="Tabella 4">
                <a:extLst>
                  <a:ext uri="{FF2B5EF4-FFF2-40B4-BE49-F238E27FC236}">
                    <a16:creationId xmlns:a16="http://schemas.microsoft.com/office/drawing/2014/main" id="{8B3AC235-7064-C7C6-16A1-0C14B4ADDA2F}"/>
                  </a:ext>
                </a:extLst>
              </p:cNvPr>
              <p:cNvGraphicFramePr>
                <a:graphicFrameLocks noGrp="1"/>
              </p:cNvGraphicFramePr>
              <p:nvPr/>
            </p:nvGraphicFramePr>
            <p:xfrm>
              <a:off x="373709" y="1025718"/>
              <a:ext cx="5557964" cy="1546032"/>
            </p:xfrm>
            <a:graphic>
              <a:graphicData uri="http://schemas.openxmlformats.org/drawingml/2006/table">
                <a:tbl>
                  <a:tblPr firstRow="1" bandRow="1">
                    <a:tableStyleId>{5C22544A-7EE6-4342-B048-85BDC9FD1C3A}</a:tableStyleId>
                  </a:tblPr>
                  <a:tblGrid>
                    <a:gridCol w="1868559">
                      <a:extLst>
                        <a:ext uri="{9D8B030D-6E8A-4147-A177-3AD203B41FA5}">
                          <a16:colId xmlns:a16="http://schemas.microsoft.com/office/drawing/2014/main" val="2667073466"/>
                        </a:ext>
                      </a:extLst>
                    </a:gridCol>
                    <a:gridCol w="2785605">
                      <a:extLst>
                        <a:ext uri="{9D8B030D-6E8A-4147-A177-3AD203B41FA5}">
                          <a16:colId xmlns:a16="http://schemas.microsoft.com/office/drawing/2014/main" val="3669535735"/>
                        </a:ext>
                      </a:extLst>
                    </a:gridCol>
                    <a:gridCol w="903800">
                      <a:extLst>
                        <a:ext uri="{9D8B030D-6E8A-4147-A177-3AD203B41FA5}">
                          <a16:colId xmlns:a16="http://schemas.microsoft.com/office/drawing/2014/main" val="929642396"/>
                        </a:ext>
                      </a:extLst>
                    </a:gridCol>
                  </a:tblGrid>
                  <a:tr h="386508">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a:t>Robotic Arm Control</a:t>
                          </a:r>
                        </a:p>
                      </a:txBody>
                      <a:tcPr/>
                    </a:tc>
                    <a:tc hMerge="1">
                      <a:txBody>
                        <a:bodyPr/>
                        <a:lstStyle/>
                        <a:p>
                          <a:endParaRPr lang="en-GB" sz="1400"/>
                        </a:p>
                      </a:txBody>
                      <a:tcPr/>
                    </a:tc>
                    <a:tc>
                      <a:txBody>
                        <a:bodyPr/>
                        <a:lstStyle/>
                        <a:p>
                          <a:r>
                            <a:rPr lang="en-GB" sz="1400"/>
                            <a:t>u.o.m</a:t>
                          </a:r>
                        </a:p>
                      </a:txBody>
                      <a:tcPr/>
                    </a:tc>
                    <a:extLst>
                      <a:ext uri="{0D108BD9-81ED-4DB2-BD59-A6C34878D82A}">
                        <a16:rowId xmlns:a16="http://schemas.microsoft.com/office/drawing/2014/main" val="809927770"/>
                      </a:ext>
                    </a:extLst>
                  </a:tr>
                  <a:tr h="386508">
                    <a:tc>
                      <a:txBody>
                        <a:bodyPr/>
                        <a:lstStyle/>
                        <a:p>
                          <a:pPr algn="r"/>
                          <a:r>
                            <a:rPr lang="en-GB" sz="1400"/>
                            <a:t>Inertia of the arm</a:t>
                          </a:r>
                        </a:p>
                      </a:txBody>
                      <a:tcPr/>
                    </a:tc>
                    <a:tc>
                      <a:txBody>
                        <a:bodyPr/>
                        <a:lstStyle/>
                        <a:p>
                          <a:pPr/>
                          <a14:m>
                            <m:oMathPara xmlns:m="http://schemas.openxmlformats.org/officeDocument/2006/math">
                              <m:oMathParaPr>
                                <m:jc m:val="centerGroup"/>
                              </m:oMathParaPr>
                              <m:oMath xmlns:m="http://schemas.openxmlformats.org/officeDocument/2006/math">
                                <m:r>
                                  <m:rPr>
                                    <m:nor/>
                                  </m:rPr>
                                  <a:rPr lang="it-IT" sz="1400" b="0" i="0" dirty="0" smtClean="0">
                                    <a:latin typeface="Cambria Math" panose="02040503050406030204" pitchFamily="18" charset="0"/>
                                  </a:rPr>
                                  <m:t>I</m:t>
                                </m:r>
                                <m:r>
                                  <m:rPr>
                                    <m:nor/>
                                  </m:rPr>
                                  <a:rPr lang="it-IT" sz="1400" b="0" i="0" dirty="0" smtClean="0">
                                    <a:latin typeface="Cambria Math" panose="02040503050406030204" pitchFamily="18" charset="0"/>
                                  </a:rPr>
                                  <m:t>=1/12</m:t>
                                </m:r>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𝑚</m:t>
                                    </m:r>
                                  </m:e>
                                  <m:sub>
                                    <m:r>
                                      <a:rPr lang="it-IT" sz="1400" b="0" i="1" smtClean="0">
                                        <a:latin typeface="Cambria Math" panose="02040503050406030204" pitchFamily="18" charset="0"/>
                                      </a:rPr>
                                      <m:t>𝑝𝑎𝑛</m:t>
                                    </m:r>
                                  </m:sub>
                                </m:sSub>
                                <m:r>
                                  <a:rPr lang="it-IT" sz="1400" b="0" i="1" smtClean="0">
                                    <a:latin typeface="Cambria Math" panose="02040503050406030204" pitchFamily="18" charset="0"/>
                                  </a:rPr>
                                  <m:t>𝑏</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h</m:t>
                                    </m:r>
                                  </m:e>
                                  <m:sup>
                                    <m:r>
                                      <a:rPr lang="it-IT" sz="1400" b="0" i="1" smtClean="0">
                                        <a:latin typeface="Cambria Math" panose="02040503050406030204" pitchFamily="18" charset="0"/>
                                      </a:rPr>
                                      <m:t>3</m:t>
                                    </m:r>
                                  </m:sup>
                                </m:sSup>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𝑚</m:t>
                                    </m:r>
                                  </m:e>
                                  <m:sub>
                                    <m:r>
                                      <a:rPr lang="it-IT" sz="1400" b="0" i="1" smtClean="0">
                                        <a:latin typeface="Cambria Math" panose="02040503050406030204" pitchFamily="18" charset="0"/>
                                      </a:rPr>
                                      <m:t>𝑝𝑎𝑛</m:t>
                                    </m:r>
                                  </m:sub>
                                </m:sSub>
                                <m:r>
                                  <a:rPr lang="it-IT" sz="1400" b="0" i="1" smtClean="0">
                                    <a:latin typeface="Cambria Math" panose="02040503050406030204" pitchFamily="18" charset="0"/>
                                  </a:rPr>
                                  <m:t>𝑏</m:t>
                                </m:r>
                                <m:r>
                                  <a:rPr lang="it-IT" sz="1400" b="0" i="1" smtClean="0">
                                    <a:latin typeface="Cambria Math" panose="02040503050406030204" pitchFamily="18" charset="0"/>
                                  </a:rPr>
                                  <m:t>/2</m:t>
                                </m:r>
                              </m:oMath>
                            </m:oMathPara>
                          </a14:m>
                          <a:endParaRPr lang="en-GB" sz="1400"/>
                        </a:p>
                      </a:txBody>
                      <a:tcPr/>
                    </a:tc>
                    <a:tc>
                      <a:txBody>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𝐾𝑔</m:t>
                                </m:r>
                                <m:sSup>
                                  <m:sSupPr>
                                    <m:ctrlPr>
                                      <a:rPr lang="en-GB" sz="1400" i="1" dirty="0" smtClean="0">
                                        <a:latin typeface="Cambria Math" panose="02040503050406030204" pitchFamily="18" charset="0"/>
                                      </a:rPr>
                                    </m:ctrlPr>
                                  </m:sSupPr>
                                  <m:e>
                                    <m:r>
                                      <a:rPr lang="en-GB" sz="1400" i="1" dirty="0" smtClean="0">
                                        <a:latin typeface="Cambria Math" panose="02040503050406030204" pitchFamily="18" charset="0"/>
                                      </a:rPr>
                                      <m:t>𝑚</m:t>
                                    </m:r>
                                  </m:e>
                                  <m:sup>
                                    <m:r>
                                      <a:rPr lang="en-GB" sz="1400" i="1" dirty="0" smtClean="0">
                                        <a:latin typeface="Cambria Math" panose="02040503050406030204" pitchFamily="18" charset="0"/>
                                      </a:rPr>
                                      <m:t>2</m:t>
                                    </m:r>
                                  </m:sup>
                                </m:sSup>
                              </m:oMath>
                            </m:oMathPara>
                          </a14:m>
                          <a:endParaRPr lang="en-GB" sz="1400"/>
                        </a:p>
                      </a:txBody>
                      <a:tcPr/>
                    </a:tc>
                    <a:extLst>
                      <a:ext uri="{0D108BD9-81ED-4DB2-BD59-A6C34878D82A}">
                        <a16:rowId xmlns:a16="http://schemas.microsoft.com/office/drawing/2014/main" val="488947465"/>
                      </a:ext>
                    </a:extLst>
                  </a:tr>
                  <a:tr h="386508">
                    <a:tc>
                      <a:txBody>
                        <a:bodyPr/>
                        <a:lstStyle/>
                        <a:p>
                          <a:pPr algn="r"/>
                          <a:r>
                            <a:rPr lang="en-GB" sz="1400"/>
                            <a:t>Time and velocity</a:t>
                          </a:r>
                        </a:p>
                      </a:txBody>
                      <a:tcPr/>
                    </a:tc>
                    <a:tc>
                      <a:txBody>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𝑡</m:t>
                                </m:r>
                                <m:r>
                                  <a:rPr lang="it-IT" sz="1400" b="0" i="1" smtClean="0">
                                    <a:latin typeface="Cambria Math" panose="02040503050406030204" pitchFamily="18" charset="0"/>
                                    <a:ea typeface="Cambria Math" panose="02040503050406030204" pitchFamily="18" charset="0"/>
                                  </a:rPr>
                                  <m:t>~3 </m:t>
                                </m:r>
                                <m:r>
                                  <a:rPr lang="it-IT" sz="1400" b="0" i="1" smtClean="0">
                                    <a:latin typeface="Cambria Math" panose="02040503050406030204" pitchFamily="18" charset="0"/>
                                    <a:ea typeface="Cambria Math" panose="02040503050406030204" pitchFamily="18" charset="0"/>
                                  </a:rPr>
                                  <m:t>𝑠</m:t>
                                </m:r>
                                <m:r>
                                  <a:rPr lang="it-IT" sz="1400" b="0" i="1" smtClean="0">
                                    <a:latin typeface="Cambria Math" panose="02040503050406030204" pitchFamily="18" charset="0"/>
                                    <a:ea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𝑣</m:t>
                                </m:r>
                                <m:r>
                                  <a:rPr lang="it-IT" sz="1400" b="0" i="1" smtClean="0">
                                    <a:latin typeface="Cambria Math" panose="02040503050406030204" pitchFamily="18" charset="0"/>
                                    <a:ea typeface="Cambria Math" panose="02040503050406030204" pitchFamily="18" charset="0"/>
                                  </a:rPr>
                                  <m:t>~0.5°/</m:t>
                                </m:r>
                                <m:r>
                                  <a:rPr lang="it-IT" sz="1400" b="0" i="1" smtClean="0">
                                    <a:latin typeface="Cambria Math" panose="02040503050406030204" pitchFamily="18" charset="0"/>
                                    <a:ea typeface="Cambria Math" panose="02040503050406030204" pitchFamily="18" charset="0"/>
                                  </a:rPr>
                                  <m:t>𝑠</m:t>
                                </m:r>
                              </m:oMath>
                            </m:oMathPara>
                          </a14:m>
                          <a:endParaRPr lang="en-GB" sz="1400"/>
                        </a:p>
                      </a:txBody>
                      <a:tcPr/>
                    </a:tc>
                    <a:tc>
                      <a:txBody>
                        <a:bodyPr/>
                        <a:lstStyle/>
                        <a:p>
                          <a:pPr algn="ctr"/>
                          <a:r>
                            <a:rPr lang="en-GB" sz="1400"/>
                            <a:t>-</a:t>
                          </a:r>
                        </a:p>
                      </a:txBody>
                      <a:tcPr/>
                    </a:tc>
                    <a:extLst>
                      <a:ext uri="{0D108BD9-81ED-4DB2-BD59-A6C34878D82A}">
                        <a16:rowId xmlns:a16="http://schemas.microsoft.com/office/drawing/2014/main" val="1793067516"/>
                      </a:ext>
                    </a:extLst>
                  </a:tr>
                  <a:tr h="386508">
                    <a:tc>
                      <a:txBody>
                        <a:bodyPr/>
                        <a:lstStyle/>
                        <a:p>
                          <a:pPr algn="r"/>
                          <a:r>
                            <a:rPr lang="en-GB" sz="1400"/>
                            <a:t>Torque needed</a:t>
                          </a:r>
                        </a:p>
                      </a:txBody>
                      <a:tcPr/>
                    </a:tc>
                    <a:tc>
                      <a:txBody>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𝑇</m:t>
                                    </m:r>
                                  </m:e>
                                  <m:sub>
                                    <m:r>
                                      <a:rPr lang="it-IT" sz="1400" b="0" i="1" smtClean="0">
                                        <a:latin typeface="Cambria Math" panose="02040503050406030204" pitchFamily="18" charset="0"/>
                                      </a:rPr>
                                      <m:t>𝑛𝑒𝑒𝑑𝑒𝑑</m:t>
                                    </m:r>
                                  </m:sub>
                                </m:sSub>
                                <m:r>
                                  <a:rPr lang="it-IT" sz="1400" b="0" i="1" smtClean="0">
                                    <a:latin typeface="Cambria Math" panose="02040503050406030204" pitchFamily="18" charset="0"/>
                                  </a:rPr>
                                  <m:t>=</m:t>
                                </m:r>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𝐼</m:t>
                                </m:r>
                              </m:oMath>
                            </m:oMathPara>
                          </a14:m>
                          <a:endParaRPr lang="en-GB" sz="1400"/>
                        </a:p>
                      </a:txBody>
                      <a:tcPr/>
                    </a:tc>
                    <a:tc>
                      <a:txBody>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𝑁𝑚</m:t>
                                </m:r>
                              </m:oMath>
                            </m:oMathPara>
                          </a14:m>
                          <a:endParaRPr lang="en-GB" sz="1400"/>
                        </a:p>
                      </a:txBody>
                      <a:tcPr/>
                    </a:tc>
                    <a:extLst>
                      <a:ext uri="{0D108BD9-81ED-4DB2-BD59-A6C34878D82A}">
                        <a16:rowId xmlns:a16="http://schemas.microsoft.com/office/drawing/2014/main" val="2946544023"/>
                      </a:ext>
                    </a:extLst>
                  </a:tr>
                </a:tbl>
              </a:graphicData>
            </a:graphic>
          </p:graphicFrame>
        </mc:Choice>
        <mc:Fallback xmlns="">
          <p:graphicFrame>
            <p:nvGraphicFramePr>
              <p:cNvPr id="5" name="Tabella 4">
                <a:extLst>
                  <a:ext uri="{FF2B5EF4-FFF2-40B4-BE49-F238E27FC236}">
                    <a16:creationId xmlns:a16="http://schemas.microsoft.com/office/drawing/2014/main" id="{8B3AC235-7064-C7C6-16A1-0C14B4ADDA2F}"/>
                  </a:ext>
                </a:extLst>
              </p:cNvPr>
              <p:cNvGraphicFramePr>
                <a:graphicFrameLocks noGrp="1"/>
              </p:cNvGraphicFramePr>
              <p:nvPr/>
            </p:nvGraphicFramePr>
            <p:xfrm>
              <a:off x="373709" y="1025718"/>
              <a:ext cx="5557964" cy="1546032"/>
            </p:xfrm>
            <a:graphic>
              <a:graphicData uri="http://schemas.openxmlformats.org/drawingml/2006/table">
                <a:tbl>
                  <a:tblPr firstRow="1" bandRow="1">
                    <a:tableStyleId>{5C22544A-7EE6-4342-B048-85BDC9FD1C3A}</a:tableStyleId>
                  </a:tblPr>
                  <a:tblGrid>
                    <a:gridCol w="1868559">
                      <a:extLst>
                        <a:ext uri="{9D8B030D-6E8A-4147-A177-3AD203B41FA5}">
                          <a16:colId xmlns:a16="http://schemas.microsoft.com/office/drawing/2014/main" val="2667073466"/>
                        </a:ext>
                      </a:extLst>
                    </a:gridCol>
                    <a:gridCol w="2785605">
                      <a:extLst>
                        <a:ext uri="{9D8B030D-6E8A-4147-A177-3AD203B41FA5}">
                          <a16:colId xmlns:a16="http://schemas.microsoft.com/office/drawing/2014/main" val="3669535735"/>
                        </a:ext>
                      </a:extLst>
                    </a:gridCol>
                    <a:gridCol w="903800">
                      <a:extLst>
                        <a:ext uri="{9D8B030D-6E8A-4147-A177-3AD203B41FA5}">
                          <a16:colId xmlns:a16="http://schemas.microsoft.com/office/drawing/2014/main" val="929642396"/>
                        </a:ext>
                      </a:extLst>
                    </a:gridCol>
                  </a:tblGrid>
                  <a:tr h="386508">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a:t>Robotic Arm Control</a:t>
                          </a:r>
                        </a:p>
                      </a:txBody>
                      <a:tcPr/>
                    </a:tc>
                    <a:tc hMerge="1">
                      <a:txBody>
                        <a:bodyPr/>
                        <a:lstStyle/>
                        <a:p>
                          <a:endParaRPr lang="en-GB" sz="1400"/>
                        </a:p>
                      </a:txBody>
                      <a:tcPr/>
                    </a:tc>
                    <a:tc>
                      <a:txBody>
                        <a:bodyPr/>
                        <a:lstStyle/>
                        <a:p>
                          <a:r>
                            <a:rPr lang="en-GB" sz="1400"/>
                            <a:t>u.o.m</a:t>
                          </a:r>
                        </a:p>
                      </a:txBody>
                      <a:tcPr/>
                    </a:tc>
                    <a:extLst>
                      <a:ext uri="{0D108BD9-81ED-4DB2-BD59-A6C34878D82A}">
                        <a16:rowId xmlns:a16="http://schemas.microsoft.com/office/drawing/2014/main" val="809927770"/>
                      </a:ext>
                    </a:extLst>
                  </a:tr>
                  <a:tr h="386508">
                    <a:tc>
                      <a:txBody>
                        <a:bodyPr/>
                        <a:lstStyle/>
                        <a:p>
                          <a:pPr algn="r"/>
                          <a:r>
                            <a:rPr lang="en-GB" sz="1400"/>
                            <a:t>Inertia of the arm</a:t>
                          </a:r>
                        </a:p>
                      </a:txBody>
                      <a:tcPr/>
                    </a:tc>
                    <a:tc>
                      <a:txBody>
                        <a:bodyPr/>
                        <a:lstStyle/>
                        <a:p>
                          <a:endParaRPr lang="en-US"/>
                        </a:p>
                      </a:txBody>
                      <a:tcPr>
                        <a:blipFill>
                          <a:blip r:embed="rId2"/>
                          <a:stretch>
                            <a:fillRect l="-67249" t="-103175" r="-33188" b="-204762"/>
                          </a:stretch>
                        </a:blipFill>
                      </a:tcPr>
                    </a:tc>
                    <a:tc>
                      <a:txBody>
                        <a:bodyPr/>
                        <a:lstStyle/>
                        <a:p>
                          <a:endParaRPr lang="en-US"/>
                        </a:p>
                      </a:txBody>
                      <a:tcPr>
                        <a:blipFill>
                          <a:blip r:embed="rId2"/>
                          <a:stretch>
                            <a:fillRect l="-517568" t="-103175" r="-2703" b="-204762"/>
                          </a:stretch>
                        </a:blipFill>
                      </a:tcPr>
                    </a:tc>
                    <a:extLst>
                      <a:ext uri="{0D108BD9-81ED-4DB2-BD59-A6C34878D82A}">
                        <a16:rowId xmlns:a16="http://schemas.microsoft.com/office/drawing/2014/main" val="488947465"/>
                      </a:ext>
                    </a:extLst>
                  </a:tr>
                  <a:tr h="386508">
                    <a:tc>
                      <a:txBody>
                        <a:bodyPr/>
                        <a:lstStyle/>
                        <a:p>
                          <a:pPr algn="r"/>
                          <a:r>
                            <a:rPr lang="en-GB" sz="1400"/>
                            <a:t>Time and velocity</a:t>
                          </a:r>
                        </a:p>
                      </a:txBody>
                      <a:tcPr/>
                    </a:tc>
                    <a:tc>
                      <a:txBody>
                        <a:bodyPr/>
                        <a:lstStyle/>
                        <a:p>
                          <a:endParaRPr lang="en-US"/>
                        </a:p>
                      </a:txBody>
                      <a:tcPr>
                        <a:blipFill>
                          <a:blip r:embed="rId2"/>
                          <a:stretch>
                            <a:fillRect l="-67249" t="-200000" r="-33188" b="-101563"/>
                          </a:stretch>
                        </a:blipFill>
                      </a:tcPr>
                    </a:tc>
                    <a:tc>
                      <a:txBody>
                        <a:bodyPr/>
                        <a:lstStyle/>
                        <a:p>
                          <a:pPr algn="ctr"/>
                          <a:r>
                            <a:rPr lang="en-GB" sz="1400"/>
                            <a:t>-</a:t>
                          </a:r>
                        </a:p>
                      </a:txBody>
                      <a:tcPr/>
                    </a:tc>
                    <a:extLst>
                      <a:ext uri="{0D108BD9-81ED-4DB2-BD59-A6C34878D82A}">
                        <a16:rowId xmlns:a16="http://schemas.microsoft.com/office/drawing/2014/main" val="1793067516"/>
                      </a:ext>
                    </a:extLst>
                  </a:tr>
                  <a:tr h="386508">
                    <a:tc>
                      <a:txBody>
                        <a:bodyPr/>
                        <a:lstStyle/>
                        <a:p>
                          <a:pPr algn="r"/>
                          <a:r>
                            <a:rPr lang="en-GB" sz="1400"/>
                            <a:t>Torque needed</a:t>
                          </a:r>
                        </a:p>
                      </a:txBody>
                      <a:tcPr/>
                    </a:tc>
                    <a:tc>
                      <a:txBody>
                        <a:bodyPr/>
                        <a:lstStyle/>
                        <a:p>
                          <a:endParaRPr lang="en-US"/>
                        </a:p>
                      </a:txBody>
                      <a:tcPr>
                        <a:blipFill>
                          <a:blip r:embed="rId2"/>
                          <a:stretch>
                            <a:fillRect l="-67249" t="-304762" r="-33188" b="-3175"/>
                          </a:stretch>
                        </a:blipFill>
                      </a:tcPr>
                    </a:tc>
                    <a:tc>
                      <a:txBody>
                        <a:bodyPr/>
                        <a:lstStyle/>
                        <a:p>
                          <a:endParaRPr lang="en-US"/>
                        </a:p>
                      </a:txBody>
                      <a:tcPr>
                        <a:blipFill>
                          <a:blip r:embed="rId2"/>
                          <a:stretch>
                            <a:fillRect l="-517568" t="-304762" r="-2703" b="-3175"/>
                          </a:stretch>
                        </a:blipFill>
                      </a:tcPr>
                    </a:tc>
                    <a:extLst>
                      <a:ext uri="{0D108BD9-81ED-4DB2-BD59-A6C34878D82A}">
                        <a16:rowId xmlns:a16="http://schemas.microsoft.com/office/drawing/2014/main" val="29465440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ella 5">
                <a:extLst>
                  <a:ext uri="{FF2B5EF4-FFF2-40B4-BE49-F238E27FC236}">
                    <a16:creationId xmlns:a16="http://schemas.microsoft.com/office/drawing/2014/main" id="{FF3BB9E9-FF0C-580C-D471-12469FF9E9AE}"/>
                  </a:ext>
                </a:extLst>
              </p:cNvPr>
              <p:cNvGraphicFramePr>
                <a:graphicFrameLocks noGrp="1"/>
              </p:cNvGraphicFramePr>
              <p:nvPr/>
            </p:nvGraphicFramePr>
            <p:xfrm>
              <a:off x="373709" y="2675826"/>
              <a:ext cx="5557964" cy="1546032"/>
            </p:xfrm>
            <a:graphic>
              <a:graphicData uri="http://schemas.openxmlformats.org/drawingml/2006/table">
                <a:tbl>
                  <a:tblPr firstRow="1" bandRow="1">
                    <a:tableStyleId>{5C22544A-7EE6-4342-B048-85BDC9FD1C3A}</a:tableStyleId>
                  </a:tblPr>
                  <a:tblGrid>
                    <a:gridCol w="1630020">
                      <a:extLst>
                        <a:ext uri="{9D8B030D-6E8A-4147-A177-3AD203B41FA5}">
                          <a16:colId xmlns:a16="http://schemas.microsoft.com/office/drawing/2014/main" val="3669535735"/>
                        </a:ext>
                      </a:extLst>
                    </a:gridCol>
                    <a:gridCol w="3116911">
                      <a:extLst>
                        <a:ext uri="{9D8B030D-6E8A-4147-A177-3AD203B41FA5}">
                          <a16:colId xmlns:a16="http://schemas.microsoft.com/office/drawing/2014/main" val="331325782"/>
                        </a:ext>
                      </a:extLst>
                    </a:gridCol>
                    <a:gridCol w="811033">
                      <a:extLst>
                        <a:ext uri="{9D8B030D-6E8A-4147-A177-3AD203B41FA5}">
                          <a16:colId xmlns:a16="http://schemas.microsoft.com/office/drawing/2014/main" val="929642396"/>
                        </a:ext>
                      </a:extLst>
                    </a:gridCol>
                  </a:tblGrid>
                  <a:tr h="386508">
                    <a:tc gridSpan="2">
                      <a:txBody>
                        <a:bodyPr/>
                        <a:lstStyle/>
                        <a:p>
                          <a:r>
                            <a:rPr lang="en-GB" sz="1400"/>
                            <a:t>Max Acceleration During Slew</a:t>
                          </a:r>
                        </a:p>
                      </a:txBody>
                      <a:tcPr/>
                    </a:tc>
                    <a:tc hMerge="1">
                      <a:txBody>
                        <a:bodyPr/>
                        <a:lstStyle/>
                        <a:p>
                          <a:endParaRPr lang="en-GB" sz="1400"/>
                        </a:p>
                      </a:txBody>
                      <a:tcPr/>
                    </a:tc>
                    <a:tc>
                      <a:txBody>
                        <a:bodyPr/>
                        <a:lstStyle/>
                        <a:p>
                          <a:r>
                            <a:rPr lang="en-GB" sz="1400"/>
                            <a:t>u.o.m</a:t>
                          </a:r>
                        </a:p>
                      </a:txBody>
                      <a:tcPr/>
                    </a:tc>
                    <a:extLst>
                      <a:ext uri="{0D108BD9-81ED-4DB2-BD59-A6C34878D82A}">
                        <a16:rowId xmlns:a16="http://schemas.microsoft.com/office/drawing/2014/main" val="809927770"/>
                      </a:ext>
                    </a:extLst>
                  </a:tr>
                  <a:tr h="386508">
                    <a:tc>
                      <a:txBody>
                        <a:bodyPr/>
                        <a:lstStyle/>
                        <a:p>
                          <a:pPr algn="r"/>
                          <a:r>
                            <a:rPr lang="en-GB" sz="1400"/>
                            <a:t>Panel stiffness</a:t>
                          </a:r>
                        </a:p>
                      </a:txBody>
                      <a:tcPr/>
                    </a:tc>
                    <a:tc>
                      <a:txBody>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𝐸</m:t>
                                    </m:r>
                                  </m:e>
                                  <m:sub>
                                    <m:r>
                                      <a:rPr lang="it-IT" sz="1400" b="0" i="1" smtClean="0">
                                        <a:latin typeface="Cambria Math" panose="02040503050406030204" pitchFamily="18" charset="0"/>
                                      </a:rPr>
                                      <m:t>h𝑐</m:t>
                                    </m:r>
                                  </m:sub>
                                </m:sSub>
                                <m:r>
                                  <a:rPr lang="it-IT" sz="1400" b="0" i="1" smtClean="0">
                                    <a:latin typeface="Cambria Math" panose="02040503050406030204" pitchFamily="18" charset="0"/>
                                  </a:rPr>
                                  <m:t>=140 </m:t>
                                </m:r>
                              </m:oMath>
                            </m:oMathPara>
                          </a14:m>
                          <a:endParaRPr lang="en-GB" sz="1400"/>
                        </a:p>
                      </a:txBody>
                      <a:tcPr/>
                    </a:tc>
                    <a:tc>
                      <a:txBody>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𝑀𝑃𝑎</m:t>
                                </m:r>
                              </m:oMath>
                            </m:oMathPara>
                          </a14:m>
                          <a:endParaRPr lang="en-GB" sz="1400"/>
                        </a:p>
                      </a:txBody>
                      <a:tcPr/>
                    </a:tc>
                    <a:extLst>
                      <a:ext uri="{0D108BD9-81ED-4DB2-BD59-A6C34878D82A}">
                        <a16:rowId xmlns:a16="http://schemas.microsoft.com/office/drawing/2014/main" val="488947465"/>
                      </a:ext>
                    </a:extLst>
                  </a:tr>
                  <a:tr h="386508">
                    <a:tc>
                      <a:txBody>
                        <a:bodyPr/>
                        <a:lstStyle/>
                        <a:p>
                          <a:pPr algn="r"/>
                          <a:r>
                            <a:rPr lang="en-GB" sz="1400"/>
                            <a:t>Maximum displ</a:t>
                          </a:r>
                        </a:p>
                      </a:txBody>
                      <a:tcPr/>
                    </a:tc>
                    <a:tc>
                      <a:txBody>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𝑠</m:t>
                                    </m:r>
                                  </m:e>
                                  <m:sub>
                                    <m:r>
                                      <a:rPr lang="it-IT" sz="1400" b="0" i="1" smtClean="0">
                                        <a:latin typeface="Cambria Math" panose="02040503050406030204" pitchFamily="18" charset="0"/>
                                      </a:rPr>
                                      <m:t>𝑚𝑎𝑥</m:t>
                                    </m:r>
                                  </m:sub>
                                </m:sSub>
                                <m:r>
                                  <a:rPr lang="it-IT" sz="1400" b="0" i="1" smtClean="0">
                                    <a:latin typeface="Cambria Math" panose="02040503050406030204" pitchFamily="18" charset="0"/>
                                  </a:rPr>
                                  <m:t>=0.03</m:t>
                                </m:r>
                              </m:oMath>
                            </m:oMathPara>
                          </a14:m>
                          <a:endParaRPr lang="en-GB" sz="1400"/>
                        </a:p>
                      </a:txBody>
                      <a:tcPr/>
                    </a:tc>
                    <a:tc>
                      <a:txBody>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𝑚</m:t>
                                </m:r>
                              </m:oMath>
                            </m:oMathPara>
                          </a14:m>
                          <a:endParaRPr lang="en-GB" sz="1400"/>
                        </a:p>
                      </a:txBody>
                      <a:tcPr/>
                    </a:tc>
                    <a:extLst>
                      <a:ext uri="{0D108BD9-81ED-4DB2-BD59-A6C34878D82A}">
                        <a16:rowId xmlns:a16="http://schemas.microsoft.com/office/drawing/2014/main" val="1793067516"/>
                      </a:ext>
                    </a:extLst>
                  </a:tr>
                  <a:tr h="386508">
                    <a:tc>
                      <a:txBody>
                        <a:bodyPr/>
                        <a:lstStyle/>
                        <a:p>
                          <a:pPr algn="r"/>
                          <a:r>
                            <a:rPr lang="en-GB" sz="1400"/>
                            <a:t>Maximum acc.</a:t>
                          </a:r>
                        </a:p>
                      </a:txBody>
                      <a:tcPr/>
                    </a:tc>
                    <a:tc>
                      <a:txBody>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𝛼</m:t>
                                    </m:r>
                                  </m:e>
                                  <m:sub>
                                    <m:r>
                                      <a:rPr lang="it-IT" sz="1400" b="0" i="1" smtClean="0">
                                        <a:latin typeface="Cambria Math" panose="02040503050406030204" pitchFamily="18" charset="0"/>
                                      </a:rPr>
                                      <m:t>𝑚𝑎𝑥</m:t>
                                    </m:r>
                                  </m:sub>
                                </m:sSub>
                                <m:r>
                                  <a:rPr lang="it-IT" sz="1400" b="0" i="1" smtClean="0">
                                    <a:latin typeface="Cambria Math" panose="02040503050406030204" pitchFamily="18" charset="0"/>
                                  </a:rPr>
                                  <m:t>=−2∙(</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𝐸</m:t>
                                    </m:r>
                                  </m:e>
                                  <m:sub>
                                    <m:r>
                                      <a:rPr lang="it-IT" sz="1400" b="0" i="1" smtClean="0">
                                        <a:latin typeface="Cambria Math" panose="02040503050406030204" pitchFamily="18" charset="0"/>
                                      </a:rPr>
                                      <m:t>h𝑐</m:t>
                                    </m:r>
                                  </m:sub>
                                </m:sSub>
                                <m:r>
                                  <a:rPr lang="it-IT" sz="1400" b="0" i="1" smtClean="0">
                                    <a:latin typeface="Cambria Math" panose="02040503050406030204" pitchFamily="18" charset="0"/>
                                  </a:rPr>
                                  <m:t>𝐼</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𝑠</m:t>
                                    </m:r>
                                  </m:e>
                                  <m:sub>
                                    <m:r>
                                      <a:rPr lang="it-IT" sz="1400" b="0" i="1" smtClean="0">
                                        <a:latin typeface="Cambria Math" panose="02040503050406030204" pitchFamily="18" charset="0"/>
                                      </a:rPr>
                                      <m:t>𝑚𝑎𝑥</m:t>
                                    </m:r>
                                  </m:sub>
                                </m:sSub>
                                <m:r>
                                  <a:rPr lang="it-IT" sz="1400" b="0" i="0" smtClean="0">
                                    <a:latin typeface="Cambria Math" panose="02040503050406030204" pitchFamily="18" charset="0"/>
                                  </a:rPr>
                                  <m:t>)/(</m:t>
                                </m:r>
                                <m:sSup>
                                  <m:sSupPr>
                                    <m:ctrlPr>
                                      <a:rPr lang="it-IT" sz="1400" b="0" i="1" smtClean="0">
                                        <a:latin typeface="Cambria Math" panose="02040503050406030204" pitchFamily="18" charset="0"/>
                                      </a:rPr>
                                    </m:ctrlPr>
                                  </m:sSupPr>
                                  <m:e>
                                    <m:r>
                                      <m:rPr>
                                        <m:sty m:val="p"/>
                                      </m:rPr>
                                      <a:rPr lang="it-IT" sz="1400" b="0" i="0" smtClean="0">
                                        <a:latin typeface="Cambria Math" panose="02040503050406030204" pitchFamily="18" charset="0"/>
                                      </a:rPr>
                                      <m:t>b</m:t>
                                    </m:r>
                                  </m:e>
                                  <m:sup>
                                    <m:r>
                                      <a:rPr lang="it-IT" sz="1400" b="0" i="0" smtClean="0">
                                        <a:latin typeface="Cambria Math" panose="02040503050406030204" pitchFamily="18" charset="0"/>
                                      </a:rPr>
                                      <m:t>4</m:t>
                                    </m:r>
                                  </m:sup>
                                </m:sSup>
                                <m:sSub>
                                  <m:sSubPr>
                                    <m:ctrlPr>
                                      <a:rPr lang="it-IT" sz="1400" b="0" i="1" smtClean="0">
                                        <a:latin typeface="Cambria Math" panose="02040503050406030204" pitchFamily="18" charset="0"/>
                                      </a:rPr>
                                    </m:ctrlPr>
                                  </m:sSubPr>
                                  <m:e>
                                    <m:r>
                                      <m:rPr>
                                        <m:sty m:val="p"/>
                                      </m:rPr>
                                      <a:rPr lang="it-IT" sz="1400" b="0" i="0" smtClean="0">
                                        <a:latin typeface="Cambria Math" panose="02040503050406030204" pitchFamily="18" charset="0"/>
                                      </a:rPr>
                                      <m:t>m</m:t>
                                    </m:r>
                                  </m:e>
                                  <m:sub>
                                    <m:r>
                                      <m:rPr>
                                        <m:sty m:val="p"/>
                                      </m:rPr>
                                      <a:rPr lang="it-IT" sz="1400" b="0" i="0" smtClean="0">
                                        <a:latin typeface="Cambria Math" panose="02040503050406030204" pitchFamily="18" charset="0"/>
                                      </a:rPr>
                                      <m:t>panel</m:t>
                                    </m:r>
                                  </m:sub>
                                </m:sSub>
                                <m:r>
                                  <a:rPr lang="it-IT" sz="1400" b="0" i="0" smtClean="0">
                                    <a:latin typeface="Cambria Math" panose="02040503050406030204" pitchFamily="18" charset="0"/>
                                  </a:rPr>
                                  <m:t>)</m:t>
                                </m:r>
                              </m:oMath>
                            </m:oMathPara>
                          </a14:m>
                          <a:endParaRPr lang="en-GB" sz="1400"/>
                        </a:p>
                      </a:txBody>
                      <a:tcPr/>
                    </a:tc>
                    <a:tc>
                      <a:txBody>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𝑠</m:t>
                                    </m:r>
                                  </m:e>
                                  <m:sup>
                                    <m:r>
                                      <a:rPr lang="it-IT" sz="1400" b="0" i="1" smtClean="0">
                                        <a:latin typeface="Cambria Math" panose="02040503050406030204" pitchFamily="18" charset="0"/>
                                      </a:rPr>
                                      <m:t>2</m:t>
                                    </m:r>
                                  </m:sup>
                                </m:sSup>
                              </m:oMath>
                            </m:oMathPara>
                          </a14:m>
                          <a:endParaRPr lang="en-GB" sz="1400"/>
                        </a:p>
                      </a:txBody>
                      <a:tcPr/>
                    </a:tc>
                    <a:extLst>
                      <a:ext uri="{0D108BD9-81ED-4DB2-BD59-A6C34878D82A}">
                        <a16:rowId xmlns:a16="http://schemas.microsoft.com/office/drawing/2014/main" val="2946544023"/>
                      </a:ext>
                    </a:extLst>
                  </a:tr>
                </a:tbl>
              </a:graphicData>
            </a:graphic>
          </p:graphicFrame>
        </mc:Choice>
        <mc:Fallback xmlns="">
          <p:graphicFrame>
            <p:nvGraphicFramePr>
              <p:cNvPr id="6" name="Tabella 5">
                <a:extLst>
                  <a:ext uri="{FF2B5EF4-FFF2-40B4-BE49-F238E27FC236}">
                    <a16:creationId xmlns:a16="http://schemas.microsoft.com/office/drawing/2014/main" id="{FF3BB9E9-FF0C-580C-D471-12469FF9E9AE}"/>
                  </a:ext>
                </a:extLst>
              </p:cNvPr>
              <p:cNvGraphicFramePr>
                <a:graphicFrameLocks noGrp="1"/>
              </p:cNvGraphicFramePr>
              <p:nvPr/>
            </p:nvGraphicFramePr>
            <p:xfrm>
              <a:off x="373709" y="2675826"/>
              <a:ext cx="5557964" cy="1546032"/>
            </p:xfrm>
            <a:graphic>
              <a:graphicData uri="http://schemas.openxmlformats.org/drawingml/2006/table">
                <a:tbl>
                  <a:tblPr firstRow="1" bandRow="1">
                    <a:tableStyleId>{5C22544A-7EE6-4342-B048-85BDC9FD1C3A}</a:tableStyleId>
                  </a:tblPr>
                  <a:tblGrid>
                    <a:gridCol w="1630020">
                      <a:extLst>
                        <a:ext uri="{9D8B030D-6E8A-4147-A177-3AD203B41FA5}">
                          <a16:colId xmlns:a16="http://schemas.microsoft.com/office/drawing/2014/main" val="3669535735"/>
                        </a:ext>
                      </a:extLst>
                    </a:gridCol>
                    <a:gridCol w="3116911">
                      <a:extLst>
                        <a:ext uri="{9D8B030D-6E8A-4147-A177-3AD203B41FA5}">
                          <a16:colId xmlns:a16="http://schemas.microsoft.com/office/drawing/2014/main" val="331325782"/>
                        </a:ext>
                      </a:extLst>
                    </a:gridCol>
                    <a:gridCol w="811033">
                      <a:extLst>
                        <a:ext uri="{9D8B030D-6E8A-4147-A177-3AD203B41FA5}">
                          <a16:colId xmlns:a16="http://schemas.microsoft.com/office/drawing/2014/main" val="929642396"/>
                        </a:ext>
                      </a:extLst>
                    </a:gridCol>
                  </a:tblGrid>
                  <a:tr h="386508">
                    <a:tc gridSpan="2">
                      <a:txBody>
                        <a:bodyPr/>
                        <a:lstStyle/>
                        <a:p>
                          <a:r>
                            <a:rPr lang="en-GB" sz="1400"/>
                            <a:t>Max Acceleration During Slew</a:t>
                          </a:r>
                        </a:p>
                      </a:txBody>
                      <a:tcPr/>
                    </a:tc>
                    <a:tc hMerge="1">
                      <a:txBody>
                        <a:bodyPr/>
                        <a:lstStyle/>
                        <a:p>
                          <a:endParaRPr lang="en-GB" sz="1400"/>
                        </a:p>
                      </a:txBody>
                      <a:tcPr/>
                    </a:tc>
                    <a:tc>
                      <a:txBody>
                        <a:bodyPr/>
                        <a:lstStyle/>
                        <a:p>
                          <a:r>
                            <a:rPr lang="en-GB" sz="1400"/>
                            <a:t>u.o.m</a:t>
                          </a:r>
                        </a:p>
                      </a:txBody>
                      <a:tcPr/>
                    </a:tc>
                    <a:extLst>
                      <a:ext uri="{0D108BD9-81ED-4DB2-BD59-A6C34878D82A}">
                        <a16:rowId xmlns:a16="http://schemas.microsoft.com/office/drawing/2014/main" val="809927770"/>
                      </a:ext>
                    </a:extLst>
                  </a:tr>
                  <a:tr h="386508">
                    <a:tc>
                      <a:txBody>
                        <a:bodyPr/>
                        <a:lstStyle/>
                        <a:p>
                          <a:pPr algn="r"/>
                          <a:r>
                            <a:rPr lang="en-GB" sz="1400"/>
                            <a:t>Panel stiffness</a:t>
                          </a:r>
                        </a:p>
                      </a:txBody>
                      <a:tcPr/>
                    </a:tc>
                    <a:tc>
                      <a:txBody>
                        <a:bodyPr/>
                        <a:lstStyle/>
                        <a:p>
                          <a:endParaRPr lang="en-US"/>
                        </a:p>
                      </a:txBody>
                      <a:tcPr>
                        <a:blipFill>
                          <a:blip r:embed="rId3"/>
                          <a:stretch>
                            <a:fillRect l="-52539" t="-101563" r="-26758" b="-201563"/>
                          </a:stretch>
                        </a:blipFill>
                      </a:tcPr>
                    </a:tc>
                    <a:tc>
                      <a:txBody>
                        <a:bodyPr/>
                        <a:lstStyle/>
                        <a:p>
                          <a:endParaRPr lang="en-US"/>
                        </a:p>
                      </a:txBody>
                      <a:tcPr>
                        <a:blipFill>
                          <a:blip r:embed="rId3"/>
                          <a:stretch>
                            <a:fillRect l="-587218" t="-101563" r="-3008" b="-201563"/>
                          </a:stretch>
                        </a:blipFill>
                      </a:tcPr>
                    </a:tc>
                    <a:extLst>
                      <a:ext uri="{0D108BD9-81ED-4DB2-BD59-A6C34878D82A}">
                        <a16:rowId xmlns:a16="http://schemas.microsoft.com/office/drawing/2014/main" val="488947465"/>
                      </a:ext>
                    </a:extLst>
                  </a:tr>
                  <a:tr h="386508">
                    <a:tc>
                      <a:txBody>
                        <a:bodyPr/>
                        <a:lstStyle/>
                        <a:p>
                          <a:pPr algn="r"/>
                          <a:r>
                            <a:rPr lang="en-GB" sz="1400"/>
                            <a:t>Maximum displ</a:t>
                          </a:r>
                        </a:p>
                      </a:txBody>
                      <a:tcPr/>
                    </a:tc>
                    <a:tc>
                      <a:txBody>
                        <a:bodyPr/>
                        <a:lstStyle/>
                        <a:p>
                          <a:endParaRPr lang="en-US"/>
                        </a:p>
                      </a:txBody>
                      <a:tcPr>
                        <a:blipFill>
                          <a:blip r:embed="rId3"/>
                          <a:stretch>
                            <a:fillRect l="-52539" t="-204762" r="-26758" b="-104762"/>
                          </a:stretch>
                        </a:blipFill>
                      </a:tcPr>
                    </a:tc>
                    <a:tc>
                      <a:txBody>
                        <a:bodyPr/>
                        <a:lstStyle/>
                        <a:p>
                          <a:endParaRPr lang="en-US"/>
                        </a:p>
                      </a:txBody>
                      <a:tcPr>
                        <a:blipFill>
                          <a:blip r:embed="rId3"/>
                          <a:stretch>
                            <a:fillRect l="-587218" t="-204762" r="-3008" b="-104762"/>
                          </a:stretch>
                        </a:blipFill>
                      </a:tcPr>
                    </a:tc>
                    <a:extLst>
                      <a:ext uri="{0D108BD9-81ED-4DB2-BD59-A6C34878D82A}">
                        <a16:rowId xmlns:a16="http://schemas.microsoft.com/office/drawing/2014/main" val="1793067516"/>
                      </a:ext>
                    </a:extLst>
                  </a:tr>
                  <a:tr h="386508">
                    <a:tc>
                      <a:txBody>
                        <a:bodyPr/>
                        <a:lstStyle/>
                        <a:p>
                          <a:pPr algn="r"/>
                          <a:r>
                            <a:rPr lang="en-GB" sz="1400"/>
                            <a:t>Maximum acc.</a:t>
                          </a:r>
                        </a:p>
                      </a:txBody>
                      <a:tcPr/>
                    </a:tc>
                    <a:tc>
                      <a:txBody>
                        <a:bodyPr/>
                        <a:lstStyle/>
                        <a:p>
                          <a:endParaRPr lang="en-US"/>
                        </a:p>
                      </a:txBody>
                      <a:tcPr>
                        <a:blipFill>
                          <a:blip r:embed="rId3"/>
                          <a:stretch>
                            <a:fillRect l="-52539" t="-300000" r="-26758" b="-3125"/>
                          </a:stretch>
                        </a:blipFill>
                      </a:tcPr>
                    </a:tc>
                    <a:tc>
                      <a:txBody>
                        <a:bodyPr/>
                        <a:lstStyle/>
                        <a:p>
                          <a:endParaRPr lang="en-US"/>
                        </a:p>
                      </a:txBody>
                      <a:tcPr>
                        <a:blipFill>
                          <a:blip r:embed="rId3"/>
                          <a:stretch>
                            <a:fillRect l="-587218" t="-300000" r="-3008" b="-3125"/>
                          </a:stretch>
                        </a:blipFill>
                      </a:tcPr>
                    </a:tc>
                    <a:extLst>
                      <a:ext uri="{0D108BD9-81ED-4DB2-BD59-A6C34878D82A}">
                        <a16:rowId xmlns:a16="http://schemas.microsoft.com/office/drawing/2014/main" val="2946544023"/>
                      </a:ext>
                    </a:extLst>
                  </a:tr>
                </a:tbl>
              </a:graphicData>
            </a:graphic>
          </p:graphicFrame>
        </mc:Fallback>
      </mc:AlternateContent>
    </p:spTree>
    <p:extLst>
      <p:ext uri="{BB962C8B-B14F-4D97-AF65-F5344CB8AC3E}">
        <p14:creationId xmlns:p14="http://schemas.microsoft.com/office/powerpoint/2010/main" val="269820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45C05-EAA9-837E-A8DC-FC2128D15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15701-201B-77C8-2F31-84008B2FA2B3}"/>
              </a:ext>
            </a:extLst>
          </p:cNvPr>
          <p:cNvSpPr>
            <a:spLocks noGrp="1"/>
          </p:cNvSpPr>
          <p:nvPr>
            <p:ph type="title"/>
          </p:nvPr>
        </p:nvSpPr>
        <p:spPr>
          <a:xfrm>
            <a:off x="3285587" y="1857375"/>
            <a:ext cx="2572825" cy="1428750"/>
          </a:xfrm>
        </p:spPr>
        <p:txBody>
          <a:bodyPr>
            <a:normAutofit fontScale="90000"/>
          </a:bodyPr>
          <a:lstStyle/>
          <a:p>
            <a:pPr algn="ctr">
              <a:lnSpc>
                <a:spcPct val="150000"/>
              </a:lnSpc>
              <a:spcBef>
                <a:spcPts val="0"/>
              </a:spcBef>
            </a:pPr>
            <a:r>
              <a:rPr lang="en-US" sz="2700">
                <a:ea typeface="Verdana"/>
              </a:rPr>
              <a:t>Payload</a:t>
            </a:r>
            <a:br>
              <a:rPr lang="en-US">
                <a:ea typeface="Verdana"/>
              </a:rPr>
            </a:br>
            <a:r>
              <a:rPr lang="en-US" sz="1400" b="0">
                <a:solidFill>
                  <a:srgbClr val="000000"/>
                </a:solidFill>
                <a:ea typeface="Verdana"/>
              </a:rPr>
              <a:t>Paolo Fedele Di Giglio </a:t>
            </a:r>
            <a:br>
              <a:rPr lang="en-US" sz="1400" b="0">
                <a:ea typeface="Verdana"/>
              </a:rPr>
            </a:br>
            <a:r>
              <a:rPr lang="en-US" sz="1400" b="0">
                <a:solidFill>
                  <a:srgbClr val="000000"/>
                </a:solidFill>
                <a:ea typeface="Verdana"/>
              </a:rPr>
              <a:t>Gabriele Farina</a:t>
            </a:r>
            <a:br>
              <a:rPr lang="en-US" sz="1400" b="0">
                <a:ea typeface="Verdana"/>
              </a:rPr>
            </a:br>
            <a:r>
              <a:rPr lang="en-US" sz="1400" b="0">
                <a:solidFill>
                  <a:srgbClr val="000000"/>
                </a:solidFill>
                <a:ea typeface="Verdana"/>
              </a:rPr>
              <a:t>Matteo </a:t>
            </a:r>
            <a:r>
              <a:rPr lang="en-US" sz="1400" b="0" err="1">
                <a:solidFill>
                  <a:srgbClr val="000000"/>
                </a:solidFill>
                <a:ea typeface="Verdana"/>
              </a:rPr>
              <a:t>Fulgheri</a:t>
            </a:r>
            <a:br>
              <a:rPr lang="en-US" sz="1400"/>
            </a:br>
            <a:r>
              <a:rPr lang="en-US" sz="1400" b="0">
                <a:solidFill>
                  <a:srgbClr val="000000"/>
                </a:solidFill>
              </a:rPr>
              <a:t>Moein </a:t>
            </a:r>
            <a:r>
              <a:rPr lang="en-US" sz="1400" b="0" err="1">
                <a:solidFill>
                  <a:srgbClr val="000000"/>
                </a:solidFill>
              </a:rPr>
              <a:t>Peyghambarzadeh</a:t>
            </a:r>
            <a:endParaRPr lang="en-US" sz="1400" b="0">
              <a:ea typeface="Verdana"/>
            </a:endParaRPr>
          </a:p>
        </p:txBody>
      </p:sp>
    </p:spTree>
    <p:extLst>
      <p:ext uri="{BB962C8B-B14F-4D97-AF65-F5344CB8AC3E}">
        <p14:creationId xmlns:p14="http://schemas.microsoft.com/office/powerpoint/2010/main" val="23889481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81BA14-BCAB-73E1-F5B0-329FB0E02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A6214-483E-16E8-9627-B2F6A71257E7}"/>
              </a:ext>
            </a:extLst>
          </p:cNvPr>
          <p:cNvSpPr>
            <a:spLocks noGrp="1"/>
          </p:cNvSpPr>
          <p:nvPr>
            <p:ph type="title"/>
          </p:nvPr>
        </p:nvSpPr>
        <p:spPr>
          <a:xfrm>
            <a:off x="342899" y="-126107"/>
            <a:ext cx="8229600" cy="857250"/>
          </a:xfrm>
        </p:spPr>
        <p:txBody>
          <a:bodyPr/>
          <a:lstStyle/>
          <a:p>
            <a:r>
              <a:rPr lang="en-US">
                <a:ea typeface="Verdana"/>
              </a:rPr>
              <a:t>Structure: Modal Analysis</a:t>
            </a:r>
            <a:endParaRPr lang="it-IT"/>
          </a:p>
        </p:txBody>
      </p:sp>
      <p:grpSp>
        <p:nvGrpSpPr>
          <p:cNvPr id="24" name="Gruppo 23">
            <a:extLst>
              <a:ext uri="{FF2B5EF4-FFF2-40B4-BE49-F238E27FC236}">
                <a16:creationId xmlns:a16="http://schemas.microsoft.com/office/drawing/2014/main" id="{EC88409D-E1C6-FFCD-E4A2-84E8B3CF0913}"/>
              </a:ext>
            </a:extLst>
          </p:cNvPr>
          <p:cNvGrpSpPr/>
          <p:nvPr/>
        </p:nvGrpSpPr>
        <p:grpSpPr>
          <a:xfrm>
            <a:off x="255720" y="1317161"/>
            <a:ext cx="8632560" cy="2509177"/>
            <a:chOff x="116973" y="1391832"/>
            <a:chExt cx="8632560" cy="2509177"/>
          </a:xfrm>
        </p:grpSpPr>
        <p:pic>
          <p:nvPicPr>
            <p:cNvPr id="25" name="Immagine 24" descr="Immagine che contiene schermata, Policromia, cubo, design&#10;&#10;Il contenuto generato dall'IA potrebbe non essere corretto.">
              <a:extLst>
                <a:ext uri="{FF2B5EF4-FFF2-40B4-BE49-F238E27FC236}">
                  <a16:creationId xmlns:a16="http://schemas.microsoft.com/office/drawing/2014/main" id="{29AF75D3-A38E-EB39-B827-C6E61C028D55}"/>
                </a:ext>
              </a:extLst>
            </p:cNvPr>
            <p:cNvPicPr>
              <a:picLocks noChangeAspect="1"/>
            </p:cNvPicPr>
            <p:nvPr/>
          </p:nvPicPr>
          <p:blipFill>
            <a:blip r:embed="rId2"/>
            <a:srcRect r="19360"/>
            <a:stretch/>
          </p:blipFill>
          <p:spPr>
            <a:xfrm>
              <a:off x="5995490" y="1391832"/>
              <a:ext cx="2754043" cy="2393514"/>
            </a:xfrm>
            <a:prstGeom prst="rect">
              <a:avLst/>
            </a:prstGeom>
          </p:spPr>
        </p:pic>
        <p:grpSp>
          <p:nvGrpSpPr>
            <p:cNvPr id="26" name="Gruppo 25">
              <a:extLst>
                <a:ext uri="{FF2B5EF4-FFF2-40B4-BE49-F238E27FC236}">
                  <a16:creationId xmlns:a16="http://schemas.microsoft.com/office/drawing/2014/main" id="{60D4F3F7-5965-5DF9-F659-C042E463EB83}"/>
                </a:ext>
              </a:extLst>
            </p:cNvPr>
            <p:cNvGrpSpPr/>
            <p:nvPr/>
          </p:nvGrpSpPr>
          <p:grpSpPr>
            <a:xfrm>
              <a:off x="3154482" y="1391832"/>
              <a:ext cx="2952008" cy="2468346"/>
              <a:chOff x="3154482" y="1391832"/>
              <a:chExt cx="2952008" cy="2468346"/>
            </a:xfrm>
          </p:grpSpPr>
          <p:pic>
            <p:nvPicPr>
              <p:cNvPr id="31" name="Immagine 30" descr="Immagine che contiene cubo, origami, design&#10;&#10;Il contenuto generato dall'IA potrebbe non essere corretto.">
                <a:extLst>
                  <a:ext uri="{FF2B5EF4-FFF2-40B4-BE49-F238E27FC236}">
                    <a16:creationId xmlns:a16="http://schemas.microsoft.com/office/drawing/2014/main" id="{D6D781D4-98A8-82CD-DF01-3E80057D63E6}"/>
                  </a:ext>
                </a:extLst>
              </p:cNvPr>
              <p:cNvPicPr>
                <a:picLocks noChangeAspect="1"/>
              </p:cNvPicPr>
              <p:nvPr/>
            </p:nvPicPr>
            <p:blipFill>
              <a:blip r:embed="rId3"/>
              <a:srcRect r="18956"/>
              <a:stretch/>
            </p:blipFill>
            <p:spPr>
              <a:xfrm>
                <a:off x="3154490" y="1391832"/>
                <a:ext cx="2952000" cy="2468346"/>
              </a:xfrm>
              <a:prstGeom prst="rect">
                <a:avLst/>
              </a:prstGeom>
            </p:spPr>
          </p:pic>
          <p:sp>
            <p:nvSpPr>
              <p:cNvPr id="32" name="Rettangolo 31">
                <a:extLst>
                  <a:ext uri="{FF2B5EF4-FFF2-40B4-BE49-F238E27FC236}">
                    <a16:creationId xmlns:a16="http://schemas.microsoft.com/office/drawing/2014/main" id="{0CC0983F-2CA6-A2F3-4124-491B593A440C}"/>
                  </a:ext>
                </a:extLst>
              </p:cNvPr>
              <p:cNvSpPr/>
              <p:nvPr/>
            </p:nvSpPr>
            <p:spPr>
              <a:xfrm>
                <a:off x="3154482" y="3460703"/>
                <a:ext cx="2755499" cy="1767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7" name="Rettangolo 26">
              <a:extLst>
                <a:ext uri="{FF2B5EF4-FFF2-40B4-BE49-F238E27FC236}">
                  <a16:creationId xmlns:a16="http://schemas.microsoft.com/office/drawing/2014/main" id="{90B5DA8D-3015-34E7-E65C-1CE71BEA5E71}"/>
                </a:ext>
              </a:extLst>
            </p:cNvPr>
            <p:cNvSpPr/>
            <p:nvPr/>
          </p:nvSpPr>
          <p:spPr>
            <a:xfrm>
              <a:off x="6069672" y="3432501"/>
              <a:ext cx="2596957" cy="20492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8" name="Gruppo 27">
              <a:extLst>
                <a:ext uri="{FF2B5EF4-FFF2-40B4-BE49-F238E27FC236}">
                  <a16:creationId xmlns:a16="http://schemas.microsoft.com/office/drawing/2014/main" id="{27890B48-0D52-ACB0-91B7-4620F21227D5}"/>
                </a:ext>
              </a:extLst>
            </p:cNvPr>
            <p:cNvGrpSpPr/>
            <p:nvPr/>
          </p:nvGrpSpPr>
          <p:grpSpPr>
            <a:xfrm>
              <a:off x="116973" y="1391833"/>
              <a:ext cx="2952000" cy="2509176"/>
              <a:chOff x="91432" y="1371367"/>
              <a:chExt cx="2952000" cy="2509176"/>
            </a:xfrm>
          </p:grpSpPr>
          <p:pic>
            <p:nvPicPr>
              <p:cNvPr id="29" name="Immagine 28" descr="Immagine che contiene schermata, cubo, design&#10;&#10;Il contenuto generato dall'IA potrebbe non essere corretto.">
                <a:extLst>
                  <a:ext uri="{FF2B5EF4-FFF2-40B4-BE49-F238E27FC236}">
                    <a16:creationId xmlns:a16="http://schemas.microsoft.com/office/drawing/2014/main" id="{CF53D2BA-86C9-882C-4AA1-12221DEC710E}"/>
                  </a:ext>
                </a:extLst>
              </p:cNvPr>
              <p:cNvPicPr>
                <a:picLocks noChangeAspect="1"/>
              </p:cNvPicPr>
              <p:nvPr/>
            </p:nvPicPr>
            <p:blipFill>
              <a:blip r:embed="rId4"/>
              <a:srcRect r="15876"/>
              <a:stretch/>
            </p:blipFill>
            <p:spPr>
              <a:xfrm>
                <a:off x="91432" y="1371367"/>
                <a:ext cx="2952000" cy="2509176"/>
              </a:xfrm>
              <a:prstGeom prst="rect">
                <a:avLst/>
              </a:prstGeom>
            </p:spPr>
          </p:pic>
          <p:sp>
            <p:nvSpPr>
              <p:cNvPr id="30" name="Rettangolo 29">
                <a:extLst>
                  <a:ext uri="{FF2B5EF4-FFF2-40B4-BE49-F238E27FC236}">
                    <a16:creationId xmlns:a16="http://schemas.microsoft.com/office/drawing/2014/main" id="{CD0EF8BD-314E-50B7-EA25-8194F2BD0963}"/>
                  </a:ext>
                </a:extLst>
              </p:cNvPr>
              <p:cNvSpPr/>
              <p:nvPr/>
            </p:nvSpPr>
            <p:spPr>
              <a:xfrm>
                <a:off x="91432" y="3489278"/>
                <a:ext cx="2821101" cy="19689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107088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6F39-A7A9-C780-17F8-2D5BFF2EC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D8403-1336-2848-A17E-94B200C8D5C1}"/>
              </a:ext>
            </a:extLst>
          </p:cNvPr>
          <p:cNvSpPr>
            <a:spLocks noGrp="1"/>
          </p:cNvSpPr>
          <p:nvPr>
            <p:ph type="title"/>
          </p:nvPr>
        </p:nvSpPr>
        <p:spPr/>
        <p:txBody>
          <a:bodyPr/>
          <a:lstStyle/>
          <a:p>
            <a:r>
              <a:rPr lang="en-US"/>
              <a:t>Requirements and Assumptions – Payload</a:t>
            </a:r>
            <a:endParaRPr lang="en-US">
              <a:ea typeface="Verdana"/>
            </a:endParaRPr>
          </a:p>
        </p:txBody>
      </p:sp>
      <p:graphicFrame>
        <p:nvGraphicFramePr>
          <p:cNvPr id="5" name="Tabella 4">
            <a:extLst>
              <a:ext uri="{FF2B5EF4-FFF2-40B4-BE49-F238E27FC236}">
                <a16:creationId xmlns:a16="http://schemas.microsoft.com/office/drawing/2014/main" id="{50E5F6C8-6570-0D52-6A33-73C520CAC6A2}"/>
              </a:ext>
            </a:extLst>
          </p:cNvPr>
          <p:cNvGraphicFramePr>
            <a:graphicFrameLocks noGrp="1"/>
          </p:cNvGraphicFramePr>
          <p:nvPr>
            <p:extLst>
              <p:ext uri="{D42A27DB-BD31-4B8C-83A1-F6EECF244321}">
                <p14:modId xmlns:p14="http://schemas.microsoft.com/office/powerpoint/2010/main" val="1025671263"/>
              </p:ext>
            </p:extLst>
          </p:nvPr>
        </p:nvGraphicFramePr>
        <p:xfrm>
          <a:off x="296967" y="838213"/>
          <a:ext cx="8550065" cy="2772778"/>
        </p:xfrm>
        <a:graphic>
          <a:graphicData uri="http://schemas.openxmlformats.org/drawingml/2006/table">
            <a:tbl>
              <a:tblPr firstRow="1" bandRow="1">
                <a:tableStyleId>{5C22544A-7EE6-4342-B048-85BDC9FD1C3A}</a:tableStyleId>
              </a:tblPr>
              <a:tblGrid>
                <a:gridCol w="1369832">
                  <a:extLst>
                    <a:ext uri="{9D8B030D-6E8A-4147-A177-3AD203B41FA5}">
                      <a16:colId xmlns:a16="http://schemas.microsoft.com/office/drawing/2014/main" val="2963107533"/>
                    </a:ext>
                  </a:extLst>
                </a:gridCol>
                <a:gridCol w="7180233">
                  <a:extLst>
                    <a:ext uri="{9D8B030D-6E8A-4147-A177-3AD203B41FA5}">
                      <a16:colId xmlns:a16="http://schemas.microsoft.com/office/drawing/2014/main" val="3162522199"/>
                    </a:ext>
                  </a:extLst>
                </a:gridCol>
              </a:tblGrid>
              <a:tr h="291724">
                <a:tc>
                  <a:txBody>
                    <a:bodyPr/>
                    <a:lstStyle/>
                    <a:p>
                      <a:r>
                        <a:rPr lang="it-IT" sz="1400"/>
                        <a:t>REQ ID</a:t>
                      </a:r>
                    </a:p>
                  </a:txBody>
                  <a:tcPr/>
                </a:tc>
                <a:tc>
                  <a:txBody>
                    <a:bodyPr/>
                    <a:lstStyle/>
                    <a:p>
                      <a:r>
                        <a:rPr lang="it-IT" sz="1400"/>
                        <a:t>STATEMENT</a:t>
                      </a:r>
                    </a:p>
                  </a:txBody>
                  <a:tcPr/>
                </a:tc>
                <a:extLst>
                  <a:ext uri="{0D108BD9-81ED-4DB2-BD59-A6C34878D82A}">
                    <a16:rowId xmlns:a16="http://schemas.microsoft.com/office/drawing/2014/main" val="3211935456"/>
                  </a:ext>
                </a:extLst>
              </a:tr>
              <a:tr h="350069">
                <a:tc>
                  <a:txBody>
                    <a:bodyPr/>
                    <a:lstStyle/>
                    <a:p>
                      <a:r>
                        <a:rPr lang="it-IT" sz="1400"/>
                        <a:t>MR-03</a:t>
                      </a:r>
                    </a:p>
                  </a:txBody>
                  <a:tcPr/>
                </a:tc>
                <a:tc>
                  <a:txBody>
                    <a:bodyPr/>
                    <a:lstStyle/>
                    <a:p>
                      <a:r>
                        <a:rPr lang="en-US" sz="1400"/>
                        <a:t>The mission shall return at least 10g of samples to Earth.</a:t>
                      </a:r>
                    </a:p>
                  </a:txBody>
                  <a:tcPr/>
                </a:tc>
                <a:extLst>
                  <a:ext uri="{0D108BD9-81ED-4DB2-BD59-A6C34878D82A}">
                    <a16:rowId xmlns:a16="http://schemas.microsoft.com/office/drawing/2014/main" val="3003312497"/>
                  </a:ext>
                </a:extLst>
              </a:tr>
              <a:tr h="391265">
                <a:tc>
                  <a:txBody>
                    <a:bodyPr/>
                    <a:lstStyle/>
                    <a:p>
                      <a:r>
                        <a:rPr lang="it-IT" sz="1400"/>
                        <a:t>MR-04</a:t>
                      </a:r>
                    </a:p>
                  </a:txBody>
                  <a:tcPr/>
                </a:tc>
                <a:tc>
                  <a:txBody>
                    <a:bodyPr/>
                    <a:lstStyle/>
                    <a:p>
                      <a:r>
                        <a:rPr lang="en-US" sz="1400"/>
                        <a:t>The mission shall investigate the elemental composition of a comet to at least a depth of 30cm (requirement), and should investigate a depth of up to 1m (goal).</a:t>
                      </a:r>
                      <a:endParaRPr lang="it-IT" sz="1400"/>
                    </a:p>
                  </a:txBody>
                  <a:tcPr/>
                </a:tc>
                <a:extLst>
                  <a:ext uri="{0D108BD9-81ED-4DB2-BD59-A6C34878D82A}">
                    <a16:rowId xmlns:a16="http://schemas.microsoft.com/office/drawing/2014/main" val="1375402964"/>
                  </a:ext>
                </a:extLst>
              </a:tr>
              <a:tr h="350069">
                <a:tc>
                  <a:txBody>
                    <a:bodyPr/>
                    <a:lstStyle/>
                    <a:p>
                      <a:r>
                        <a:rPr lang="it-IT" sz="1400"/>
                        <a:t>MR-08</a:t>
                      </a:r>
                    </a:p>
                  </a:txBody>
                  <a:tcPr/>
                </a:tc>
                <a:tc>
                  <a:txBody>
                    <a:bodyPr/>
                    <a:lstStyle/>
                    <a:p>
                      <a:r>
                        <a:rPr lang="en-US" sz="1400"/>
                        <a:t>The mission shall investigate the elemental composition of 100% of the surface of a comet with a resolution of 2m.</a:t>
                      </a:r>
                    </a:p>
                  </a:txBody>
                  <a:tcPr/>
                </a:tc>
                <a:extLst>
                  <a:ext uri="{0D108BD9-81ED-4DB2-BD59-A6C34878D82A}">
                    <a16:rowId xmlns:a16="http://schemas.microsoft.com/office/drawing/2014/main" val="118069939"/>
                  </a:ext>
                </a:extLst>
              </a:tr>
              <a:tr h="350069">
                <a:tc>
                  <a:txBody>
                    <a:bodyPr/>
                    <a:lstStyle/>
                    <a:p>
                      <a:r>
                        <a:rPr lang="it-IT" sz="1400"/>
                        <a:t>SR-05</a:t>
                      </a:r>
                    </a:p>
                  </a:txBody>
                  <a:tcPr/>
                </a:tc>
                <a:tc>
                  <a:txBody>
                    <a:bodyPr/>
                    <a:lstStyle/>
                    <a:p>
                      <a:r>
                        <a:rPr lang="en-US" sz="1400"/>
                        <a:t>The system shall allow for the identification of at least one landing site.</a:t>
                      </a:r>
                    </a:p>
                  </a:txBody>
                  <a:tcPr/>
                </a:tc>
                <a:extLst>
                  <a:ext uri="{0D108BD9-81ED-4DB2-BD59-A6C34878D82A}">
                    <a16:rowId xmlns:a16="http://schemas.microsoft.com/office/drawing/2014/main" val="1158763995"/>
                  </a:ext>
                </a:extLst>
              </a:tr>
              <a:tr h="350069">
                <a:tc>
                  <a:txBody>
                    <a:bodyPr/>
                    <a:lstStyle/>
                    <a:p>
                      <a:r>
                        <a:rPr lang="it-IT" sz="1400"/>
                        <a:t>SR-10</a:t>
                      </a:r>
                    </a:p>
                  </a:txBody>
                  <a:tcPr/>
                </a:tc>
                <a:tc>
                  <a:txBody>
                    <a:bodyPr/>
                    <a:lstStyle/>
                    <a:p>
                      <a:r>
                        <a:rPr lang="en-US" sz="1400"/>
                        <a:t>The system shall be able to monitor and provide data of magnetic disturbances in 3 axes. </a:t>
                      </a:r>
                    </a:p>
                  </a:txBody>
                  <a:tcPr/>
                </a:tc>
                <a:extLst>
                  <a:ext uri="{0D108BD9-81ED-4DB2-BD59-A6C34878D82A}">
                    <a16:rowId xmlns:a16="http://schemas.microsoft.com/office/drawing/2014/main" val="1250177896"/>
                  </a:ext>
                </a:extLst>
              </a:tr>
            </a:tbl>
          </a:graphicData>
        </a:graphic>
      </p:graphicFrame>
      <p:sp>
        <p:nvSpPr>
          <p:cNvPr id="4" name="CasellaDiTesto 3">
            <a:extLst>
              <a:ext uri="{FF2B5EF4-FFF2-40B4-BE49-F238E27FC236}">
                <a16:creationId xmlns:a16="http://schemas.microsoft.com/office/drawing/2014/main" id="{0201CD94-55C5-5011-1B90-70BA7769F507}"/>
              </a:ext>
            </a:extLst>
          </p:cNvPr>
          <p:cNvSpPr txBox="1"/>
          <p:nvPr/>
        </p:nvSpPr>
        <p:spPr>
          <a:xfrm>
            <a:off x="460150" y="3716664"/>
            <a:ext cx="2079415" cy="369332"/>
          </a:xfrm>
          <a:prstGeom prst="rect">
            <a:avLst/>
          </a:prstGeom>
          <a:noFill/>
        </p:spPr>
        <p:txBody>
          <a:bodyPr wrap="none" rtlCol="0">
            <a:spAutoFit/>
          </a:bodyPr>
          <a:lstStyle/>
          <a:p>
            <a:r>
              <a:rPr lang="it-IT" b="1">
                <a:solidFill>
                  <a:srgbClr val="0098DB"/>
                </a:solidFill>
                <a:latin typeface="+mj-lt"/>
              </a:rPr>
              <a:t>Input from MA</a:t>
            </a:r>
          </a:p>
        </p:txBody>
      </p:sp>
      <p:sp>
        <p:nvSpPr>
          <p:cNvPr id="8" name="CasellaDiTesto 7">
            <a:extLst>
              <a:ext uri="{FF2B5EF4-FFF2-40B4-BE49-F238E27FC236}">
                <a16:creationId xmlns:a16="http://schemas.microsoft.com/office/drawing/2014/main" id="{8BB45BBD-A932-8FC1-F6BC-3BF35D91037F}"/>
              </a:ext>
            </a:extLst>
          </p:cNvPr>
          <p:cNvSpPr txBox="1"/>
          <p:nvPr/>
        </p:nvSpPr>
        <p:spPr>
          <a:xfrm>
            <a:off x="296967" y="4123884"/>
            <a:ext cx="5860900" cy="338554"/>
          </a:xfrm>
          <a:prstGeom prst="rect">
            <a:avLst/>
          </a:prstGeom>
          <a:noFill/>
        </p:spPr>
        <p:txBody>
          <a:bodyPr wrap="none" rtlCol="0">
            <a:spAutoFit/>
          </a:bodyPr>
          <a:lstStyle/>
          <a:p>
            <a:r>
              <a:rPr lang="it-IT" sz="1600"/>
              <a:t>The semi-major </a:t>
            </a:r>
            <a:r>
              <a:rPr lang="it-IT" sz="1600" err="1"/>
              <a:t>axis</a:t>
            </a:r>
            <a:r>
              <a:rPr lang="it-IT" sz="1600"/>
              <a:t> </a:t>
            </a:r>
            <a:r>
              <a:rPr lang="it-IT" sz="1600" err="1"/>
              <a:t>during</a:t>
            </a:r>
            <a:r>
              <a:rPr lang="it-IT" sz="1600"/>
              <a:t> </a:t>
            </a:r>
            <a:r>
              <a:rPr lang="it-IT" sz="1600" err="1"/>
              <a:t>surface</a:t>
            </a:r>
            <a:r>
              <a:rPr lang="it-IT" sz="1600"/>
              <a:t> mapping </a:t>
            </a:r>
            <a:r>
              <a:rPr lang="it-IT" sz="1600" err="1"/>
              <a:t>is</a:t>
            </a:r>
            <a:r>
              <a:rPr lang="it-IT" sz="1600"/>
              <a:t> 10 km.</a:t>
            </a:r>
          </a:p>
        </p:txBody>
      </p:sp>
    </p:spTree>
    <p:extLst>
      <p:ext uri="{BB962C8B-B14F-4D97-AF65-F5344CB8AC3E}">
        <p14:creationId xmlns:p14="http://schemas.microsoft.com/office/powerpoint/2010/main" val="1202362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1618E-786E-DC37-9770-97EBB6D00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05C6D-635A-9D76-9E09-BCC04E831D4B}"/>
              </a:ext>
            </a:extLst>
          </p:cNvPr>
          <p:cNvSpPr>
            <a:spLocks noGrp="1"/>
          </p:cNvSpPr>
          <p:nvPr>
            <p:ph type="title"/>
          </p:nvPr>
        </p:nvSpPr>
        <p:spPr/>
        <p:txBody>
          <a:bodyPr/>
          <a:lstStyle/>
          <a:p>
            <a:r>
              <a:rPr lang="en-US"/>
              <a:t>Analysis and Trade-offs – Payload</a:t>
            </a:r>
            <a:endParaRPr lang="en-US">
              <a:ea typeface="Verdana"/>
            </a:endParaRPr>
          </a:p>
        </p:txBody>
      </p:sp>
      <p:sp>
        <p:nvSpPr>
          <p:cNvPr id="6" name="Rettangolo con angoli arrotondati 5">
            <a:extLst>
              <a:ext uri="{FF2B5EF4-FFF2-40B4-BE49-F238E27FC236}">
                <a16:creationId xmlns:a16="http://schemas.microsoft.com/office/drawing/2014/main" id="{3DD53FD3-17B8-2529-7389-32D231723EBA}"/>
              </a:ext>
            </a:extLst>
          </p:cNvPr>
          <p:cNvSpPr/>
          <p:nvPr/>
        </p:nvSpPr>
        <p:spPr>
          <a:xfrm>
            <a:off x="6146001" y="984134"/>
            <a:ext cx="2791923" cy="3461885"/>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F3DFFAA6-5F77-13F9-8D30-B67BDC1EE5AE}"/>
              </a:ext>
            </a:extLst>
          </p:cNvPr>
          <p:cNvSpPr/>
          <p:nvPr/>
        </p:nvSpPr>
        <p:spPr>
          <a:xfrm>
            <a:off x="3159105" y="984134"/>
            <a:ext cx="2791923" cy="3461885"/>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B7CB58E6-959C-7062-7A0E-4D1DD31C9456}"/>
              </a:ext>
            </a:extLst>
          </p:cNvPr>
          <p:cNvSpPr/>
          <p:nvPr/>
        </p:nvSpPr>
        <p:spPr>
          <a:xfrm>
            <a:off x="172208" y="984134"/>
            <a:ext cx="2791923" cy="3461885"/>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CasellaDiTesto 8">
            <a:extLst>
              <a:ext uri="{FF2B5EF4-FFF2-40B4-BE49-F238E27FC236}">
                <a16:creationId xmlns:a16="http://schemas.microsoft.com/office/drawing/2014/main" id="{1BDE5A36-D298-9FE8-C121-B62FEC748C34}"/>
              </a:ext>
            </a:extLst>
          </p:cNvPr>
          <p:cNvSpPr txBox="1"/>
          <p:nvPr/>
        </p:nvSpPr>
        <p:spPr>
          <a:xfrm>
            <a:off x="3118955" y="757575"/>
            <a:ext cx="2908795" cy="377883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lang="it-IT"/>
          </a:p>
        </p:txBody>
      </p:sp>
      <p:sp>
        <p:nvSpPr>
          <p:cNvPr id="14" name="CasellaDiTesto 13">
            <a:extLst>
              <a:ext uri="{FF2B5EF4-FFF2-40B4-BE49-F238E27FC236}">
                <a16:creationId xmlns:a16="http://schemas.microsoft.com/office/drawing/2014/main" id="{5BE8481E-B924-A52B-1064-850DE38A845B}"/>
              </a:ext>
            </a:extLst>
          </p:cNvPr>
          <p:cNvSpPr txBox="1"/>
          <p:nvPr/>
        </p:nvSpPr>
        <p:spPr>
          <a:xfrm>
            <a:off x="193410" y="1336517"/>
            <a:ext cx="2749518"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ea typeface="Verdana"/>
              </a:rPr>
              <a:t>Sample Collection</a:t>
            </a:r>
          </a:p>
          <a:p>
            <a:pPr marL="285750" indent="-285750" algn="ctr">
              <a:buFont typeface="Arial"/>
              <a:buChar char="•"/>
            </a:pPr>
            <a:endParaRPr lang="it-IT">
              <a:ea typeface="Verdana"/>
            </a:endParaRPr>
          </a:p>
          <a:p>
            <a:pPr marL="285750" indent="-285750">
              <a:buFont typeface="Arial"/>
              <a:buChar char="•"/>
            </a:pPr>
            <a:r>
              <a:rPr lang="it-IT" sz="1600">
                <a:ea typeface="Verdana"/>
              </a:rPr>
              <a:t>Landing vs Touch&amp;Go approach</a:t>
            </a:r>
          </a:p>
          <a:p>
            <a:pPr marL="285750" indent="-285750">
              <a:buFont typeface="Arial"/>
              <a:buChar char="•"/>
            </a:pPr>
            <a:endParaRPr lang="it-IT" sz="800">
              <a:ea typeface="Verdana"/>
            </a:endParaRPr>
          </a:p>
          <a:p>
            <a:pPr marL="285750" indent="-285750">
              <a:buFont typeface="Arial"/>
              <a:buChar char="•"/>
            </a:pPr>
            <a:r>
              <a:rPr lang="it-IT" sz="1600">
                <a:ea typeface="Verdana"/>
              </a:rPr>
              <a:t>Projectile vs Gas</a:t>
            </a:r>
          </a:p>
          <a:p>
            <a:pPr marL="285750" indent="-285750">
              <a:buFont typeface="Arial"/>
              <a:buChar char="•"/>
            </a:pPr>
            <a:endParaRPr lang="it-IT" sz="800">
              <a:ea typeface="Verdana"/>
            </a:endParaRPr>
          </a:p>
          <a:p>
            <a:pPr marL="285750" indent="-285750">
              <a:buFont typeface="Arial"/>
              <a:buChar char="•"/>
            </a:pPr>
            <a:r>
              <a:rPr lang="it-IT" sz="1600">
                <a:ea typeface="Verdana"/>
              </a:rPr>
              <a:t>Sample Conservation Analysis</a:t>
            </a:r>
          </a:p>
          <a:p>
            <a:pPr marL="285750" indent="-285750">
              <a:buFont typeface="Arial"/>
              <a:buChar char="•"/>
            </a:pPr>
            <a:endParaRPr lang="it-IT" sz="800">
              <a:ea typeface="Verdana"/>
            </a:endParaRPr>
          </a:p>
          <a:p>
            <a:pPr marL="285750" indent="-285750">
              <a:buFont typeface="Arial"/>
              <a:buChar char="•"/>
            </a:pPr>
            <a:r>
              <a:rPr lang="it-IT" sz="1600">
                <a:ea typeface="Verdana"/>
              </a:rPr>
              <a:t>Comet Enviroment Analysis </a:t>
            </a:r>
          </a:p>
          <a:p>
            <a:pPr marL="285750" indent="-285750">
              <a:buFont typeface="Arial"/>
              <a:buChar char="•"/>
            </a:pPr>
            <a:endParaRPr lang="it-IT">
              <a:ea typeface="Verdana"/>
            </a:endParaRPr>
          </a:p>
        </p:txBody>
      </p:sp>
      <p:sp>
        <p:nvSpPr>
          <p:cNvPr id="15" name="CasellaDiTesto 14">
            <a:extLst>
              <a:ext uri="{FF2B5EF4-FFF2-40B4-BE49-F238E27FC236}">
                <a16:creationId xmlns:a16="http://schemas.microsoft.com/office/drawing/2014/main" id="{40B2C177-1167-5F39-CCEA-0565D2CB5977}"/>
              </a:ext>
            </a:extLst>
          </p:cNvPr>
          <p:cNvSpPr txBox="1"/>
          <p:nvPr/>
        </p:nvSpPr>
        <p:spPr>
          <a:xfrm>
            <a:off x="3138198" y="1334059"/>
            <a:ext cx="2834469"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ea typeface="Verdana"/>
              </a:rPr>
              <a:t>Depth Investigation</a:t>
            </a:r>
          </a:p>
          <a:p>
            <a:pPr marL="285750" indent="-285750" algn="ctr">
              <a:buFont typeface="Arial"/>
              <a:buChar char="•"/>
            </a:pPr>
            <a:endParaRPr lang="it-IT" b="1">
              <a:ea typeface="Verdana"/>
            </a:endParaRPr>
          </a:p>
          <a:p>
            <a:pPr marL="285750" indent="-285750">
              <a:buFont typeface="Arial"/>
              <a:buChar char="•"/>
            </a:pPr>
            <a:r>
              <a:rPr lang="it-IT" sz="1600">
                <a:ea typeface="Verdana"/>
              </a:rPr>
              <a:t>Drill sampling vs Remote observation</a:t>
            </a:r>
          </a:p>
          <a:p>
            <a:pPr marL="285750" indent="-285750">
              <a:buFont typeface="Arial"/>
              <a:buChar char="•"/>
            </a:pPr>
            <a:endParaRPr lang="it-IT" sz="800">
              <a:ea typeface="Verdana"/>
            </a:endParaRPr>
          </a:p>
          <a:p>
            <a:pPr marL="285750" indent="-285750">
              <a:buFont typeface="Arial"/>
              <a:buChar char="•"/>
            </a:pPr>
            <a:r>
              <a:rPr lang="it-IT" sz="1600">
                <a:ea typeface="Verdana"/>
              </a:rPr>
              <a:t>SAR vs Radar Sounder</a:t>
            </a:r>
          </a:p>
          <a:p>
            <a:pPr marL="285750" indent="-285750">
              <a:buFont typeface="Arial"/>
              <a:buChar char="•"/>
            </a:pPr>
            <a:endParaRPr lang="it-IT" sz="800">
              <a:ea typeface="Verdana"/>
            </a:endParaRPr>
          </a:p>
          <a:p>
            <a:pPr marL="285750" indent="-285750">
              <a:buFont typeface="Arial"/>
              <a:buChar char="•"/>
            </a:pPr>
            <a:r>
              <a:rPr lang="it-IT" sz="1600">
                <a:ea typeface="Verdana"/>
              </a:rPr>
              <a:t>Mass, power and data budgets</a:t>
            </a:r>
          </a:p>
          <a:p>
            <a:pPr marL="285750" indent="-285750">
              <a:buFont typeface="Arial"/>
              <a:buChar char="•"/>
            </a:pPr>
            <a:endParaRPr lang="it-IT" sz="800">
              <a:ea typeface="Verdana"/>
            </a:endParaRPr>
          </a:p>
          <a:p>
            <a:pPr marL="285750" indent="-285750">
              <a:buFont typeface="Arial"/>
              <a:buChar char="•"/>
            </a:pPr>
            <a:r>
              <a:rPr lang="it-IT" sz="1600">
                <a:ea typeface="Verdana"/>
              </a:rPr>
              <a:t>Vertical resolution</a:t>
            </a:r>
          </a:p>
          <a:p>
            <a:pPr marL="285750" indent="-285750">
              <a:buFont typeface="Arial"/>
              <a:buChar char="•"/>
            </a:pPr>
            <a:endParaRPr lang="it-IT" sz="800">
              <a:ea typeface="Verdana"/>
            </a:endParaRPr>
          </a:p>
          <a:p>
            <a:pPr marL="285750" indent="-285750">
              <a:buFont typeface="Arial,Sans-Serif"/>
              <a:buChar char="•"/>
            </a:pPr>
            <a:r>
              <a:rPr lang="it-IT" sz="1600">
                <a:ea typeface="Verdana"/>
              </a:rPr>
              <a:t>Time of Observation</a:t>
            </a:r>
            <a:r>
              <a:rPr lang="it-IT">
                <a:ea typeface="Verdana"/>
              </a:rPr>
              <a:t> </a:t>
            </a:r>
            <a:endParaRPr lang="en-US">
              <a:ea typeface="Verdana"/>
            </a:endParaRPr>
          </a:p>
        </p:txBody>
      </p:sp>
      <p:sp>
        <p:nvSpPr>
          <p:cNvPr id="16" name="CasellaDiTesto 15">
            <a:extLst>
              <a:ext uri="{FF2B5EF4-FFF2-40B4-BE49-F238E27FC236}">
                <a16:creationId xmlns:a16="http://schemas.microsoft.com/office/drawing/2014/main" id="{7D83BA00-7F47-6F55-F264-A117A8FC9A6C}"/>
              </a:ext>
            </a:extLst>
          </p:cNvPr>
          <p:cNvSpPr txBox="1"/>
          <p:nvPr/>
        </p:nvSpPr>
        <p:spPr>
          <a:xfrm>
            <a:off x="6144475" y="1334261"/>
            <a:ext cx="2788132" cy="249299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it-IT" b="1">
                <a:ea typeface="Verdana"/>
              </a:rPr>
              <a:t>Surface Mapping</a:t>
            </a:r>
          </a:p>
          <a:p>
            <a:pPr algn="ctr"/>
            <a:r>
              <a:rPr lang="it-IT" sz="1600">
                <a:ea typeface="Verdana"/>
              </a:rPr>
              <a:t> </a:t>
            </a:r>
            <a:endParaRPr lang="it-IT" b="1">
              <a:ea typeface="Verdana"/>
            </a:endParaRPr>
          </a:p>
          <a:p>
            <a:pPr marL="285750" indent="-285750">
              <a:buFont typeface="Arial"/>
              <a:buChar char="•"/>
            </a:pPr>
            <a:r>
              <a:rPr lang="it-IT" sz="1600">
                <a:ea typeface="Verdana"/>
              </a:rPr>
              <a:t>Camera properties (FOV, spatial resolution)</a:t>
            </a:r>
          </a:p>
          <a:p>
            <a:pPr marL="285750" indent="-285750">
              <a:buFont typeface="Arial"/>
              <a:buChar char="•"/>
            </a:pPr>
            <a:endParaRPr lang="it-IT" sz="800">
              <a:ea typeface="Verdana"/>
            </a:endParaRPr>
          </a:p>
          <a:p>
            <a:pPr marL="285750" indent="-285750">
              <a:buFont typeface="Arial"/>
              <a:buChar char="•"/>
            </a:pPr>
            <a:r>
              <a:rPr lang="it-IT" sz="1600">
                <a:ea typeface="Verdana"/>
              </a:rPr>
              <a:t>Mass &amp; Power Budgets</a:t>
            </a:r>
          </a:p>
          <a:p>
            <a:endParaRPr lang="it-IT" sz="800">
              <a:ea typeface="Verdana"/>
            </a:endParaRPr>
          </a:p>
          <a:p>
            <a:pPr marL="285750" indent="-285750">
              <a:buFont typeface="Arial"/>
              <a:buChar char="•"/>
            </a:pPr>
            <a:r>
              <a:rPr lang="it-IT" sz="1600">
                <a:ea typeface="Verdana"/>
              </a:rPr>
              <a:t>Time of Observation</a:t>
            </a:r>
            <a:r>
              <a:rPr lang="it-IT">
                <a:ea typeface="Verdana"/>
              </a:rPr>
              <a:t> </a:t>
            </a:r>
          </a:p>
          <a:p>
            <a:pPr marL="285750" indent="-285750">
              <a:buFont typeface="Arial"/>
              <a:buChar char="•"/>
            </a:pPr>
            <a:endParaRPr lang="it-IT" sz="800">
              <a:ea typeface="Verdana"/>
            </a:endParaRPr>
          </a:p>
          <a:p>
            <a:pPr marL="285750" indent="-285750">
              <a:buFont typeface="Arial"/>
              <a:buChar char="•"/>
            </a:pPr>
            <a:r>
              <a:rPr lang="it-IT" sz="1600">
                <a:ea typeface="Verdana"/>
              </a:rPr>
              <a:t>Altitude analysis</a:t>
            </a:r>
            <a:endParaRPr lang="it-IT">
              <a:ea typeface="Verdana"/>
            </a:endParaRPr>
          </a:p>
        </p:txBody>
      </p:sp>
    </p:spTree>
    <p:extLst>
      <p:ext uri="{BB962C8B-B14F-4D97-AF65-F5344CB8AC3E}">
        <p14:creationId xmlns:p14="http://schemas.microsoft.com/office/powerpoint/2010/main" val="3406648570"/>
      </p:ext>
    </p:extLst>
  </p:cSld>
  <p:clrMapOvr>
    <a:masterClrMapping/>
  </p:clrMapOvr>
</p:sld>
</file>

<file path=ppt/theme/theme1.xml><?xml version="1.0" encoding="utf-8"?>
<a:theme xmlns:a="http://schemas.openxmlformats.org/drawingml/2006/main" name="1_ESA Academy">
  <a:themeElements>
    <a:clrScheme name="ESA">
      <a:dk1>
        <a:srgbClr val="4D4F53"/>
      </a:dk1>
      <a:lt1>
        <a:sysClr val="window" lastClr="FFFFFF"/>
      </a:lt1>
      <a:dk2>
        <a:srgbClr val="00549F"/>
      </a:dk2>
      <a:lt2>
        <a:srgbClr val="FFFFFF"/>
      </a:lt2>
      <a:accent1>
        <a:srgbClr val="0098DB"/>
      </a:accent1>
      <a:accent2>
        <a:srgbClr val="D0103A"/>
      </a:accent2>
      <a:accent3>
        <a:srgbClr val="008542"/>
      </a:accent3>
      <a:accent4>
        <a:srgbClr val="E37222"/>
      </a:accent4>
      <a:accent5>
        <a:srgbClr val="FDC82F"/>
      </a:accent5>
      <a:accent6>
        <a:srgbClr val="00338D"/>
      </a:accent6>
      <a:hlink>
        <a:srgbClr val="0000FF"/>
      </a:hlink>
      <a:folHlink>
        <a:srgbClr val="800080"/>
      </a:folHlink>
    </a:clrScheme>
    <a:fontScheme name="ESA Academ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SA Academy - Presentation Template 20-04-14" id="{0D2B41A3-1A1E-4DFF-B7E6-C96605A9D2A2}" vid="{CBBF329B-5F67-4789-AF47-09FBA20862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ddc99d1b-0883-4f2c-a8e6-6d8ebaa0e5d6">PKKMWAM5UKCP-334453115-80</_dlc_DocId>
    <_dlc_DocIdUrl xmlns="ddc99d1b-0883-4f2c-a8e6-6d8ebaa0e5d6">
      <Url>https://esateamsite.sso.esa.int/DG/S/E/TLP/DESP4/_layouts/15/DocIdRedir.aspx?ID=PKKMWAM5UKCP-334453115-80</Url>
      <Description>PKKMWAM5UKCP-334453115-80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46527404721D64485AA4B8019396E2F" ma:contentTypeVersion="0" ma:contentTypeDescription="Create a new document." ma:contentTypeScope="" ma:versionID="9921008defb526c38f6a603510d9d543">
  <xsd:schema xmlns:xsd="http://www.w3.org/2001/XMLSchema" xmlns:xs="http://www.w3.org/2001/XMLSchema" xmlns:p="http://schemas.microsoft.com/office/2006/metadata/properties" xmlns:ns2="ddc99d1b-0883-4f2c-a8e6-6d8ebaa0e5d6" targetNamespace="http://schemas.microsoft.com/office/2006/metadata/properties" ma:root="true" ma:fieldsID="b5836347ab804c3b7034ffe49486d602" ns2:_="">
    <xsd:import namespace="ddc99d1b-0883-4f2c-a8e6-6d8ebaa0e5d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99d1b-0883-4f2c-a8e6-6d8ebaa0e5d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348156-842F-4CEF-B804-4032E39EF4D2}">
  <ds:schemaRefs>
    <ds:schemaRef ds:uri="http://schemas.microsoft.com/sharepoint/events"/>
  </ds:schemaRefs>
</ds:datastoreItem>
</file>

<file path=customXml/itemProps2.xml><?xml version="1.0" encoding="utf-8"?>
<ds:datastoreItem xmlns:ds="http://schemas.openxmlformats.org/officeDocument/2006/customXml" ds:itemID="{0DB7C7A7-7CA9-4D83-9654-8163A42EC36A}">
  <ds:schemaRef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2006/metadata/properties"/>
    <ds:schemaRef ds:uri="ddc99d1b-0883-4f2c-a8e6-6d8ebaa0e5d6"/>
    <ds:schemaRef ds:uri="http://www.w3.org/XML/1998/namespac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B413677D-EDF1-4CB6-B71C-3EE7FD448FEB}">
  <ds:schemaRefs>
    <ds:schemaRef ds:uri="ddc99d1b-0883-4f2c-a8e6-6d8ebaa0e5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7A2E90C7-CCE2-4010-8627-ED13E8DE208E}">
  <ds:schemaRefs>
    <ds:schemaRef ds:uri="http://schemas.microsoft.com/sharepoint/v3/contenttype/forms"/>
  </ds:schemaRefs>
</ds:datastoreItem>
</file>

<file path=docMetadata/LabelInfo.xml><?xml version="1.0" encoding="utf-8"?>
<clbl:labelList xmlns:clbl="http://schemas.microsoft.com/office/2020/mipLabelMetadata">
  <clbl:label id="{3976fa30-1907-4356-8241-62ea5e1c0256}" enabled="1" method="Privilege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
  <TotalTime>2</TotalTime>
  <Words>4008</Words>
  <Application>Microsoft Office PowerPoint</Application>
  <PresentationFormat>Presentazione su schermo (16:9)</PresentationFormat>
  <Paragraphs>941</Paragraphs>
  <Slides>70</Slides>
  <Notes>6</Notes>
  <HiddenSlides>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70</vt:i4>
      </vt:variant>
    </vt:vector>
  </HeadingPairs>
  <TitlesOfParts>
    <vt:vector size="84" baseType="lpstr">
      <vt:lpstr>Aptos</vt:lpstr>
      <vt:lpstr>Arial</vt:lpstr>
      <vt:lpstr>Arial,Sans-Serif</vt:lpstr>
      <vt:lpstr>Calibri</vt:lpstr>
      <vt:lpstr>Calibri,Sans-Serif</vt:lpstr>
      <vt:lpstr>Cambria Math</vt:lpstr>
      <vt:lpstr>Courier New</vt:lpstr>
      <vt:lpstr>Courier New,monospace</vt:lpstr>
      <vt:lpstr>Open Sans</vt:lpstr>
      <vt:lpstr>Roboto</vt:lpstr>
      <vt:lpstr>Verdana</vt:lpstr>
      <vt:lpstr>Verdana (Corpo)</vt:lpstr>
      <vt:lpstr>Wingdings</vt:lpstr>
      <vt:lpstr>1_ESA Academy</vt:lpstr>
      <vt:lpstr>Presentazione standard di PowerPoint</vt:lpstr>
      <vt:lpstr>Mission Overview</vt:lpstr>
      <vt:lpstr>Architecture selection</vt:lpstr>
      <vt:lpstr>CONOPS</vt:lpstr>
      <vt:lpstr>CONOPS</vt:lpstr>
      <vt:lpstr>Modes</vt:lpstr>
      <vt:lpstr>Payload Paolo Fedele Di Giglio  Gabriele Farina Matteo Fulgheri Moein Peyghambarzadeh</vt:lpstr>
      <vt:lpstr>Requirements and Assumptions – Payload</vt:lpstr>
      <vt:lpstr>Analysis and Trade-offs – Payload</vt:lpstr>
      <vt:lpstr>Final Baseline Design – Payload</vt:lpstr>
      <vt:lpstr>Final Baseline Design – Payload</vt:lpstr>
      <vt:lpstr>Mission Analysis  Davide Bellini Alessandra Centrella Francesco Persenico Davide Provenzi</vt:lpstr>
      <vt:lpstr>Requirements and Assumptions – MA</vt:lpstr>
      <vt:lpstr>Analysis and Trade-offs – MA</vt:lpstr>
      <vt:lpstr>Transfer strategy – MA</vt:lpstr>
      <vt:lpstr>Close Proximity - MA</vt:lpstr>
      <vt:lpstr>Capsule release and divert manoeuvre - MA </vt:lpstr>
      <vt:lpstr>DV Budget – MA</vt:lpstr>
      <vt:lpstr>AOCS/GNC  Francesco Cataffo Marco Cocomazzi Daniele Paternoster</vt:lpstr>
      <vt:lpstr>Requirements and Assumptions – GNC</vt:lpstr>
      <vt:lpstr>Navigation – GNC</vt:lpstr>
      <vt:lpstr>Presentazione standard di PowerPoint</vt:lpstr>
      <vt:lpstr>Requirements and Assumptions – ADCS</vt:lpstr>
      <vt:lpstr>State Machine and modes – ADCS</vt:lpstr>
      <vt:lpstr>Trade-offs and baseline architecture– ADCS</vt:lpstr>
      <vt:lpstr>Propulsion   Riccardo Coppola Gabriele Nuccio Angelica Perniciaro </vt:lpstr>
      <vt:lpstr>Requirements and Assumptions – PS</vt:lpstr>
      <vt:lpstr>Analysis and Trade-offs – PS</vt:lpstr>
      <vt:lpstr>Final Baseline Design – PS</vt:lpstr>
      <vt:lpstr>Final Baseline Design – PS</vt:lpstr>
      <vt:lpstr>Final Baseline Design – PS</vt:lpstr>
      <vt:lpstr>Final Baseline Design – PS</vt:lpstr>
      <vt:lpstr>Results – PS</vt:lpstr>
      <vt:lpstr>Communication &amp; On Board Data Handling Lorenzo Cesarini Gaetano Vitello</vt:lpstr>
      <vt:lpstr>Communication Strategy – COMMS</vt:lpstr>
      <vt:lpstr>Analysis and Trade-offs – COMMS</vt:lpstr>
      <vt:lpstr>Presentazione standard di PowerPoint</vt:lpstr>
      <vt:lpstr>Requirements and Assumptions – OBDH</vt:lpstr>
      <vt:lpstr>Analysis and Trade-offs – OBDH</vt:lpstr>
      <vt:lpstr>Final Baseline Design – OBDH</vt:lpstr>
      <vt:lpstr>Electrical Power System Cecilia Calegari Giuseppe Brentino</vt:lpstr>
      <vt:lpstr>Requirements and Assumptions – EPS</vt:lpstr>
      <vt:lpstr>Analysis and Trade-offs – EPS</vt:lpstr>
      <vt:lpstr>Final Baseline Design – EPS</vt:lpstr>
      <vt:lpstr>Power budget</vt:lpstr>
      <vt:lpstr>Thermal Control  Luca Frassinella  Edoardo Mensi Weingrill Filippo Resta</vt:lpstr>
      <vt:lpstr>Requirements and Assumptions – TCS</vt:lpstr>
      <vt:lpstr>Analysis and Trade-offs – TCS</vt:lpstr>
      <vt:lpstr>Analysis and Trade-offs – TCS</vt:lpstr>
      <vt:lpstr>Final Baseline Design – TCS</vt:lpstr>
      <vt:lpstr>Final Baseline Design – TCS</vt:lpstr>
      <vt:lpstr>Configuration  Giacomo Burlando Tommaso Cesarini</vt:lpstr>
      <vt:lpstr>Configuration</vt:lpstr>
      <vt:lpstr>Configuration</vt:lpstr>
      <vt:lpstr>Structure  Riccardo Galvani Mattia Sala Riccardo Caliri</vt:lpstr>
      <vt:lpstr>Structure - R.A.D.</vt:lpstr>
      <vt:lpstr>Structure: TAGSAM &amp; Robotic Arm </vt:lpstr>
      <vt:lpstr>Structure: Modal Analysis</vt:lpstr>
      <vt:lpstr>Mass budget</vt:lpstr>
      <vt:lpstr>Cost Gaetano Vitello</vt:lpstr>
      <vt:lpstr>Final Baseline Design – COST</vt:lpstr>
      <vt:lpstr>Mission Requirements Overview</vt:lpstr>
      <vt:lpstr>System Requirements Overview</vt:lpstr>
      <vt:lpstr>Conclusions</vt:lpstr>
      <vt:lpstr>Presentazione standard di PowerPoint</vt:lpstr>
      <vt:lpstr>Open Points – Payload</vt:lpstr>
      <vt:lpstr>Backup Slide – Mission Analysis</vt:lpstr>
      <vt:lpstr>Presentazione standard di PowerPoint</vt:lpstr>
      <vt:lpstr>Structure: Backup_slide_RA_aS.</vt:lpstr>
      <vt:lpstr>Structure: Modal Analysis</vt:lpstr>
    </vt:vector>
  </TitlesOfParts>
  <Company>ESA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Vennekens</dc:creator>
  <cp:lastModifiedBy>Gabriele Nuccio</cp:lastModifiedBy>
  <cp:revision>2</cp:revision>
  <dcterms:created xsi:type="dcterms:W3CDTF">2022-08-09T08:02:01Z</dcterms:created>
  <dcterms:modified xsi:type="dcterms:W3CDTF">2025-04-13T06:38:51Z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0x010100C46527404721D64485AA4B8019396E2F</vt:lpwstr>
  </property>
  <property fmtid="{D5CDD505-2E9C-101B-9397-08002B2CF9AE}" pid="3" name="_dlc_DocIdItemGuid">
    <vt:lpwstr>2bf7a145-f539-45aa-9a80-0b5bc7ed330e</vt:lpwstr>
  </property>
  <property fmtid="{D5CDD505-2E9C-101B-9397-08002B2CF9AE}" pid="4" name="Order">
    <vt:r8>700</vt:r8>
  </property>
  <property fmtid="{D5CDD505-2E9C-101B-9397-08002B2CF9AE}" pid="5" name="FileDirRef">
    <vt:lpwstr>DG/S/E/TLP/ESPT_20/Training Materials/Lxx - Lecture name - A. Trainer</vt:lpwstr>
  </property>
  <property fmtid="{D5CDD505-2E9C-101B-9397-08002B2CF9AE}" pid="6" name="FileLeafRef">
    <vt:lpwstr>ESA Academy - Presentation Template.potx</vt:lpwstr>
  </property>
  <property fmtid="{D5CDD505-2E9C-101B-9397-08002B2CF9AE}" pid="7" name="FSObjType">
    <vt:lpwstr>0</vt:lpwstr>
  </property>
  <property fmtid="{D5CDD505-2E9C-101B-9397-08002B2CF9AE}" pid="8" name="MSIP_Label_3976fa30-1907-4356-8241-62ea5e1c0256_Enabled">
    <vt:lpwstr>true</vt:lpwstr>
  </property>
  <property fmtid="{D5CDD505-2E9C-101B-9397-08002B2CF9AE}" pid="9" name="MSIP_Label_3976fa30-1907-4356-8241-62ea5e1c0256_SetDate">
    <vt:lpwstr>2022-08-15T07:29:51Z</vt:lpwstr>
  </property>
  <property fmtid="{D5CDD505-2E9C-101B-9397-08002B2CF9AE}" pid="10" name="MSIP_Label_3976fa30-1907-4356-8241-62ea5e1c0256_Method">
    <vt:lpwstr>Privileged</vt:lpwstr>
  </property>
  <property fmtid="{D5CDD505-2E9C-101B-9397-08002B2CF9AE}" pid="11" name="MSIP_Label_3976fa30-1907-4356-8241-62ea5e1c0256_Name">
    <vt:lpwstr>ESA UNCLASSIFIED – For ESA Official Use Only</vt:lpwstr>
  </property>
  <property fmtid="{D5CDD505-2E9C-101B-9397-08002B2CF9AE}" pid="12" name="MSIP_Label_3976fa30-1907-4356-8241-62ea5e1c0256_SiteId">
    <vt:lpwstr>9a5cacd0-2bef-4dd7-ac5c-7ebe1f54f495</vt:lpwstr>
  </property>
  <property fmtid="{D5CDD505-2E9C-101B-9397-08002B2CF9AE}" pid="13" name="MSIP_Label_3976fa30-1907-4356-8241-62ea5e1c0256_ActionId">
    <vt:lpwstr>32d99d6b-e353-4fed-80c9-bab4b4209b46</vt:lpwstr>
  </property>
  <property fmtid="{D5CDD505-2E9C-101B-9397-08002B2CF9AE}" pid="14" name="MSIP_Label_3976fa30-1907-4356-8241-62ea5e1c0256_ContentBits">
    <vt:lpwstr>0</vt:lpwstr>
  </property>
</Properties>
</file>